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36"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F6570A99-D70F-4078-8515-4241B548E4F2}" type="datetimeFigureOut">
              <a:rPr lang="ru-RU" smtClean="0"/>
              <a:t>02.05.2017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F8DC2C-DFC8-4B75-86BF-2BF8C98E88F9}" type="slidenum">
              <a:rPr lang="ru-RU" smtClean="0"/>
              <a:t>‹#›</a:t>
            </a:fld>
            <a:endParaRPr lang="ru-RU"/>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27436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Date Placeholder 2"/>
          <p:cNvSpPr>
            <a:spLocks noGrp="1"/>
          </p:cNvSpPr>
          <p:nvPr>
            <p:ph type="dt" sz="half" idx="10"/>
          </p:nvPr>
        </p:nvSpPr>
        <p:spPr/>
        <p:txBody>
          <a:bodyPr/>
          <a:lstStyle/>
          <a:p>
            <a:fld id="{F6570A99-D70F-4078-8515-4241B548E4F2}" type="datetimeFigureOut">
              <a:rPr lang="ru-RU" smtClean="0"/>
              <a:t>02.05.2017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FF8DC2C-DFC8-4B75-86BF-2BF8C98E88F9}" type="slidenum">
              <a:rPr lang="ru-RU" smtClean="0"/>
              <a:t>‹#›</a:t>
            </a:fld>
            <a:endParaRPr lang="ru-RU"/>
          </a:p>
        </p:txBody>
      </p:sp>
    </p:spTree>
    <p:extLst>
      <p:ext uri="{BB962C8B-B14F-4D97-AF65-F5344CB8AC3E}">
        <p14:creationId xmlns:p14="http://schemas.microsoft.com/office/powerpoint/2010/main" val="410122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6570A99-D70F-4078-8515-4241B548E4F2}" type="datetimeFigureOut">
              <a:rPr lang="ru-RU" smtClean="0"/>
              <a:t>02.05.2017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F8DC2C-DFC8-4B75-86BF-2BF8C98E88F9}" type="slidenum">
              <a:rPr lang="ru-RU" smtClean="0"/>
              <a:t>‹#›</a:t>
            </a:fld>
            <a:endParaRPr lang="ru-RU"/>
          </a:p>
        </p:txBody>
      </p:sp>
    </p:spTree>
    <p:extLst>
      <p:ext uri="{BB962C8B-B14F-4D97-AF65-F5344CB8AC3E}">
        <p14:creationId xmlns:p14="http://schemas.microsoft.com/office/powerpoint/2010/main" val="22262416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6570A99-D70F-4078-8515-4241B548E4F2}" type="datetimeFigureOut">
              <a:rPr lang="ru-RU" smtClean="0"/>
              <a:t>02.05.2017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F8DC2C-DFC8-4B75-86BF-2BF8C98E88F9}" type="slidenum">
              <a:rPr lang="ru-RU" smtClean="0"/>
              <a:t>‹#›</a:t>
            </a:fld>
            <a:endParaRPr lang="ru-RU"/>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6696435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6570A99-D70F-4078-8515-4241B548E4F2}" type="datetimeFigureOut">
              <a:rPr lang="ru-RU" smtClean="0"/>
              <a:t>02.05.2017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F8DC2C-DFC8-4B75-86BF-2BF8C98E88F9}" type="slidenum">
              <a:rPr lang="ru-RU" smtClean="0"/>
              <a:t>‹#›</a:t>
            </a:fld>
            <a:endParaRPr lang="ru-RU"/>
          </a:p>
        </p:txBody>
      </p:sp>
    </p:spTree>
    <p:extLst>
      <p:ext uri="{BB962C8B-B14F-4D97-AF65-F5344CB8AC3E}">
        <p14:creationId xmlns:p14="http://schemas.microsoft.com/office/powerpoint/2010/main" val="1750722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6570A99-D70F-4078-8515-4241B548E4F2}" type="datetimeFigureOut">
              <a:rPr lang="ru-RU" smtClean="0"/>
              <a:t>02.05.2017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F8DC2C-DFC8-4B75-86BF-2BF8C98E88F9}" type="slidenum">
              <a:rPr lang="ru-RU" smtClean="0"/>
              <a:t>‹#›</a:t>
            </a:fld>
            <a:endParaRPr lang="ru-RU"/>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72331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6570A99-D70F-4078-8515-4241B548E4F2}" type="datetimeFigureOut">
              <a:rPr lang="ru-RU" smtClean="0"/>
              <a:t>02.05.2017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F8DC2C-DFC8-4B75-86BF-2BF8C98E88F9}" type="slidenum">
              <a:rPr lang="ru-RU" smtClean="0"/>
              <a:t>‹#›</a:t>
            </a:fld>
            <a:endParaRPr lang="ru-RU"/>
          </a:p>
        </p:txBody>
      </p:sp>
    </p:spTree>
    <p:extLst>
      <p:ext uri="{BB962C8B-B14F-4D97-AF65-F5344CB8AC3E}">
        <p14:creationId xmlns:p14="http://schemas.microsoft.com/office/powerpoint/2010/main" val="26202631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6570A99-D70F-4078-8515-4241B548E4F2}" type="datetimeFigureOut">
              <a:rPr lang="ru-RU" smtClean="0"/>
              <a:t>02.05.2017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F8DC2C-DFC8-4B75-86BF-2BF8C98E88F9}" type="slidenum">
              <a:rPr lang="ru-RU" smtClean="0"/>
              <a:t>‹#›</a:t>
            </a:fld>
            <a:endParaRPr lang="ru-RU"/>
          </a:p>
        </p:txBody>
      </p:sp>
    </p:spTree>
    <p:extLst>
      <p:ext uri="{BB962C8B-B14F-4D97-AF65-F5344CB8AC3E}">
        <p14:creationId xmlns:p14="http://schemas.microsoft.com/office/powerpoint/2010/main" val="40507541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6570A99-D70F-4078-8515-4241B548E4F2}" type="datetimeFigureOut">
              <a:rPr lang="ru-RU" smtClean="0"/>
              <a:t>02.05.2017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F8DC2C-DFC8-4B75-86BF-2BF8C98E88F9}" type="slidenum">
              <a:rPr lang="ru-RU" smtClean="0"/>
              <a:t>‹#›</a:t>
            </a:fld>
            <a:endParaRPr lang="ru-RU"/>
          </a:p>
        </p:txBody>
      </p:sp>
    </p:spTree>
    <p:extLst>
      <p:ext uri="{BB962C8B-B14F-4D97-AF65-F5344CB8AC3E}">
        <p14:creationId xmlns:p14="http://schemas.microsoft.com/office/powerpoint/2010/main" val="2642121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6570A99-D70F-4078-8515-4241B548E4F2}" type="datetimeFigureOut">
              <a:rPr lang="ru-RU" smtClean="0"/>
              <a:t>02.05.2017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F8DC2C-DFC8-4B75-86BF-2BF8C98E88F9}" type="slidenum">
              <a:rPr lang="ru-RU" smtClean="0"/>
              <a:t>‹#›</a:t>
            </a:fld>
            <a:endParaRPr lang="ru-RU"/>
          </a:p>
        </p:txBody>
      </p:sp>
    </p:spTree>
    <p:extLst>
      <p:ext uri="{BB962C8B-B14F-4D97-AF65-F5344CB8AC3E}">
        <p14:creationId xmlns:p14="http://schemas.microsoft.com/office/powerpoint/2010/main" val="2599873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F6570A99-D70F-4078-8515-4241B548E4F2}" type="datetimeFigureOut">
              <a:rPr lang="ru-RU" smtClean="0"/>
              <a:t>02.05.2017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FF8DC2C-DFC8-4B75-86BF-2BF8C98E88F9}" type="slidenum">
              <a:rPr lang="ru-RU" smtClean="0"/>
              <a:t>‹#›</a:t>
            </a:fld>
            <a:endParaRPr lang="ru-RU"/>
          </a:p>
        </p:txBody>
      </p:sp>
    </p:spTree>
    <p:extLst>
      <p:ext uri="{BB962C8B-B14F-4D97-AF65-F5344CB8AC3E}">
        <p14:creationId xmlns:p14="http://schemas.microsoft.com/office/powerpoint/2010/main" val="2965915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F6570A99-D70F-4078-8515-4241B548E4F2}" type="datetimeFigureOut">
              <a:rPr lang="ru-RU" smtClean="0"/>
              <a:t>02.05.2017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FF8DC2C-DFC8-4B75-86BF-2BF8C98E88F9}" type="slidenum">
              <a:rPr lang="ru-RU" smtClean="0"/>
              <a:t>‹#›</a:t>
            </a:fld>
            <a:endParaRPr lang="ru-RU"/>
          </a:p>
        </p:txBody>
      </p:sp>
    </p:spTree>
    <p:extLst>
      <p:ext uri="{BB962C8B-B14F-4D97-AF65-F5344CB8AC3E}">
        <p14:creationId xmlns:p14="http://schemas.microsoft.com/office/powerpoint/2010/main" val="2166092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F6570A99-D70F-4078-8515-4241B548E4F2}" type="datetimeFigureOut">
              <a:rPr lang="ru-RU" smtClean="0"/>
              <a:t>02.05.2017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FF8DC2C-DFC8-4B75-86BF-2BF8C98E88F9}" type="slidenum">
              <a:rPr lang="ru-RU" smtClean="0"/>
              <a:t>‹#›</a:t>
            </a:fld>
            <a:endParaRPr lang="ru-RU"/>
          </a:p>
        </p:txBody>
      </p:sp>
    </p:spTree>
    <p:extLst>
      <p:ext uri="{BB962C8B-B14F-4D97-AF65-F5344CB8AC3E}">
        <p14:creationId xmlns:p14="http://schemas.microsoft.com/office/powerpoint/2010/main" val="3315433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F6570A99-D70F-4078-8515-4241B548E4F2}" type="datetimeFigureOut">
              <a:rPr lang="ru-RU" smtClean="0"/>
              <a:t>02.05.2017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FF8DC2C-DFC8-4B75-86BF-2BF8C98E88F9}" type="slidenum">
              <a:rPr lang="ru-RU" smtClean="0"/>
              <a:t>‹#›</a:t>
            </a:fld>
            <a:endParaRPr lang="ru-RU"/>
          </a:p>
        </p:txBody>
      </p:sp>
    </p:spTree>
    <p:extLst>
      <p:ext uri="{BB962C8B-B14F-4D97-AF65-F5344CB8AC3E}">
        <p14:creationId xmlns:p14="http://schemas.microsoft.com/office/powerpoint/2010/main" val="3165099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570A99-D70F-4078-8515-4241B548E4F2}" type="datetimeFigureOut">
              <a:rPr lang="ru-RU" smtClean="0"/>
              <a:t>02.05.2017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FF8DC2C-DFC8-4B75-86BF-2BF8C98E88F9}" type="slidenum">
              <a:rPr lang="ru-RU" smtClean="0"/>
              <a:t>‹#›</a:t>
            </a:fld>
            <a:endParaRPr lang="ru-RU"/>
          </a:p>
        </p:txBody>
      </p:sp>
    </p:spTree>
    <p:extLst>
      <p:ext uri="{BB962C8B-B14F-4D97-AF65-F5344CB8AC3E}">
        <p14:creationId xmlns:p14="http://schemas.microsoft.com/office/powerpoint/2010/main" val="4149855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F6570A99-D70F-4078-8515-4241B548E4F2}" type="datetimeFigureOut">
              <a:rPr lang="ru-RU" smtClean="0"/>
              <a:t>02.05.2017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FF8DC2C-DFC8-4B75-86BF-2BF8C98E88F9}" type="slidenum">
              <a:rPr lang="ru-RU" smtClean="0"/>
              <a:t>‹#›</a:t>
            </a:fld>
            <a:endParaRPr lang="ru-RU"/>
          </a:p>
        </p:txBody>
      </p:sp>
    </p:spTree>
    <p:extLst>
      <p:ext uri="{BB962C8B-B14F-4D97-AF65-F5344CB8AC3E}">
        <p14:creationId xmlns:p14="http://schemas.microsoft.com/office/powerpoint/2010/main" val="3360090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F6570A99-D70F-4078-8515-4241B548E4F2}" type="datetimeFigureOut">
              <a:rPr lang="ru-RU" smtClean="0"/>
              <a:t>02.05.2017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FF8DC2C-DFC8-4B75-86BF-2BF8C98E88F9}" type="slidenum">
              <a:rPr lang="ru-RU" smtClean="0"/>
              <a:t>‹#›</a:t>
            </a:fld>
            <a:endParaRPr lang="ru-RU"/>
          </a:p>
        </p:txBody>
      </p:sp>
    </p:spTree>
    <p:extLst>
      <p:ext uri="{BB962C8B-B14F-4D97-AF65-F5344CB8AC3E}">
        <p14:creationId xmlns:p14="http://schemas.microsoft.com/office/powerpoint/2010/main" val="2718589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6570A99-D70F-4078-8515-4241B548E4F2}" type="datetimeFigureOut">
              <a:rPr lang="ru-RU" smtClean="0"/>
              <a:t>02.05.2017</a:t>
            </a:fld>
            <a:endParaRPr lang="ru-RU"/>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6FF8DC2C-DFC8-4B75-86BF-2BF8C98E88F9}" type="slidenum">
              <a:rPr lang="ru-RU" smtClean="0"/>
              <a:t>‹#›</a:t>
            </a:fld>
            <a:endParaRPr lang="ru-RU"/>
          </a:p>
        </p:txBody>
      </p:sp>
    </p:spTree>
    <p:extLst>
      <p:ext uri="{BB962C8B-B14F-4D97-AF65-F5344CB8AC3E}">
        <p14:creationId xmlns:p14="http://schemas.microsoft.com/office/powerpoint/2010/main" val="686028582"/>
      </p:ext>
    </p:extLst>
  </p:cSld>
  <p:clrMap bg1="dk1" tx1="lt1" bg2="dk2" tx2="lt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 id="2147483912" r:id="rId12"/>
    <p:sldLayoutId id="2147483913" r:id="rId13"/>
    <p:sldLayoutId id="2147483914" r:id="rId14"/>
    <p:sldLayoutId id="2147483915" r:id="rId15"/>
    <p:sldLayoutId id="2147483916" r:id="rId16"/>
    <p:sldLayoutId id="214748391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a:t>Герои-пионеры Великой Отечественной войны</a:t>
            </a:r>
          </a:p>
        </p:txBody>
      </p:sp>
      <p:sp>
        <p:nvSpPr>
          <p:cNvPr id="3" name="Подзаголовок 2"/>
          <p:cNvSpPr>
            <a:spLocks noGrp="1"/>
          </p:cNvSpPr>
          <p:nvPr>
            <p:ph type="subTitle" idx="1"/>
          </p:nvPr>
        </p:nvSpPr>
        <p:spPr>
          <a:xfrm>
            <a:off x="684212" y="3843867"/>
            <a:ext cx="10766890" cy="1947333"/>
          </a:xfrm>
          <a:solidFill>
            <a:schemeClr val="bg2">
              <a:lumMod val="60000"/>
              <a:lumOff val="40000"/>
            </a:schemeClr>
          </a:solidFill>
        </p:spPr>
        <p:txBody>
          <a:bodyPr>
            <a:normAutofit/>
          </a:bodyPr>
          <a:lstStyle/>
          <a:p>
            <a:r>
              <a:rPr lang="ru-RU" sz="3200" dirty="0">
                <a:solidFill>
                  <a:srgbClr val="C00000"/>
                </a:solidFill>
              </a:rPr>
              <a:t>Пионеры-герои</a:t>
            </a:r>
            <a:r>
              <a:rPr lang="ru-RU" dirty="0"/>
              <a:t> — советские пионеры, </a:t>
            </a:r>
            <a:r>
              <a:rPr lang="ru-RU" dirty="0">
                <a:solidFill>
                  <a:srgbClr val="C00000"/>
                </a:solidFill>
              </a:rPr>
              <a:t>совершившие подвиги</a:t>
            </a:r>
            <a:r>
              <a:rPr lang="ru-RU" dirty="0"/>
              <a:t> в годы становления Советской власти, Великой Отечественной войны. Образы пионеров-героев активно использовались в Советском Союзе как </a:t>
            </a:r>
            <a:r>
              <a:rPr lang="ru-RU" dirty="0">
                <a:solidFill>
                  <a:srgbClr val="C00000"/>
                </a:solidFill>
              </a:rPr>
              <a:t>примеры высокой морали и нравственности</a:t>
            </a:r>
            <a:r>
              <a:rPr lang="ru-RU" dirty="0"/>
              <a:t>.</a:t>
            </a:r>
          </a:p>
        </p:txBody>
      </p:sp>
    </p:spTree>
    <p:extLst>
      <p:ext uri="{BB962C8B-B14F-4D97-AF65-F5344CB8AC3E}">
        <p14:creationId xmlns:p14="http://schemas.microsoft.com/office/powerpoint/2010/main" val="25805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9828" y="211017"/>
            <a:ext cx="6386732" cy="6527408"/>
          </a:xfrm>
        </p:spPr>
        <p:txBody>
          <a:bodyPr>
            <a:noAutofit/>
          </a:bodyPr>
          <a:lstStyle/>
          <a:p>
            <a:pPr marL="0" indent="0">
              <a:buNone/>
            </a:pPr>
            <a:r>
              <a:rPr lang="ru-RU" sz="1600" dirty="0">
                <a:solidFill>
                  <a:schemeClr val="bg1"/>
                </a:solidFill>
              </a:rPr>
              <a:t>Когда началась война, и фашисты заняли </a:t>
            </a:r>
            <a:r>
              <a:rPr lang="ru-RU" sz="1600" dirty="0" err="1">
                <a:solidFill>
                  <a:schemeClr val="bg1"/>
                </a:solidFill>
              </a:rPr>
              <a:t>Лёнино</a:t>
            </a:r>
            <a:r>
              <a:rPr lang="ru-RU" sz="1600" dirty="0">
                <a:solidFill>
                  <a:schemeClr val="bg1"/>
                </a:solidFill>
              </a:rPr>
              <a:t> село, он не захотел трудиться на гитлеровцев и бросил работу. С первых дней оккупации в Старорусском и </a:t>
            </a:r>
            <a:r>
              <a:rPr lang="ru-RU" sz="1600" dirty="0" err="1">
                <a:solidFill>
                  <a:schemeClr val="bg1"/>
                </a:solidFill>
              </a:rPr>
              <a:t>Полавском</a:t>
            </a:r>
            <a:r>
              <a:rPr lang="ru-RU" sz="1600" dirty="0">
                <a:solidFill>
                  <a:schemeClr val="bg1"/>
                </a:solidFill>
              </a:rPr>
              <a:t> районах действовали местные партизаны. Не раз бродил Леня по лесу в поисках партизан, мечтая попасть в отряд. Узнав от своего учителя по </a:t>
            </a:r>
            <a:r>
              <a:rPr lang="ru-RU" sz="1600" dirty="0" err="1">
                <a:solidFill>
                  <a:schemeClr val="bg1"/>
                </a:solidFill>
              </a:rPr>
              <a:t>мануйловской</a:t>
            </a:r>
            <a:r>
              <a:rPr lang="ru-RU" sz="1600" dirty="0">
                <a:solidFill>
                  <a:schemeClr val="bg1"/>
                </a:solidFill>
              </a:rPr>
              <a:t> школе В.Г. Семенова о формировании партизанской бригады, Леня обратился к командованию с просьбой зачислить его в отряд. Ему отказали, однако, он не отступил и А.П. Лучин, покоренный настойчивостью мальчика, сам упрашивает И.И. </a:t>
            </a:r>
            <a:r>
              <a:rPr lang="ru-RU" sz="1600" dirty="0" err="1">
                <a:solidFill>
                  <a:schemeClr val="bg1"/>
                </a:solidFill>
              </a:rPr>
              <a:t>Глейха</a:t>
            </a:r>
            <a:r>
              <a:rPr lang="ru-RU" sz="1600" dirty="0">
                <a:solidFill>
                  <a:schemeClr val="bg1"/>
                </a:solidFill>
              </a:rPr>
              <a:t> (командира вновь сформированного отряда взять Голикова связным). Вместе со сверстниками он подобрал однажды на месте боя несколько винтовок, похитил у фашистов два ящика гранат. Все это они потом передали партизанам.</a:t>
            </a:r>
          </a:p>
          <a:p>
            <a:pPr marL="0" indent="0">
              <a:buNone/>
            </a:pPr>
            <a:r>
              <a:rPr lang="ru-RU" sz="1600" dirty="0">
                <a:solidFill>
                  <a:schemeClr val="bg1"/>
                </a:solidFill>
              </a:rPr>
              <a:t>Леня Голиков был награжден медалью за отвагу. В течение 10 дней партизанский отряд вел ожесточенные бои в районе деревни Сосницы, уничтожив 100 гитлеровцев и освободив несколько населенных пунктов. Немалая заслуга в успехе роты принадлежала Лене Голикову. Именно он указал боевую позицию на чердаке школы, откуда ураганным огнем партизаны преградили путь гитлеровцам, пытавшимся вновь овладеть деревней Сосницы.</a:t>
            </a:r>
          </a:p>
        </p:txBody>
      </p:sp>
      <p:sp>
        <p:nvSpPr>
          <p:cNvPr id="4" name="Прямоугольник 3"/>
          <p:cNvSpPr/>
          <p:nvPr/>
        </p:nvSpPr>
        <p:spPr>
          <a:xfrm>
            <a:off x="7768060" y="5578880"/>
            <a:ext cx="3275256" cy="646331"/>
          </a:xfrm>
          <a:prstGeom prst="rect">
            <a:avLst/>
          </a:prstGeom>
        </p:spPr>
        <p:txBody>
          <a:bodyPr wrap="none">
            <a:spAutoFit/>
          </a:bodyPr>
          <a:lstStyle/>
          <a:p>
            <a:pPr lvl="0" algn="ctr"/>
            <a:r>
              <a:rPr lang="ru-RU" sz="3600" b="1" dirty="0">
                <a:ln w="22225">
                  <a:solidFill>
                    <a:srgbClr val="FA9C1F"/>
                  </a:solidFill>
                  <a:prstDash val="solid"/>
                </a:ln>
                <a:solidFill>
                  <a:prstClr val="black"/>
                </a:solidFill>
                <a:effectLst>
                  <a:glow rad="139700">
                    <a:srgbClr val="760603">
                      <a:satMod val="175000"/>
                      <a:alpha val="40000"/>
                    </a:srgbClr>
                  </a:glow>
                </a:effectLst>
              </a:rPr>
              <a:t>Лёня Голиков</a:t>
            </a:r>
          </a:p>
        </p:txBody>
      </p:sp>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61372" y="889608"/>
            <a:ext cx="4088633" cy="4534528"/>
          </a:xfrm>
          <a:prstGeom prst="rect">
            <a:avLst/>
          </a:prstGeom>
        </p:spPr>
      </p:pic>
    </p:spTree>
    <p:extLst>
      <p:ext uri="{BB962C8B-B14F-4D97-AF65-F5344CB8AC3E}">
        <p14:creationId xmlns:p14="http://schemas.microsoft.com/office/powerpoint/2010/main" val="2438528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923692" y="295421"/>
            <a:ext cx="6921306" cy="6246056"/>
          </a:xfrm>
        </p:spPr>
        <p:txBody>
          <a:bodyPr>
            <a:noAutofit/>
          </a:bodyPr>
          <a:lstStyle/>
          <a:p>
            <a:pPr marL="0" indent="0">
              <a:buNone/>
            </a:pPr>
            <a:r>
              <a:rPr lang="ru-RU" sz="1200" dirty="0">
                <a:solidFill>
                  <a:schemeClr val="bg1"/>
                </a:solidFill>
              </a:rPr>
              <a:t>Леня Голиков- юный партизан-разведчик</a:t>
            </a:r>
          </a:p>
          <a:p>
            <a:pPr marL="0" indent="0">
              <a:buNone/>
            </a:pPr>
            <a:r>
              <a:rPr lang="ru-RU" sz="1200" dirty="0">
                <a:solidFill>
                  <a:schemeClr val="bg1"/>
                </a:solidFill>
              </a:rPr>
              <a:t>Юный партизан неоднократно проникал в фашистские гарнизоны, собирая данные о противнике. При его непосредственном участии были подорваны 2 железнодорожных и 12 шоссейных мостов, сожжены 2 </a:t>
            </a:r>
            <a:r>
              <a:rPr lang="ru-RU" sz="1200" dirty="0" err="1">
                <a:solidFill>
                  <a:schemeClr val="bg1"/>
                </a:solidFill>
              </a:rPr>
              <a:t>продовольственно</a:t>
            </a:r>
            <a:r>
              <a:rPr lang="ru-RU" sz="1200" dirty="0">
                <a:solidFill>
                  <a:schemeClr val="bg1"/>
                </a:solidFill>
              </a:rPr>
              <a:t>-фуражных склада и 10 автомашин с боеприпасами. Сопровождал обоз с продовольствием в 250 подвод в блокадный Ленинград.</a:t>
            </a:r>
          </a:p>
          <a:p>
            <a:pPr marL="0" indent="0">
              <a:buNone/>
            </a:pPr>
            <a:r>
              <a:rPr lang="ru-RU" sz="1200" dirty="0">
                <a:solidFill>
                  <a:schemeClr val="bg1"/>
                </a:solidFill>
              </a:rPr>
              <a:t>Участвовал в 27 боевых операциях... Истребил 78 немецких солдат и офицеров, взорвал 2 железнодорожных и 12 шоссейных мостов, подорвал 9 автомашин с боеприпасами... 15 августа в новом районе боевых действий бригады Голиков разбил легковую автомашину, в которой находился генерал-майор инженерных войск Ричард </a:t>
            </a:r>
            <a:r>
              <a:rPr lang="ru-RU" sz="1200" dirty="0" err="1">
                <a:solidFill>
                  <a:schemeClr val="bg1"/>
                </a:solidFill>
              </a:rPr>
              <a:t>Виртц</a:t>
            </a:r>
            <a:r>
              <a:rPr lang="ru-RU" sz="1200" dirty="0">
                <a:solidFill>
                  <a:schemeClr val="bg1"/>
                </a:solidFill>
              </a:rPr>
              <a:t>, направляющийся из Пскова на Лугу. Смелый партизан из автомата убил генерала, в штаб бригады доставил его китель и захваченные документы. В числе документов были: описание новых образцов немецких мин, инспекционные донесения вышестоящему командованию и другие ценные данные разведывательного характера".</a:t>
            </a:r>
          </a:p>
          <a:p>
            <a:pPr marL="0" indent="0">
              <a:buNone/>
            </a:pPr>
            <a:r>
              <a:rPr lang="ru-RU" sz="1200" dirty="0">
                <a:solidFill>
                  <a:schemeClr val="bg1"/>
                </a:solidFill>
              </a:rPr>
              <a:t>24 января 1943 года 16-летний партизан пал смертью храбрых в бою у села Острая Лука </a:t>
            </a:r>
            <a:r>
              <a:rPr lang="ru-RU" sz="1200" dirty="0" err="1">
                <a:solidFill>
                  <a:schemeClr val="bg1"/>
                </a:solidFill>
              </a:rPr>
              <a:t>Дедовичского</a:t>
            </a:r>
            <a:r>
              <a:rPr lang="ru-RU" sz="1200" dirty="0">
                <a:solidFill>
                  <a:schemeClr val="bg1"/>
                </a:solidFill>
              </a:rPr>
              <a:t> района Псковской области. Похоронен на родине - в </a:t>
            </a:r>
            <a:r>
              <a:rPr lang="ru-RU" sz="1200" dirty="0" err="1">
                <a:solidFill>
                  <a:schemeClr val="bg1"/>
                </a:solidFill>
              </a:rPr>
              <a:t>Лукино</a:t>
            </a:r>
            <a:r>
              <a:rPr lang="ru-RU" sz="1200" dirty="0">
                <a:solidFill>
                  <a:schemeClr val="bg1"/>
                </a:solidFill>
              </a:rPr>
              <a:t> на деревенском кладбище, где на его могиле установлен величественный памятник.</a:t>
            </a:r>
          </a:p>
          <a:p>
            <a:pPr marL="0" indent="0">
              <a:buNone/>
            </a:pPr>
            <a:r>
              <a:rPr lang="ru-RU" sz="1200" dirty="0">
                <a:solidFill>
                  <a:schemeClr val="bg1"/>
                </a:solidFill>
              </a:rPr>
              <a:t>2 апреля 1944 года был опубликован указ Президиума Верховного Совета СССР о присвоении пионеру-партизану Лене Голикову звания Героя Советского Союза.</a:t>
            </a:r>
          </a:p>
          <a:p>
            <a:pPr marL="0" indent="0">
              <a:buNone/>
            </a:pPr>
            <a:r>
              <a:rPr lang="ru-RU" sz="1200" dirty="0">
                <a:solidFill>
                  <a:schemeClr val="bg1"/>
                </a:solidFill>
              </a:rPr>
              <a:t>Представление на Героя ушло еще при жизни, за добытые в разведке секретные документы. А вот получить его он уже не успел.</a:t>
            </a:r>
          </a:p>
          <a:p>
            <a:pPr marL="0" indent="0">
              <a:buNone/>
            </a:pPr>
            <a:r>
              <a:rPr lang="ru-RU" sz="1200" dirty="0">
                <a:solidFill>
                  <a:schemeClr val="bg1"/>
                </a:solidFill>
              </a:rPr>
              <a:t>Имя героя носят улицы в Ленинграде, Пскове, Старой Руссе, Окуловке, селе Пола, поселке Парфино, совхоз в </a:t>
            </a:r>
            <a:r>
              <a:rPr lang="ru-RU" sz="1200" dirty="0" err="1">
                <a:solidFill>
                  <a:schemeClr val="bg1"/>
                </a:solidFill>
              </a:rPr>
              <a:t>Парфинском</a:t>
            </a:r>
            <a:r>
              <a:rPr lang="ru-RU" sz="1200" dirty="0">
                <a:solidFill>
                  <a:schemeClr val="bg1"/>
                </a:solidFill>
              </a:rPr>
              <a:t> районе, теплоход Рижского морского пароходства, в Новгороде - улица, Дом пионеров, учебное судно юных моряков в Старой Руссе, пионерские дружины и отряды области. В Москве и в Новгороде установлены памятники герою. В областном центре на Волхове памятник установлен близ площади Победы. О его подвиге и бесстрашии написаны повесть, поэма, несколько очерков, сложена песня.</a:t>
            </a:r>
          </a:p>
          <a:p>
            <a:pPr marL="0" indent="0">
              <a:buNone/>
            </a:pPr>
            <a:endParaRPr lang="ru-RU" sz="1400" dirty="0"/>
          </a:p>
        </p:txBody>
      </p:sp>
      <p:sp>
        <p:nvSpPr>
          <p:cNvPr id="4" name="Прямоугольник 3"/>
          <p:cNvSpPr/>
          <p:nvPr/>
        </p:nvSpPr>
        <p:spPr>
          <a:xfrm>
            <a:off x="818620" y="2772118"/>
            <a:ext cx="3275256" cy="646331"/>
          </a:xfrm>
          <a:prstGeom prst="rect">
            <a:avLst/>
          </a:prstGeom>
        </p:spPr>
        <p:txBody>
          <a:bodyPr wrap="none">
            <a:spAutoFit/>
          </a:bodyPr>
          <a:lstStyle/>
          <a:p>
            <a:pPr lvl="0" algn="ctr"/>
            <a:r>
              <a:rPr lang="ru-RU" sz="3600" b="1" dirty="0">
                <a:ln w="22225">
                  <a:solidFill>
                    <a:srgbClr val="FA9C1F"/>
                  </a:solidFill>
                  <a:prstDash val="solid"/>
                </a:ln>
                <a:solidFill>
                  <a:prstClr val="black"/>
                </a:solidFill>
                <a:effectLst>
                  <a:glow rad="139700">
                    <a:srgbClr val="760603">
                      <a:satMod val="175000"/>
                      <a:alpha val="40000"/>
                    </a:srgbClr>
                  </a:glow>
                </a:effectLst>
              </a:rPr>
              <a:t>Лёня Голиков</a:t>
            </a:r>
          </a:p>
        </p:txBody>
      </p:sp>
    </p:spTree>
    <p:extLst>
      <p:ext uri="{BB962C8B-B14F-4D97-AF65-F5344CB8AC3E}">
        <p14:creationId xmlns:p14="http://schemas.microsoft.com/office/powerpoint/2010/main" val="2341714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78302" y="225083"/>
            <a:ext cx="11240085" cy="6513341"/>
          </a:xfrm>
        </p:spPr>
        <p:txBody>
          <a:bodyPr>
            <a:normAutofit fontScale="92500" lnSpcReduction="20000"/>
          </a:bodyPr>
          <a:lstStyle/>
          <a:p>
            <a:pPr marL="0" indent="0" algn="ctr">
              <a:buNone/>
            </a:pPr>
            <a:r>
              <a:rPr lang="ru-RU" dirty="0"/>
              <a:t>Среди тех, кто защищал Родину, было очень много детей.</a:t>
            </a:r>
          </a:p>
          <a:p>
            <a:pPr marL="0" indent="0">
              <a:buNone/>
            </a:pPr>
            <a:r>
              <a:rPr lang="ru-RU" dirty="0"/>
              <a:t>Вот их имена:</a:t>
            </a:r>
          </a:p>
          <a:p>
            <a:r>
              <a:rPr lang="ru-RU" dirty="0"/>
              <a:t> Леня Голиков</a:t>
            </a:r>
          </a:p>
          <a:p>
            <a:r>
              <a:rPr lang="ru-RU" dirty="0"/>
              <a:t> Марат </a:t>
            </a:r>
            <a:r>
              <a:rPr lang="ru-RU" dirty="0" err="1"/>
              <a:t>Казей</a:t>
            </a:r>
            <a:endParaRPr lang="ru-RU" dirty="0"/>
          </a:p>
          <a:p>
            <a:r>
              <a:rPr lang="ru-RU" dirty="0"/>
              <a:t> Витя Коробков</a:t>
            </a:r>
          </a:p>
          <a:p>
            <a:r>
              <a:rPr lang="ru-RU" dirty="0"/>
              <a:t> Валя Котик</a:t>
            </a:r>
          </a:p>
          <a:p>
            <a:r>
              <a:rPr lang="ru-RU" dirty="0"/>
              <a:t> Зина Портнова</a:t>
            </a:r>
          </a:p>
          <a:p>
            <a:r>
              <a:rPr lang="ru-RU" dirty="0"/>
              <a:t> Толя Шумов</a:t>
            </a:r>
          </a:p>
          <a:p>
            <a:r>
              <a:rPr lang="ru-RU" dirty="0"/>
              <a:t> Боря </a:t>
            </a:r>
            <a:r>
              <a:rPr lang="ru-RU" dirty="0" err="1"/>
              <a:t>Цариков</a:t>
            </a:r>
            <a:endParaRPr lang="ru-RU" dirty="0"/>
          </a:p>
          <a:p>
            <a:r>
              <a:rPr lang="ru-RU" dirty="0"/>
              <a:t> Люся Герасименко</a:t>
            </a:r>
          </a:p>
          <a:p>
            <a:r>
              <a:rPr lang="ru-RU" dirty="0"/>
              <a:t> Володя </a:t>
            </a:r>
            <a:r>
              <a:rPr lang="ru-RU" dirty="0" err="1"/>
              <a:t>Щербацевич</a:t>
            </a:r>
            <a:endParaRPr lang="ru-RU" dirty="0"/>
          </a:p>
          <a:p>
            <a:r>
              <a:rPr lang="ru-RU" dirty="0"/>
              <a:t> Вася Коробко</a:t>
            </a:r>
          </a:p>
          <a:p>
            <a:r>
              <a:rPr lang="ru-RU" dirty="0"/>
              <a:t> Шура </a:t>
            </a:r>
            <a:r>
              <a:rPr lang="ru-RU" dirty="0" err="1"/>
              <a:t>Кобер</a:t>
            </a:r>
            <a:endParaRPr lang="ru-RU" dirty="0"/>
          </a:p>
          <a:p>
            <a:r>
              <a:rPr lang="ru-RU" dirty="0"/>
              <a:t> Витя Хоменко</a:t>
            </a:r>
          </a:p>
          <a:p>
            <a:r>
              <a:rPr lang="ru-RU" dirty="0"/>
              <a:t> Вася </a:t>
            </a:r>
            <a:r>
              <a:rPr lang="ru-RU" dirty="0" err="1"/>
              <a:t>Шишковский</a:t>
            </a:r>
            <a:endParaRPr lang="ru-RU" dirty="0"/>
          </a:p>
          <a:p>
            <a:r>
              <a:rPr lang="ru-RU" dirty="0"/>
              <a:t> Володя Дубинин </a:t>
            </a:r>
          </a:p>
          <a:p>
            <a:pPr marL="0" indent="0">
              <a:buNone/>
            </a:pPr>
            <a:r>
              <a:rPr lang="ru-RU" sz="2600" dirty="0"/>
              <a:t>и многие-многие другие.</a:t>
            </a:r>
          </a:p>
          <a:p>
            <a:endParaRPr lang="ru-RU" dirty="0"/>
          </a:p>
        </p:txBody>
      </p:sp>
    </p:spTree>
    <p:extLst>
      <p:ext uri="{BB962C8B-B14F-4D97-AF65-F5344CB8AC3E}">
        <p14:creationId xmlns:p14="http://schemas.microsoft.com/office/powerpoint/2010/main" val="1703438852"/>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99806" y="502920"/>
            <a:ext cx="11090446" cy="5982286"/>
          </a:xfrm>
        </p:spPr>
        <p:txBody>
          <a:bodyPr>
            <a:normAutofit lnSpcReduction="10000"/>
          </a:bodyPr>
          <a:lstStyle/>
          <a:p>
            <a:pPr marL="0" indent="0">
              <a:buNone/>
            </a:pPr>
            <a:r>
              <a:rPr lang="ru-RU" dirty="0">
                <a:solidFill>
                  <a:schemeClr val="bg1"/>
                </a:solidFill>
              </a:rPr>
              <a:t>Принято считать, что Великая Отечественная унесла жизни порядка 27 миллионов человек. Согласно последним исследованиям, 10 миллионов из них – солдаты, а остальные – старики, женщины и дети. </a:t>
            </a:r>
          </a:p>
          <a:p>
            <a:pPr marL="0" indent="0">
              <a:buNone/>
            </a:pPr>
            <a:r>
              <a:rPr lang="ru-RU" dirty="0">
                <a:solidFill>
                  <a:schemeClr val="bg1"/>
                </a:solidFill>
              </a:rPr>
              <a:t>Практически все подростки, которые оставались в тылу, достойны звания Героев, так как трудились наравне со взрослыми. Они умирали от истощения, погибали под бомбежками, заснув от постоянного недосыпания, попадали под машины и оказывались калеками, угодив рукой или ногой в механизмы станка… Все приближали Победу по мере своих сил.</a:t>
            </a:r>
          </a:p>
          <a:p>
            <a:pPr marL="0" indent="0">
              <a:buNone/>
            </a:pPr>
            <a:r>
              <a:rPr lang="ru-RU" dirty="0">
                <a:solidFill>
                  <a:schemeClr val="bg1"/>
                </a:solidFill>
              </a:rPr>
              <a:t>В советские годы в школах изучали имена тех подростков, которые воевали на фронте. Но существовали и такие герои-пионеры Великой Отечественной войны, которые сражались в партизанских отрядах, постоянно жили с риском разоблачения, являясь связными. За их жизнь никто бы не дал ни копейки: гитлеровцы одинаково жестоко относились ко всем. Сегодня мы перечислим некоторых из тех детей, которые отдали свои жизни в обмен на мир для своей страны.</a:t>
            </a:r>
          </a:p>
          <a:p>
            <a:pPr marL="0" indent="0">
              <a:buNone/>
            </a:pPr>
            <a:r>
              <a:rPr lang="ru-RU" dirty="0">
                <a:solidFill>
                  <a:schemeClr val="bg1"/>
                </a:solidFill>
              </a:rPr>
              <a:t>Забыть об их подвиге – преступление. Сегодня сложно отыскать хотя бы один крупный город, в котором бы ни был установлен памятник пионерам-героям, но, к сожалению, нынешняя молодежь практически не интересуется бессмертными свершениями своих тогдашних сверстников.</a:t>
            </a:r>
          </a:p>
        </p:txBody>
      </p:sp>
    </p:spTree>
    <p:extLst>
      <p:ext uri="{BB962C8B-B14F-4D97-AF65-F5344CB8AC3E}">
        <p14:creationId xmlns:p14="http://schemas.microsoft.com/office/powerpoint/2010/main" val="3477680390"/>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13706" y="0"/>
            <a:ext cx="8459788" cy="928730"/>
          </a:xfrm>
        </p:spPr>
        <p:txBody>
          <a:bodyPr/>
          <a:lstStyle/>
          <a:p>
            <a:pPr algn="ctr"/>
            <a:r>
              <a:rPr lang="ru-RU" dirty="0"/>
              <a:t>Что они делали?</a:t>
            </a:r>
          </a:p>
        </p:txBody>
      </p:sp>
      <p:sp>
        <p:nvSpPr>
          <p:cNvPr id="3" name="Объект 2"/>
          <p:cNvSpPr>
            <a:spLocks noGrp="1"/>
          </p:cNvSpPr>
          <p:nvPr>
            <p:ph idx="1"/>
          </p:nvPr>
        </p:nvSpPr>
        <p:spPr>
          <a:xfrm>
            <a:off x="196948" y="661183"/>
            <a:ext cx="11802794" cy="6196818"/>
          </a:xfrm>
        </p:spPr>
        <p:txBody>
          <a:bodyPr>
            <a:normAutofit fontScale="77500" lnSpcReduction="20000"/>
          </a:bodyPr>
          <a:lstStyle/>
          <a:p>
            <a:pPr marL="0" indent="0">
              <a:buNone/>
            </a:pPr>
            <a:r>
              <a:rPr lang="ru-RU" dirty="0">
                <a:solidFill>
                  <a:schemeClr val="bg1"/>
                </a:solidFill>
              </a:rPr>
              <a:t>На местах боев ребята собирали и выкапывали из-под снега винтовки, пистолеты и прочее оружие, впоследствии передавая их партизанам. Они страшно рисковали, и дело тут не только в немцах: тогда на полях сражений было еще больше неразорвавшихся мин и снарядов. Многие герои-пионеры Великой Отечественной войны были разведчиками, передавали медикаменты и перевязочные материалы партизанам и оторвавшимся от своих солдатам. Нередко именно эти маленькие храбрецы помогали устраивать побеги пленным красноармейцам. Особенно массовым «детский» фронт стал в Белоруссии.</a:t>
            </a:r>
          </a:p>
          <a:p>
            <a:pPr marL="0" indent="0">
              <a:buNone/>
            </a:pPr>
            <a:endParaRPr lang="ru-RU" dirty="0">
              <a:solidFill>
                <a:schemeClr val="bg1"/>
              </a:solidFill>
            </a:endParaRPr>
          </a:p>
          <a:p>
            <a:pPr marL="0" indent="0">
              <a:buNone/>
            </a:pPr>
            <a:r>
              <a:rPr lang="ru-RU" dirty="0">
                <a:solidFill>
                  <a:schemeClr val="bg1"/>
                </a:solidFill>
              </a:rPr>
              <a:t>Многие дети искренне ненавидели немцев, так как в результате войны потеряли всех своих родных и близких, которых зачастую убивали прямо у них на глазах. Оставшись в выжженных и разоренных деревнях, они оказывались обречены на страшный голод. Об этом не так часто говорят, но гитлеровские «врачи» нередко использовали детей в качестве доноров. Разумеется, об их здоровье никто не заботился. Многие пионеры-герои, портреты которых есть в статье, стали калеками и инвалидами. К сожалению, даже в официальном курсе истории об этом говорится немного.</a:t>
            </a:r>
          </a:p>
          <a:p>
            <a:pPr marL="0" indent="0">
              <a:buNone/>
            </a:pPr>
            <a:endParaRPr lang="ru-RU" dirty="0">
              <a:solidFill>
                <a:schemeClr val="bg1"/>
              </a:solidFill>
            </a:endParaRPr>
          </a:p>
          <a:p>
            <a:pPr marL="0" indent="0">
              <a:buNone/>
            </a:pPr>
            <a:r>
              <a:rPr lang="ru-RU" dirty="0">
                <a:solidFill>
                  <a:schemeClr val="bg1"/>
                </a:solidFill>
              </a:rPr>
              <a:t>Заметна детская роль и в деле противовоздушной обороны страны. Ребята дежурили на крышах домов, сбрасывая и туша зажигательные бомбы, наравне со взрослыми участвовали в строительстве разнообразных укрепленных районов. В оккупированных немцами районах герои-пионеры Великой Отечественной войны умудрялись собирать теплые вещи и другое обмундирование, которое затем переправлялось в партизанские отряды и даже в действующие части РККА(Рабоче-крестьянская Красная Армия).</a:t>
            </a:r>
          </a:p>
          <a:p>
            <a:pPr marL="0" indent="0">
              <a:buNone/>
            </a:pPr>
            <a:endParaRPr lang="ru-RU" dirty="0">
              <a:solidFill>
                <a:schemeClr val="bg1"/>
              </a:solidFill>
            </a:endParaRPr>
          </a:p>
          <a:p>
            <a:pPr marL="0" indent="0">
              <a:buNone/>
            </a:pPr>
            <a:r>
              <a:rPr lang="ru-RU" dirty="0">
                <a:solidFill>
                  <a:schemeClr val="bg1"/>
                </a:solidFill>
              </a:rPr>
              <a:t>Известен трудовой подвиг детей войны, когда они сутками работали на оборонных предприятиях. Детский труд использовали в деле изготовления запалов и взрывателей, дымовых шашек и противогазов. Подростки даже участвовали в сборке танков, не говоря уже о производстве пулеметов и винтовок. Страшно голодая, они честно выращивали овощи на любом пригодном клочке земли, дабы отправить их в действующую армию, солдатам. В школьных кружках допоздна шили форму бойцам. Многие из них, уже будучи глубокими стариками, с улыбкой и слезами вспоминали сделанные детскими руками кисеты, варежки и бушлаты.</a:t>
            </a:r>
          </a:p>
        </p:txBody>
      </p:sp>
    </p:spTree>
    <p:extLst>
      <p:ext uri="{BB962C8B-B14F-4D97-AF65-F5344CB8AC3E}">
        <p14:creationId xmlns:p14="http://schemas.microsoft.com/office/powerpoint/2010/main" val="90345829"/>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87264" y="105508"/>
            <a:ext cx="6237094" cy="6527409"/>
          </a:xfrm>
        </p:spPr>
        <p:txBody>
          <a:bodyPr>
            <a:normAutofit fontScale="70000" lnSpcReduction="20000"/>
          </a:bodyPr>
          <a:lstStyle/>
          <a:p>
            <a:pPr marL="0" indent="0">
              <a:buNone/>
            </a:pPr>
            <a:r>
              <a:rPr lang="ru-RU" dirty="0">
                <a:solidFill>
                  <a:schemeClr val="bg1"/>
                </a:solidFill>
              </a:rPr>
              <a:t>12-летний Марат </a:t>
            </a:r>
            <a:r>
              <a:rPr lang="ru-RU" dirty="0" err="1">
                <a:solidFill>
                  <a:schemeClr val="bg1"/>
                </a:solidFill>
              </a:rPr>
              <a:t>Казей</a:t>
            </a:r>
            <a:r>
              <a:rPr lang="ru-RU" dirty="0">
                <a:solidFill>
                  <a:schemeClr val="bg1"/>
                </a:solidFill>
              </a:rPr>
              <a:t> в ноябре 1942 года вступил в партизанский отряд</a:t>
            </a:r>
          </a:p>
          <a:p>
            <a:pPr marL="0" indent="0">
              <a:buNone/>
            </a:pPr>
            <a:r>
              <a:rPr lang="ru-RU" dirty="0">
                <a:solidFill>
                  <a:schemeClr val="bg1"/>
                </a:solidFill>
              </a:rPr>
              <a:t>В первом же бою 9 января 1943 года в районе </a:t>
            </a:r>
            <a:r>
              <a:rPr lang="ru-RU" dirty="0" err="1">
                <a:solidFill>
                  <a:schemeClr val="bg1"/>
                </a:solidFill>
              </a:rPr>
              <a:t>Станьковского</a:t>
            </a:r>
            <a:r>
              <a:rPr lang="ru-RU" dirty="0">
                <a:solidFill>
                  <a:schemeClr val="bg1"/>
                </a:solidFill>
              </a:rPr>
              <a:t> леса Марат </a:t>
            </a:r>
            <a:r>
              <a:rPr lang="ru-RU" dirty="0" err="1">
                <a:solidFill>
                  <a:schemeClr val="bg1"/>
                </a:solidFill>
              </a:rPr>
              <a:t>Казей</a:t>
            </a:r>
            <a:r>
              <a:rPr lang="ru-RU" dirty="0">
                <a:solidFill>
                  <a:schemeClr val="bg1"/>
                </a:solidFill>
              </a:rPr>
              <a:t> проявил мужество и отвагу. Будучи раненным в руку, он несколько раз ходил в атаку. Позднее, десятки раз проникал во вражеские гарнизоны и доставлял командованию ценные разведывательные данные. Неоднократно участвовал в диверсиях на железных и шоссейных дорогах.</a:t>
            </a:r>
          </a:p>
          <a:p>
            <a:pPr marL="0" indent="0">
              <a:buNone/>
            </a:pPr>
            <a:r>
              <a:rPr lang="ru-RU" dirty="0">
                <a:solidFill>
                  <a:schemeClr val="bg1"/>
                </a:solidFill>
              </a:rPr>
              <a:t>В марте 1943 года у деревни </a:t>
            </a:r>
            <a:r>
              <a:rPr lang="ru-RU" dirty="0" err="1">
                <a:solidFill>
                  <a:schemeClr val="bg1"/>
                </a:solidFill>
              </a:rPr>
              <a:t>Румок</a:t>
            </a:r>
            <a:r>
              <a:rPr lang="ru-RU" dirty="0">
                <a:solidFill>
                  <a:schemeClr val="bg1"/>
                </a:solidFill>
              </a:rPr>
              <a:t> партизанский отряд имени Д. Фурманова попал в окружение, и все попытки его командира связаться с другими отрядами не увенчались успехом. Марат </a:t>
            </a:r>
            <a:r>
              <a:rPr lang="ru-RU" dirty="0" err="1">
                <a:solidFill>
                  <a:schemeClr val="bg1"/>
                </a:solidFill>
              </a:rPr>
              <a:t>Казей</a:t>
            </a:r>
            <a:r>
              <a:rPr lang="ru-RU" dirty="0">
                <a:solidFill>
                  <a:schemeClr val="bg1"/>
                </a:solidFill>
              </a:rPr>
              <a:t> вызвался установить связь с окружённым отрядом. Он вовремя привёл подкрепление, и бой завершился разгромом фашистских карателей. В декабре 1943 года в бою на Слуцком шоссе Марат </a:t>
            </a:r>
            <a:r>
              <a:rPr lang="ru-RU" dirty="0" err="1">
                <a:solidFill>
                  <a:schemeClr val="bg1"/>
                </a:solidFill>
              </a:rPr>
              <a:t>Казей</a:t>
            </a:r>
            <a:r>
              <a:rPr lang="ru-RU" dirty="0">
                <a:solidFill>
                  <a:schemeClr val="bg1"/>
                </a:solidFill>
              </a:rPr>
              <a:t> добыл ценные документы неприятеля - военные карты и планы гитлеровского командования.</a:t>
            </a:r>
          </a:p>
          <a:p>
            <a:pPr marL="0" indent="0">
              <a:buNone/>
            </a:pPr>
            <a:endParaRPr lang="ru-RU" dirty="0">
              <a:solidFill>
                <a:schemeClr val="bg1"/>
              </a:solidFill>
            </a:endParaRPr>
          </a:p>
          <a:p>
            <a:pPr marL="0" indent="0">
              <a:buNone/>
            </a:pPr>
            <a:r>
              <a:rPr lang="ru-RU" dirty="0">
                <a:solidFill>
                  <a:schemeClr val="bg1"/>
                </a:solidFill>
              </a:rPr>
              <a:t>11 мая 1944 года при выполнении очередного задания около деревни </a:t>
            </a:r>
            <a:r>
              <a:rPr lang="ru-RU" dirty="0" err="1">
                <a:solidFill>
                  <a:schemeClr val="bg1"/>
                </a:solidFill>
              </a:rPr>
              <a:t>Хоромицкие</a:t>
            </a:r>
            <a:r>
              <a:rPr lang="ru-RU" dirty="0">
                <a:solidFill>
                  <a:schemeClr val="bg1"/>
                </a:solidFill>
              </a:rPr>
              <a:t> </a:t>
            </a:r>
            <a:r>
              <a:rPr lang="ru-RU" dirty="0" err="1">
                <a:solidFill>
                  <a:schemeClr val="bg1"/>
                </a:solidFill>
              </a:rPr>
              <a:t>Лошанского</a:t>
            </a:r>
            <a:r>
              <a:rPr lang="ru-RU" dirty="0">
                <a:solidFill>
                  <a:schemeClr val="bg1"/>
                </a:solidFill>
              </a:rPr>
              <a:t> сельсовета </a:t>
            </a:r>
            <a:r>
              <a:rPr lang="ru-RU" dirty="0" err="1">
                <a:solidFill>
                  <a:schemeClr val="bg1"/>
                </a:solidFill>
              </a:rPr>
              <a:t>Узденского</a:t>
            </a:r>
            <a:r>
              <a:rPr lang="ru-RU" dirty="0">
                <a:solidFill>
                  <a:schemeClr val="bg1"/>
                </a:solidFill>
              </a:rPr>
              <a:t> района Минской области юный партизан был обнаружен фашистами, которые взяли его "в кольцо". При выполнении очередного разведывательного задания был окружен гитлеровцами, отстреливался до последнего патрона и, не желая сдаваться в плен, взорвал гранатой себя и окружавших его врагов.</a:t>
            </a:r>
          </a:p>
          <a:p>
            <a:pPr marL="0" indent="0">
              <a:buNone/>
            </a:pPr>
            <a:endParaRPr lang="ru-RU" dirty="0">
              <a:solidFill>
                <a:schemeClr val="bg1"/>
              </a:solidFill>
            </a:endParaRPr>
          </a:p>
          <a:p>
            <a:pPr marL="0" indent="0">
              <a:buNone/>
            </a:pPr>
            <a:r>
              <a:rPr lang="ru-RU" dirty="0">
                <a:solidFill>
                  <a:schemeClr val="bg1"/>
                </a:solidFill>
              </a:rPr>
              <a:t>Похоронен в родной деревне. За мужество и отвагу пионер Марат </a:t>
            </a:r>
            <a:r>
              <a:rPr lang="ru-RU" dirty="0" err="1">
                <a:solidFill>
                  <a:schemeClr val="bg1"/>
                </a:solidFill>
              </a:rPr>
              <a:t>Казей</a:t>
            </a:r>
            <a:r>
              <a:rPr lang="ru-RU" dirty="0">
                <a:solidFill>
                  <a:schemeClr val="bg1"/>
                </a:solidFill>
              </a:rPr>
              <a:t> 8 мая 1965 года был удостоен звания Героя Советского Союза. В городе Минске поставлен памятник юному герою.</a:t>
            </a: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30991" y="633046"/>
            <a:ext cx="3262433" cy="4800600"/>
          </a:xfrm>
          <a:prstGeom prst="rect">
            <a:avLst/>
          </a:prstGeom>
        </p:spPr>
      </p:pic>
      <p:sp>
        <p:nvSpPr>
          <p:cNvPr id="7" name="Прямоугольник 6"/>
          <p:cNvSpPr/>
          <p:nvPr/>
        </p:nvSpPr>
        <p:spPr>
          <a:xfrm>
            <a:off x="7730991" y="5433646"/>
            <a:ext cx="3262433" cy="646331"/>
          </a:xfrm>
          <a:prstGeom prst="rect">
            <a:avLst/>
          </a:prstGeom>
        </p:spPr>
        <p:txBody>
          <a:bodyPr wrap="none">
            <a:spAutoFit/>
          </a:bodyPr>
          <a:lstStyle/>
          <a:p>
            <a:pPr lvl="0" algn="ctr"/>
            <a:r>
              <a:rPr lang="ru-RU" sz="3600" b="1" dirty="0">
                <a:ln w="22225">
                  <a:solidFill>
                    <a:srgbClr val="FA9C1F"/>
                  </a:solidFill>
                  <a:prstDash val="solid"/>
                </a:ln>
                <a:solidFill>
                  <a:prstClr val="black"/>
                </a:solidFill>
                <a:effectLst>
                  <a:glow rad="139700">
                    <a:srgbClr val="760603">
                      <a:satMod val="175000"/>
                      <a:alpha val="40000"/>
                    </a:srgbClr>
                  </a:glow>
                </a:effectLst>
              </a:rPr>
              <a:t>Марат </a:t>
            </a:r>
            <a:r>
              <a:rPr lang="ru-RU" sz="3600" b="1" dirty="0" err="1">
                <a:ln w="22225">
                  <a:solidFill>
                    <a:srgbClr val="FA9C1F"/>
                  </a:solidFill>
                  <a:prstDash val="solid"/>
                </a:ln>
                <a:solidFill>
                  <a:prstClr val="black"/>
                </a:solidFill>
                <a:effectLst>
                  <a:glow rad="139700">
                    <a:srgbClr val="760603">
                      <a:satMod val="175000"/>
                      <a:alpha val="40000"/>
                    </a:srgbClr>
                  </a:glow>
                </a:effectLst>
              </a:rPr>
              <a:t>Казей</a:t>
            </a:r>
            <a:endParaRPr lang="ru-RU" sz="3600" b="1" dirty="0">
              <a:ln w="22225">
                <a:solidFill>
                  <a:srgbClr val="FA9C1F"/>
                </a:solidFill>
                <a:prstDash val="solid"/>
              </a:ln>
              <a:solidFill>
                <a:prstClr val="black"/>
              </a:solidFill>
              <a:effectLst>
                <a:glow rad="139700">
                  <a:srgbClr val="760603">
                    <a:satMod val="175000"/>
                    <a:alpha val="40000"/>
                  </a:srgbClr>
                </a:glow>
              </a:effectLst>
            </a:endParaRPr>
          </a:p>
        </p:txBody>
      </p:sp>
    </p:spTree>
    <p:extLst>
      <p:ext uri="{BB962C8B-B14F-4D97-AF65-F5344CB8AC3E}">
        <p14:creationId xmlns:p14="http://schemas.microsoft.com/office/powerpoint/2010/main" val="3656510891"/>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32519" y="513471"/>
            <a:ext cx="6673191" cy="6260123"/>
          </a:xfrm>
        </p:spPr>
        <p:txBody>
          <a:bodyPr>
            <a:normAutofit fontScale="92500" lnSpcReduction="20000"/>
          </a:bodyPr>
          <a:lstStyle/>
          <a:p>
            <a:pPr marL="0" indent="0">
              <a:buNone/>
            </a:pPr>
            <a:r>
              <a:rPr lang="ru-RU" dirty="0">
                <a:solidFill>
                  <a:schemeClr val="bg1"/>
                </a:solidFill>
              </a:rPr>
              <a:t>Имя </a:t>
            </a:r>
            <a:r>
              <a:rPr lang="ru-RU" b="1" dirty="0">
                <a:solidFill>
                  <a:schemeClr val="bg1"/>
                </a:solidFill>
              </a:rPr>
              <a:t>Вали Котика</a:t>
            </a:r>
            <a:r>
              <a:rPr lang="ru-RU" dirty="0">
                <a:solidFill>
                  <a:schemeClr val="bg1"/>
                </a:solidFill>
              </a:rPr>
              <a:t> стало символом верности долгу, целеустремленности, беззаветной отваги. В свои 12 лет Валя, тогда пятиклассник </a:t>
            </a:r>
            <a:r>
              <a:rPr lang="ru-RU" dirty="0" err="1">
                <a:solidFill>
                  <a:schemeClr val="bg1"/>
                </a:solidFill>
              </a:rPr>
              <a:t>Шепетовской</a:t>
            </a:r>
            <a:r>
              <a:rPr lang="ru-RU" dirty="0">
                <a:solidFill>
                  <a:schemeClr val="bg1"/>
                </a:solidFill>
              </a:rPr>
              <a:t> школы, стал разведчиком в партизанском отряде. Он бесстрашно пробирался в расположение вражеских войск, добывал для партизан ценные сведения о постах охраны железнодорожных станций, военных складах, дислокации вражеских подразделений. Не скрывал своей радости, когда взрослые брали его с собой на боевую операцию. На счету Вали Котика шесть взорванных эшелонов врага, множество успешных засад. Он погиб в 14 лет в неравном бою с фашистами. К тому времени Валя Котик уже носил на груди </a:t>
            </a:r>
            <a:r>
              <a:rPr lang="ru-RU" b="1" dirty="0">
                <a:solidFill>
                  <a:schemeClr val="bg1"/>
                </a:solidFill>
              </a:rPr>
              <a:t>ордена Ленина и Отечественной войны I степени</a:t>
            </a:r>
            <a:r>
              <a:rPr lang="ru-RU" dirty="0">
                <a:solidFill>
                  <a:schemeClr val="bg1"/>
                </a:solidFill>
              </a:rPr>
              <a:t>, медаль “Партизану Отечественной войны” II степени. Такие награды сделали бы честь даже командиру партизанского соединения. А тут пацан, подросток. О Герое Советского Союза Вале Котике написаны сотни повестей, рассказов, очерков. Памятник юному герою стоит в городе Шепетовке перед школой, где он учился и в столице нашей Родины Москве.</a:t>
            </a:r>
          </a:p>
          <a:p>
            <a:r>
              <a:rPr lang="ru-RU" b="1" dirty="0">
                <a:solidFill>
                  <a:schemeClr val="bg1"/>
                </a:solidFill>
              </a:rPr>
              <a:t>Валентину Котику посмертно присвоено звание Героя Советского Союза.</a:t>
            </a:r>
            <a:endParaRPr lang="ru-RU" dirty="0">
              <a:solidFill>
                <a:schemeClr val="bg1"/>
              </a:solidFill>
            </a:endParaRPr>
          </a:p>
          <a:p>
            <a:pPr marL="0" indent="0">
              <a:buNone/>
            </a:pPr>
            <a:endParaRPr lang="ru-RU" dirty="0"/>
          </a:p>
        </p:txBody>
      </p:sp>
      <p:sp>
        <p:nvSpPr>
          <p:cNvPr id="4" name="Прямоугольник 3"/>
          <p:cNvSpPr/>
          <p:nvPr/>
        </p:nvSpPr>
        <p:spPr>
          <a:xfrm>
            <a:off x="7331681" y="5518727"/>
            <a:ext cx="4084173" cy="646331"/>
          </a:xfrm>
          <a:prstGeom prst="rect">
            <a:avLst/>
          </a:prstGeom>
        </p:spPr>
        <p:txBody>
          <a:bodyPr wrap="square">
            <a:spAutoFit/>
          </a:bodyPr>
          <a:lstStyle/>
          <a:p>
            <a:pPr algn="ctr"/>
            <a:r>
              <a:rPr lang="ru-RU" sz="3600" b="1" dirty="0">
                <a:ln w="22225">
                  <a:solidFill>
                    <a:schemeClr val="accent2"/>
                  </a:solidFill>
                  <a:prstDash val="solid"/>
                </a:ln>
                <a:solidFill>
                  <a:schemeClr val="bg1"/>
                </a:solidFill>
                <a:effectLst>
                  <a:glow rad="139700">
                    <a:schemeClr val="accent1">
                      <a:satMod val="175000"/>
                      <a:alpha val="40000"/>
                    </a:schemeClr>
                  </a:glow>
                </a:effectLst>
              </a:rPr>
              <a:t>Валентин Котик</a:t>
            </a:r>
          </a:p>
        </p:txBody>
      </p:sp>
      <p:pic>
        <p:nvPicPr>
          <p:cNvPr id="6" name="Рисунок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34211" y="812409"/>
            <a:ext cx="3479111" cy="4593102"/>
          </a:xfrm>
          <a:prstGeom prst="rect">
            <a:avLst/>
          </a:prstGeom>
        </p:spPr>
      </p:pic>
    </p:spTree>
    <p:extLst>
      <p:ext uri="{BB962C8B-B14F-4D97-AF65-F5344CB8AC3E}">
        <p14:creationId xmlns:p14="http://schemas.microsoft.com/office/powerpoint/2010/main" val="3571423217"/>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9488" y="351692"/>
            <a:ext cx="6878646" cy="6682155"/>
          </a:xfrm>
        </p:spPr>
        <p:txBody>
          <a:bodyPr>
            <a:normAutofit fontScale="85000" lnSpcReduction="10000"/>
          </a:bodyPr>
          <a:lstStyle/>
          <a:p>
            <a:pPr marL="0" indent="0">
              <a:buNone/>
            </a:pPr>
            <a:r>
              <a:rPr lang="ru-RU" dirty="0">
                <a:solidFill>
                  <a:schemeClr val="bg1"/>
                </a:solidFill>
              </a:rPr>
              <a:t>Необычно сложилась партизанская судьба шестиклассника из села Погорельцы Васи Коробко. Боевое крещение он принял летом 1941 года, прикрывая огнем отход наших частей. Сознательно остался на оккупированной территории. Однажды на свой страх и риск подпилил сваи моста. Первый же фашистский бронетранспортер, который заехал на этот мост, рухнул с него и вышел из строя. Потом Вася стал партизаном. В отряде его благословили на работу в гитлеровском штабе. Там никто и подумать не мог, что молчаливый истопник и уборщик прекрасно запоминает все значки на вражеских картах и ловит знакомые со школы немецкие слова. Все, что Вася узнавал, становилось известным партизанам. Как-то каратели потребовали от Коробко, чтобы он привел их к лесу, откуда партизаны делали вылазки. А Василий вывел гитлеровцев к </a:t>
            </a:r>
            <a:r>
              <a:rPr lang="ru-RU" dirty="0" err="1">
                <a:solidFill>
                  <a:schemeClr val="bg1"/>
                </a:solidFill>
              </a:rPr>
              <a:t>полицайской</a:t>
            </a:r>
            <a:r>
              <a:rPr lang="ru-RU" dirty="0">
                <a:solidFill>
                  <a:schemeClr val="bg1"/>
                </a:solidFill>
              </a:rPr>
              <a:t> засаде. В темноте каратели приняли полицаев за партизан и открыли по ним огонь, уничтожив немало предателей Родины.</a:t>
            </a:r>
          </a:p>
          <a:p>
            <a:r>
              <a:rPr lang="ru-RU" dirty="0">
                <a:solidFill>
                  <a:schemeClr val="bg1"/>
                </a:solidFill>
              </a:rPr>
              <a:t>Впоследствии Василий Коробко стал отличным подрывником, принял участие в уничтожении девяти эшелонов с живой силой и техникой врага. Он погиб, выполняя очередное задание партизан. Подвиги Василия Коробко отмечены </a:t>
            </a:r>
            <a:r>
              <a:rPr lang="ru-RU" b="1" dirty="0">
                <a:solidFill>
                  <a:schemeClr val="bg1"/>
                </a:solidFill>
              </a:rPr>
              <a:t>орденами Ленина, Красного Знамени, Отечественной войны I степени, медалью “Партизану Отечественной войны” I степени.</a:t>
            </a:r>
            <a:endParaRPr lang="ru-RU" dirty="0">
              <a:solidFill>
                <a:schemeClr val="bg1"/>
              </a:solidFill>
            </a:endParaRPr>
          </a:p>
          <a:p>
            <a:pPr marL="0" indent="0">
              <a:buNone/>
            </a:pPr>
            <a:endParaRPr lang="ru-RU" dirty="0"/>
          </a:p>
        </p:txBody>
      </p:sp>
      <p:sp>
        <p:nvSpPr>
          <p:cNvPr id="4" name="Прямоугольник 3"/>
          <p:cNvSpPr/>
          <p:nvPr/>
        </p:nvSpPr>
        <p:spPr>
          <a:xfrm>
            <a:off x="7147359" y="5550745"/>
            <a:ext cx="4291559" cy="646331"/>
          </a:xfrm>
          <a:prstGeom prst="rect">
            <a:avLst/>
          </a:prstGeom>
        </p:spPr>
        <p:txBody>
          <a:bodyPr wrap="none">
            <a:spAutoFit/>
          </a:bodyPr>
          <a:lstStyle/>
          <a:p>
            <a:pPr lvl="0" algn="ctr"/>
            <a:r>
              <a:rPr lang="ru-RU" sz="3600" b="1" dirty="0">
                <a:ln w="22225">
                  <a:solidFill>
                    <a:srgbClr val="FA9C1F"/>
                  </a:solidFill>
                  <a:prstDash val="solid"/>
                </a:ln>
                <a:solidFill>
                  <a:prstClr val="black"/>
                </a:solidFill>
                <a:effectLst>
                  <a:glow rad="139700">
                    <a:srgbClr val="760603">
                      <a:satMod val="175000"/>
                      <a:alpha val="40000"/>
                    </a:srgbClr>
                  </a:glow>
                </a:effectLst>
              </a:rPr>
              <a:t>Василий Коробко</a:t>
            </a:r>
          </a:p>
        </p:txBody>
      </p:sp>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2049" y="773723"/>
            <a:ext cx="3402954" cy="4777022"/>
          </a:xfrm>
          <a:prstGeom prst="rect">
            <a:avLst/>
          </a:prstGeom>
        </p:spPr>
      </p:pic>
    </p:spTree>
    <p:extLst>
      <p:ext uri="{BB962C8B-B14F-4D97-AF65-F5344CB8AC3E}">
        <p14:creationId xmlns:p14="http://schemas.microsoft.com/office/powerpoint/2010/main" val="1813300692"/>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39152" y="513471"/>
            <a:ext cx="7216726" cy="6344529"/>
          </a:xfrm>
        </p:spPr>
        <p:txBody>
          <a:bodyPr>
            <a:normAutofit/>
          </a:bodyPr>
          <a:lstStyle/>
          <a:p>
            <a:pPr marL="0" indent="0">
              <a:buNone/>
            </a:pPr>
            <a:r>
              <a:rPr lang="ru-RU" dirty="0">
                <a:solidFill>
                  <a:schemeClr val="bg1"/>
                </a:solidFill>
              </a:rPr>
              <a:t>Свою войну с гитлеровцами она начала с распространения листовок в оккупированном врагами поселке. В ее листовках были правдивые сводки с фронтов, которые вселяли в людей веру в победу. Партизаны доверили Нине разведывательную работу. Она отлично справлялась со всеми заданиями. Гитлеровцы решили покончить с партизанами. В одну из деревень вошел карательный отряд. Но его точная численность и вооружение не были известны партизанам. Нина вызвалась разведать силы врага. Она запомнила все: где и сколько часовых, где хранятся боеприпасы, сколько у карателей пулеметов. Эти сведения помогли партизанам разгромить врага.</a:t>
            </a:r>
          </a:p>
          <a:p>
            <a:r>
              <a:rPr lang="ru-RU" dirty="0">
                <a:solidFill>
                  <a:schemeClr val="bg1"/>
                </a:solidFill>
              </a:rPr>
              <a:t>Во время выполнения очередного задания Нину выдал предатель. Ее пытали. Не добившись от Нины ничего, фашисты расстреляли девочку. Нина </a:t>
            </a:r>
            <a:r>
              <a:rPr lang="ru-RU" dirty="0" err="1">
                <a:solidFill>
                  <a:schemeClr val="bg1"/>
                </a:solidFill>
              </a:rPr>
              <a:t>Куковерова</a:t>
            </a:r>
            <a:r>
              <a:rPr lang="ru-RU" dirty="0">
                <a:solidFill>
                  <a:schemeClr val="bg1"/>
                </a:solidFill>
              </a:rPr>
              <a:t> посмертно награждена орденом </a:t>
            </a:r>
            <a:r>
              <a:rPr lang="ru-RU" b="1" dirty="0">
                <a:solidFill>
                  <a:schemeClr val="bg1"/>
                </a:solidFill>
              </a:rPr>
              <a:t>Отечественной войны I степени.</a:t>
            </a:r>
            <a:endParaRPr lang="ru-RU" dirty="0">
              <a:solidFill>
                <a:schemeClr val="bg1"/>
              </a:solidFill>
            </a:endParaRPr>
          </a:p>
          <a:p>
            <a:endParaRPr lang="ru-RU" dirty="0"/>
          </a:p>
        </p:txBody>
      </p:sp>
      <p:sp>
        <p:nvSpPr>
          <p:cNvPr id="7" name="Прямоугольник 6"/>
          <p:cNvSpPr/>
          <p:nvPr/>
        </p:nvSpPr>
        <p:spPr>
          <a:xfrm>
            <a:off x="7153774" y="5550745"/>
            <a:ext cx="4278736" cy="646331"/>
          </a:xfrm>
          <a:prstGeom prst="rect">
            <a:avLst/>
          </a:prstGeom>
        </p:spPr>
        <p:txBody>
          <a:bodyPr wrap="none">
            <a:spAutoFit/>
          </a:bodyPr>
          <a:lstStyle/>
          <a:p>
            <a:pPr lvl="0" algn="ctr"/>
            <a:r>
              <a:rPr lang="ru-RU" sz="3600" b="1" dirty="0">
                <a:ln w="22225">
                  <a:solidFill>
                    <a:srgbClr val="FA9C1F"/>
                  </a:solidFill>
                  <a:prstDash val="solid"/>
                </a:ln>
                <a:solidFill>
                  <a:prstClr val="black"/>
                </a:solidFill>
                <a:effectLst>
                  <a:glow rad="139700">
                    <a:srgbClr val="760603">
                      <a:satMod val="175000"/>
                      <a:alpha val="40000"/>
                    </a:srgbClr>
                  </a:glow>
                </a:effectLst>
              </a:rPr>
              <a:t>Нина </a:t>
            </a:r>
            <a:r>
              <a:rPr lang="ru-RU" sz="3600" b="1" dirty="0" err="1">
                <a:ln w="22225">
                  <a:solidFill>
                    <a:srgbClr val="FA9C1F"/>
                  </a:solidFill>
                  <a:prstDash val="solid"/>
                </a:ln>
                <a:solidFill>
                  <a:prstClr val="black"/>
                </a:solidFill>
                <a:effectLst>
                  <a:glow rad="139700">
                    <a:srgbClr val="760603">
                      <a:satMod val="175000"/>
                      <a:alpha val="40000"/>
                    </a:srgbClr>
                  </a:glow>
                </a:effectLst>
              </a:rPr>
              <a:t>Куковерова</a:t>
            </a:r>
            <a:endParaRPr lang="ru-RU" sz="3600" b="1" dirty="0">
              <a:ln w="22225">
                <a:solidFill>
                  <a:srgbClr val="FA9C1F"/>
                </a:solidFill>
                <a:prstDash val="solid"/>
              </a:ln>
              <a:solidFill>
                <a:prstClr val="black"/>
              </a:solidFill>
              <a:effectLst>
                <a:glow rad="139700">
                  <a:srgbClr val="760603">
                    <a:satMod val="175000"/>
                    <a:alpha val="40000"/>
                  </a:srgbClr>
                </a:glow>
              </a:effectLst>
            </a:endParaRPr>
          </a:p>
        </p:txBody>
      </p:sp>
      <p:pic>
        <p:nvPicPr>
          <p:cNvPr id="9" name="Рисунок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69471" y="702227"/>
            <a:ext cx="3447341" cy="4848518"/>
          </a:xfrm>
          <a:prstGeom prst="rect">
            <a:avLst/>
          </a:prstGeom>
        </p:spPr>
      </p:pic>
    </p:spTree>
    <p:extLst>
      <p:ext uri="{BB962C8B-B14F-4D97-AF65-F5344CB8AC3E}">
        <p14:creationId xmlns:p14="http://schemas.microsoft.com/office/powerpoint/2010/main" val="4021331768"/>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65759" y="618978"/>
            <a:ext cx="7329268" cy="5851913"/>
          </a:xfrm>
        </p:spPr>
        <p:txBody>
          <a:bodyPr>
            <a:noAutofit/>
          </a:bodyPr>
          <a:lstStyle/>
          <a:p>
            <a:pPr marL="0" indent="0">
              <a:buNone/>
            </a:pPr>
            <a:r>
              <a:rPr lang="ru-RU" sz="1400" dirty="0">
                <a:solidFill>
                  <a:schemeClr val="bg1"/>
                </a:solidFill>
              </a:rPr>
              <a:t>Ленинградская школьница, Зина Портнова в июне 1941 года приехала с младшей сестрой Галей на летние каникулы к бабушке в деревню Зуи, близ станции </a:t>
            </a:r>
            <a:r>
              <a:rPr lang="ru-RU" sz="1400" dirty="0" err="1">
                <a:solidFill>
                  <a:schemeClr val="bg1"/>
                </a:solidFill>
              </a:rPr>
              <a:t>Оболь</a:t>
            </a:r>
            <a:r>
              <a:rPr lang="ru-RU" sz="1400" dirty="0">
                <a:solidFill>
                  <a:schemeClr val="bg1"/>
                </a:solidFill>
              </a:rPr>
              <a:t> (</a:t>
            </a:r>
            <a:r>
              <a:rPr lang="ru-RU" sz="1400" dirty="0" err="1">
                <a:solidFill>
                  <a:schemeClr val="bg1"/>
                </a:solidFill>
              </a:rPr>
              <a:t>Шумилинский</a:t>
            </a:r>
            <a:r>
              <a:rPr lang="ru-RU" sz="1400" dirty="0">
                <a:solidFill>
                  <a:schemeClr val="bg1"/>
                </a:solidFill>
              </a:rPr>
              <a:t> район </a:t>
            </a:r>
            <a:r>
              <a:rPr lang="ru-RU" sz="1400" dirty="0" err="1">
                <a:solidFill>
                  <a:schemeClr val="bg1"/>
                </a:solidFill>
              </a:rPr>
              <a:t>Витебщины</a:t>
            </a:r>
            <a:r>
              <a:rPr lang="ru-RU" sz="1400" dirty="0">
                <a:solidFill>
                  <a:schemeClr val="bg1"/>
                </a:solidFill>
              </a:rPr>
              <a:t>). Ей было пятнадцать...</a:t>
            </a:r>
          </a:p>
          <a:p>
            <a:pPr marL="0" indent="0">
              <a:buNone/>
            </a:pPr>
            <a:r>
              <a:rPr lang="ru-RU" sz="1400" dirty="0">
                <a:solidFill>
                  <a:schemeClr val="bg1"/>
                </a:solidFill>
              </a:rPr>
              <a:t>В </a:t>
            </a:r>
            <a:r>
              <a:rPr lang="ru-RU" sz="1400" dirty="0" err="1">
                <a:solidFill>
                  <a:schemeClr val="bg1"/>
                </a:solidFill>
              </a:rPr>
              <a:t>Оболи</a:t>
            </a:r>
            <a:r>
              <a:rPr lang="ru-RU" sz="1400" dirty="0">
                <a:solidFill>
                  <a:schemeClr val="bg1"/>
                </a:solidFill>
              </a:rPr>
              <a:t> была создана подпольная </a:t>
            </a:r>
            <a:r>
              <a:rPr lang="ru-RU" sz="1400" dirty="0" err="1">
                <a:solidFill>
                  <a:schemeClr val="bg1"/>
                </a:solidFill>
              </a:rPr>
              <a:t>комсомольско</a:t>
            </a:r>
            <a:r>
              <a:rPr lang="ru-RU" sz="1400" dirty="0">
                <a:solidFill>
                  <a:schemeClr val="bg1"/>
                </a:solidFill>
              </a:rPr>
              <a:t> - молодежная организация "Юные мстители" (руководитель Е. С. Зенькова) и Зину в 1942 г. избрали членом ее комитета. С августа 1943 она стала разведчицей партизанского отряда им. К. Е. Ворошилова бригады им. В. И. Ленина. Она участвовала в дерзких операциях против врага, в диверсиях, распространяла листовки, по заданию партизанского отряда вела разведку.</a:t>
            </a:r>
          </a:p>
          <a:p>
            <a:pPr marL="0" indent="0">
              <a:buNone/>
            </a:pPr>
            <a:r>
              <a:rPr lang="ru-RU" sz="1400" dirty="0">
                <a:solidFill>
                  <a:schemeClr val="bg1"/>
                </a:solidFill>
              </a:rPr>
              <a:t>Сначала она устроилась подсобной рабочей в столовой для немецких офицеров. И вскоре вместе с подругой осуществила дерзкую операцию - отравила более ста гитлеровцев. Ее могли схватить сразу, но стали следить. Чтобы избежать провала, Зину переправили в партизанский отряд.</a:t>
            </a:r>
          </a:p>
          <a:p>
            <a:pPr marL="0" indent="0">
              <a:buNone/>
            </a:pPr>
            <a:r>
              <a:rPr lang="ru-RU" sz="1400" dirty="0">
                <a:solidFill>
                  <a:schemeClr val="bg1"/>
                </a:solidFill>
              </a:rPr>
              <a:t>Как-то ей поручили разведать численность и род войск в районе </a:t>
            </a:r>
            <a:r>
              <a:rPr lang="ru-RU" sz="1400" dirty="0" err="1">
                <a:solidFill>
                  <a:schemeClr val="bg1"/>
                </a:solidFill>
              </a:rPr>
              <a:t>Оболи</a:t>
            </a:r>
            <a:r>
              <a:rPr lang="ru-RU" sz="1400" dirty="0">
                <a:solidFill>
                  <a:schemeClr val="bg1"/>
                </a:solidFill>
              </a:rPr>
              <a:t>. В другой раз - уточнить причины провала в </a:t>
            </a:r>
            <a:r>
              <a:rPr lang="ru-RU" sz="1400" dirty="0" err="1">
                <a:solidFill>
                  <a:schemeClr val="bg1"/>
                </a:solidFill>
              </a:rPr>
              <a:t>Обольском</a:t>
            </a:r>
            <a:r>
              <a:rPr lang="ru-RU" sz="1400" dirty="0">
                <a:solidFill>
                  <a:schemeClr val="bg1"/>
                </a:solidFill>
              </a:rPr>
              <a:t> подполье и установить новые связи... Возвращаясь с задания по выяснению причин провала организации «Юные мстители», Зина была арестована в деревне </a:t>
            </a:r>
            <a:r>
              <a:rPr lang="ru-RU" sz="1400" dirty="0" err="1">
                <a:solidFill>
                  <a:schemeClr val="bg1"/>
                </a:solidFill>
              </a:rPr>
              <a:t>Мостище</a:t>
            </a:r>
            <a:r>
              <a:rPr lang="ru-RU" sz="1400" dirty="0">
                <a:solidFill>
                  <a:schemeClr val="bg1"/>
                </a:solidFill>
              </a:rPr>
              <a:t> и опознана предателем. Фашисты схватили юную партизанку, пытали. Ответом врагу было молчание Зины, ее презрение и ненависть, решимость бороться до конца. На одном из допросов, схватив со стола пистолет следователя, застрелила его и ещё двух гитлеровцев, пыталась бежать, но была схвачена.</a:t>
            </a:r>
          </a:p>
          <a:p>
            <a:pPr marL="0" indent="0">
              <a:buNone/>
            </a:pPr>
            <a:r>
              <a:rPr lang="ru-RU" sz="1400" dirty="0">
                <a:solidFill>
                  <a:schemeClr val="bg1"/>
                </a:solidFill>
              </a:rPr>
              <a:t>Потом ее уже не допрашивали, а методично мучили, издевались. Выкололи глаза, отрезали уши. Загоняли под ногти иголки, выкручивали руки и ноги... Отважная юная пионерка была зверски замучена, но до последней минуты оставалась стойкой, мужественной, несгибаемой. 13 января 1944 года Зину Портнову расстреляли.</a:t>
            </a:r>
          </a:p>
        </p:txBody>
      </p:sp>
      <p:sp>
        <p:nvSpPr>
          <p:cNvPr id="5" name="Прямоугольник 4"/>
          <p:cNvSpPr/>
          <p:nvPr/>
        </p:nvSpPr>
        <p:spPr>
          <a:xfrm>
            <a:off x="7989354" y="5452271"/>
            <a:ext cx="3704861" cy="646331"/>
          </a:xfrm>
          <a:prstGeom prst="rect">
            <a:avLst/>
          </a:prstGeom>
        </p:spPr>
        <p:txBody>
          <a:bodyPr wrap="none">
            <a:spAutoFit/>
          </a:bodyPr>
          <a:lstStyle/>
          <a:p>
            <a:pPr lvl="0" algn="ctr"/>
            <a:r>
              <a:rPr lang="ru-RU" sz="3600" b="1" dirty="0">
                <a:ln w="22225">
                  <a:solidFill>
                    <a:srgbClr val="FA9C1F"/>
                  </a:solidFill>
                  <a:prstDash val="solid"/>
                </a:ln>
                <a:solidFill>
                  <a:prstClr val="black"/>
                </a:solidFill>
                <a:effectLst>
                  <a:glow rad="139700">
                    <a:srgbClr val="760603">
                      <a:satMod val="175000"/>
                      <a:alpha val="40000"/>
                    </a:srgbClr>
                  </a:glow>
                </a:effectLst>
              </a:rPr>
              <a:t>Зина Портнова</a:t>
            </a:r>
          </a:p>
        </p:txBody>
      </p:sp>
      <p:pic>
        <p:nvPicPr>
          <p:cNvPr id="7" name="Рисунок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00370" y="949065"/>
            <a:ext cx="3138191" cy="4385154"/>
          </a:xfrm>
          <a:prstGeom prst="rect">
            <a:avLst/>
          </a:prstGeom>
        </p:spPr>
      </p:pic>
    </p:spTree>
    <p:extLst>
      <p:ext uri="{BB962C8B-B14F-4D97-AF65-F5344CB8AC3E}">
        <p14:creationId xmlns:p14="http://schemas.microsoft.com/office/powerpoint/2010/main" val="2105396581"/>
      </p:ext>
    </p:extLst>
  </p:cSld>
  <p:clrMapOvr>
    <a:masterClrMapping/>
  </p:clrMapOvr>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AD2E03"/>
      </a:dk2>
      <a:lt2>
        <a:srgbClr val="D75626"/>
      </a:lt2>
      <a:accent1>
        <a:srgbClr val="760603"/>
      </a:accent1>
      <a:accent2>
        <a:srgbClr val="FA9C1F"/>
      </a:accent2>
      <a:accent3>
        <a:srgbClr val="D9BB55"/>
      </a:accent3>
      <a:accent4>
        <a:srgbClr val="829551"/>
      </a:accent4>
      <a:accent5>
        <a:srgbClr val="58A28B"/>
      </a:accent5>
      <a:accent6>
        <a:srgbClr val="426480"/>
      </a:accent6>
      <a:hlink>
        <a:srgbClr val="460402"/>
      </a:hlink>
      <a:folHlink>
        <a:srgbClr val="991111"/>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42000"/>
                <a:satMod val="200000"/>
                <a:lumMod val="118000"/>
              </a:schemeClr>
            </a:gs>
            <a:gs pos="100000">
              <a:schemeClr val="phClr">
                <a:shade val="94000"/>
                <a:hueMod val="22000"/>
                <a:satMod val="220000"/>
                <a:lumMod val="6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903AAAE-3EA5-424A-B142-CC51DC1F897D}"/>
    </a:ext>
  </a:extLst>
</a:theme>
</file>

<file path=docProps/app.xml><?xml version="1.0" encoding="utf-8"?>
<Properties xmlns="http://schemas.openxmlformats.org/officeDocument/2006/extended-properties" xmlns:vt="http://schemas.openxmlformats.org/officeDocument/2006/docPropsVTypes">
  <Template>Slice</Template>
  <TotalTime>294</TotalTime>
  <Words>1649</Words>
  <Application>Microsoft Office PowerPoint</Application>
  <PresentationFormat>Широкоэкранный</PresentationFormat>
  <Paragraphs>65</Paragraphs>
  <Slides>11</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11</vt:i4>
      </vt:variant>
    </vt:vector>
  </HeadingPairs>
  <TitlesOfParts>
    <vt:vector size="14" baseType="lpstr">
      <vt:lpstr>Century Gothic</vt:lpstr>
      <vt:lpstr>Wingdings 3</vt:lpstr>
      <vt:lpstr>Сектор</vt:lpstr>
      <vt:lpstr>Герои-пионеры Великой Отечественной войны</vt:lpstr>
      <vt:lpstr>Презентация PowerPoint</vt:lpstr>
      <vt:lpstr>Презентация PowerPoint</vt:lpstr>
      <vt:lpstr>Что они делали?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Герои-пионеры Великой Отечественной войны</dc:title>
  <dc:creator>Asus note</dc:creator>
  <cp:lastModifiedBy>user</cp:lastModifiedBy>
  <cp:revision>15</cp:revision>
  <dcterms:created xsi:type="dcterms:W3CDTF">2017-05-01T06:06:11Z</dcterms:created>
  <dcterms:modified xsi:type="dcterms:W3CDTF">2017-05-02T03:30:30Z</dcterms:modified>
</cp:coreProperties>
</file>