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79" r:id="rId3"/>
    <p:sldId id="294" r:id="rId4"/>
    <p:sldId id="295" r:id="rId5"/>
    <p:sldId id="263" r:id="rId6"/>
    <p:sldId id="264" r:id="rId7"/>
    <p:sldId id="259" r:id="rId8"/>
    <p:sldId id="296" r:id="rId9"/>
    <p:sldId id="265" r:id="rId10"/>
    <p:sldId id="266" r:id="rId11"/>
    <p:sldId id="262" r:id="rId12"/>
    <p:sldId id="271" r:id="rId13"/>
    <p:sldId id="272" r:id="rId14"/>
    <p:sldId id="268" r:id="rId15"/>
    <p:sldId id="273" r:id="rId16"/>
    <p:sldId id="274" r:id="rId17"/>
    <p:sldId id="275" r:id="rId18"/>
    <p:sldId id="276" r:id="rId19"/>
    <p:sldId id="280" r:id="rId20"/>
    <p:sldId id="281" r:id="rId21"/>
    <p:sldId id="282" r:id="rId22"/>
    <p:sldId id="291" r:id="rId23"/>
    <p:sldId id="286" r:id="rId24"/>
    <p:sldId id="290" r:id="rId25"/>
    <p:sldId id="287" r:id="rId26"/>
    <p:sldId id="288" r:id="rId27"/>
    <p:sldId id="289" r:id="rId28"/>
    <p:sldId id="292" r:id="rId29"/>
    <p:sldId id="29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3F8A8-CD01-4462-84E4-B2B84828FA3F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D6C8-E587-45AC-A824-2F9A0CEF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1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Толерантность должна пронизывать</a:t>
            </a:r>
            <a:r>
              <a:rPr lang="ru-RU" baseline="0" dirty="0" smtClean="0"/>
              <a:t> всю нашу жизнь.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D6C8-E587-45AC-A824-2F9A0CEF60D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6FD456F-BBF0-4403-8247-A919CBE1B238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C2FF5A-DAAE-4F6B-81F6-863366DAA7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Тренинг 27.03.17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Толерантность педагога как средство эффективного взаимодействия в конфликте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750" y="260350"/>
            <a:ext cx="8064500" cy="2663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002060"/>
                </a:solidFill>
                <a:latin typeface="Georgia" pitchFamily="18" charset="0"/>
              </a:rPr>
              <a:t>Признаки конфликта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Наличие значимых для сторон противоречий;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Необходимость их разрешения для эффективного взаимодействия сторон;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Действия сторон направленные на преодоление возникших противоречий, реализацию собственных интересов;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и т.д.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3213100"/>
            <a:ext cx="8064500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002060"/>
                </a:solidFill>
                <a:latin typeface="Georgia" pitchFamily="18" charset="0"/>
              </a:rPr>
              <a:t>Структура конфликта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4005263"/>
            <a:ext cx="3311525" cy="25923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002060"/>
                </a:solidFill>
                <a:latin typeface="Georgia" pitchFamily="18" charset="0"/>
              </a:rPr>
              <a:t>Предмет конфликта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противоречия, которые возникают между взаимодействующими сторонами и которые они пытаются разрешить.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4005263"/>
            <a:ext cx="3313112" cy="25923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002060"/>
                </a:solidFill>
                <a:latin typeface="Georgia" pitchFamily="18" charset="0"/>
              </a:rPr>
              <a:t>Участники конфликта-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 отдельные люди и группы, которые можно разделить на прямых и косвенных участников.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3716338"/>
            <a:ext cx="1655763" cy="28892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 flipH="1">
            <a:off x="2843213" y="3716338"/>
            <a:ext cx="1728787" cy="28892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9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«Совместный рисунок»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пары </a:t>
            </a:r>
            <a:r>
              <a:rPr lang="ru-RU" dirty="0" smtClean="0"/>
              <a:t>рисуют совместный рисунок на тему » Мы педагоги 25 школы», молча, не. Обсуждая</a:t>
            </a:r>
          </a:p>
          <a:p>
            <a:r>
              <a:rPr lang="ru-RU" dirty="0" smtClean="0"/>
              <a:t>Время работы: 5 минут</a:t>
            </a:r>
            <a:endParaRPr lang="ru-RU" dirty="0" smtClean="0"/>
          </a:p>
          <a:p>
            <a:r>
              <a:rPr lang="ru-RU" dirty="0" smtClean="0"/>
              <a:t>Ведущий </a:t>
            </a:r>
            <a:r>
              <a:rPr lang="ru-RU" dirty="0" smtClean="0"/>
              <a:t>продолжает информирование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7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98713" y="188913"/>
            <a:ext cx="4392612" cy="79216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Межличностные конфликты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113" y="1196975"/>
            <a:ext cx="3025775" cy="165576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</a:rPr>
              <a:t>Статусно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-ролевые </a:t>
            </a: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(например, конфликт между учителем и учеником, который ведет себя по мнению учителя вызывающе, не уважая его статус)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1196975"/>
            <a:ext cx="2592387" cy="165576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Материальные </a:t>
            </a: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(например, конфликт из-за кабинета, в котором несколько педагогов хотели бы вести урок)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25" y="1196975"/>
            <a:ext cx="2592388" cy="165576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Духовные </a:t>
            </a: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(возникают как следствие рассогласования жизненных ценностей и смыслов)</a:t>
            </a: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595813" y="981075"/>
            <a:ext cx="2063750" cy="14446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398713" y="981075"/>
            <a:ext cx="2190750" cy="14446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95813" y="979488"/>
            <a:ext cx="0" cy="21590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398713" y="3213100"/>
            <a:ext cx="4392612" cy="8636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Направленность конфликтов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0025" y="4525963"/>
            <a:ext cx="2592388" cy="16557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Горизонтальные, </a:t>
            </a: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возникающие между лицами, равными по социальному статусу ( например, коллегами по работе)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59113" y="4525963"/>
            <a:ext cx="3025775" cy="16557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Вертикальные, </a:t>
            </a: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возникающие между лицами не равными по социальному статусу (например, учитель – ученик)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72225" y="4525963"/>
            <a:ext cx="2592388" cy="16557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Смешанные </a:t>
            </a: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(например, учитель – родитель)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27" name="Прямая со стрелкой 26"/>
          <p:cNvCxnSpPr>
            <a:stCxn id="22" idx="2"/>
          </p:cNvCxnSpPr>
          <p:nvPr/>
        </p:nvCxnSpPr>
        <p:spPr>
          <a:xfrm>
            <a:off x="4595813" y="4076700"/>
            <a:ext cx="2195512" cy="36036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2" idx="2"/>
          </p:cNvCxnSpPr>
          <p:nvPr/>
        </p:nvCxnSpPr>
        <p:spPr>
          <a:xfrm>
            <a:off x="4595813" y="40767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>
            <a:stCxn id="22" idx="2"/>
          </p:cNvCxnSpPr>
          <p:nvPr/>
        </p:nvCxnSpPr>
        <p:spPr>
          <a:xfrm flipH="1">
            <a:off x="2268538" y="4076700"/>
            <a:ext cx="2327275" cy="36036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 стрелкой 1028"/>
          <p:cNvCxnSpPr>
            <a:stCxn id="22" idx="2"/>
          </p:cNvCxnSpPr>
          <p:nvPr/>
        </p:nvCxnSpPr>
        <p:spPr>
          <a:xfrm flipH="1">
            <a:off x="4589463" y="4076700"/>
            <a:ext cx="6350" cy="44926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7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84325" y="260350"/>
            <a:ext cx="5975350" cy="9144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Виды педагогических конфликтов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838" y="1655763"/>
            <a:ext cx="2890837" cy="20605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Конфликты деятельности, </a:t>
            </a: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возникающие по поводу выполнения учеником учебных заданий, успеваемости, </a:t>
            </a:r>
            <a:r>
              <a:rPr lang="ru-RU" sz="1400" b="1" i="1" dirty="0" err="1">
                <a:solidFill>
                  <a:srgbClr val="002060"/>
                </a:solidFill>
                <a:latin typeface="Georgia" pitchFamily="18" charset="0"/>
              </a:rPr>
              <a:t>внеучебной</a:t>
            </a: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 деятельности.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4675" y="1655763"/>
            <a:ext cx="2881313" cy="20605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Конфликты поведения,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поступков, возникающих по поводу нарушения учеником правил поведения в школе, на уроках, вне уроков.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08700" y="1655763"/>
            <a:ext cx="2951163" cy="20605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Конфликты отношений,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возникающие в сфере эмоциональных личностных отношений учащихся и учителей, в сфере их общения в процессе педагогической деятельности.</a:t>
            </a: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572000" y="1174750"/>
            <a:ext cx="2447925" cy="457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1835150" y="1174750"/>
            <a:ext cx="2736850" cy="48101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>
            <a:off x="4572000" y="1174750"/>
            <a:ext cx="0" cy="457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ьная выноска 17"/>
          <p:cNvSpPr/>
          <p:nvPr/>
        </p:nvSpPr>
        <p:spPr>
          <a:xfrm>
            <a:off x="2484438" y="4365625"/>
            <a:ext cx="4103687" cy="2232025"/>
          </a:xfrm>
          <a:prstGeom prst="wedgeEllipseCallout">
            <a:avLst>
              <a:gd name="adj1" fmla="val 32788"/>
              <a:gd name="adj2" fmla="val -8119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Понимание – начало согласия.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Бенедикт Спиноза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рисунков</a:t>
            </a:r>
          </a:p>
          <a:p>
            <a:r>
              <a:rPr lang="ru-RU" dirty="0" smtClean="0"/>
              <a:t>Удалось ли достичь согласия?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750" y="266700"/>
            <a:ext cx="8064500" cy="7080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Georgia" pitchFamily="18" charset="0"/>
                <a:cs typeface="+mn-cs"/>
              </a:rPr>
              <a:t>Характеризуя, педагогические конфликты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Georgia" pitchFamily="18" charset="0"/>
                <a:cs typeface="+mn-cs"/>
              </a:rPr>
              <a:t>М. М. Рыбакова отмечает следующие их особенности</a:t>
            </a: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412774"/>
            <a:ext cx="8496945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latin typeface="Georgia" pitchFamily="18" charset="0"/>
                <a:cs typeface="+mn-cs"/>
              </a:rPr>
              <a:t>Профессиональная ответственность учителя за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Georgia" pitchFamily="18" charset="0"/>
                <a:cs typeface="+mn-cs"/>
              </a:rPr>
              <a:t>педагогически правильное разрешение ситуации, ведь школа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Georgia" pitchFamily="18" charset="0"/>
                <a:cs typeface="+mn-cs"/>
              </a:rPr>
              <a:t>модель общества, где ученики усваивают социальные нормы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Georgia" pitchFamily="18" charset="0"/>
                <a:cs typeface="+mn-cs"/>
              </a:rPr>
              <a:t>отношений между людьми;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2625725"/>
            <a:ext cx="8496300" cy="9223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Участники конфликтов имеют разный социальный статус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(учитель – ученик), чем определяется разное поведение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конфликте;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3567113"/>
            <a:ext cx="8496300" cy="9239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Разница в возрасте и жизненном опыте участников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разводит их позиции в конфликте, порождает разную степень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ответственности за ошибки при его решении;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4491038"/>
            <a:ext cx="8496300" cy="14763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Различное понимание событий и их причин участниками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(конфликт «глазами учителя» и «глазами ученика» видится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по-разному), поэтому учителю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  <a:cs typeface="+mn-cs"/>
              </a:rPr>
              <a:t>нелегко 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понять глубину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переживаний ребенка, а ученику – справиться со своими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эмоциями , подчинить разуму;</a:t>
            </a:r>
          </a:p>
        </p:txBody>
      </p:sp>
    </p:spTree>
    <p:extLst>
      <p:ext uri="{BB962C8B-B14F-4D97-AF65-F5344CB8AC3E}">
        <p14:creationId xmlns:p14="http://schemas.microsoft.com/office/powerpoint/2010/main" val="19146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1813" y="476250"/>
            <a:ext cx="8512175" cy="12001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Присутствие других учеников в конфликте делает из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свидетелей участниками, а конфликт приобретает </a:t>
            </a: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  <a:cs typeface="+mn-cs"/>
              </a:rPr>
              <a:t>воспи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  <a:cs typeface="+mn-cs"/>
              </a:rPr>
              <a:t>тательный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 смысл и для них, об этом всегда приходиться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помнить учителю;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813" y="1676400"/>
            <a:ext cx="8512175" cy="12001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Профессиональная позиция учителя в конфликте обязывает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его взять на себя инициативу в его разрешении и на первое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место суметь поставить интересы ученика, как </a:t>
            </a: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  <a:cs typeface="+mn-cs"/>
              </a:rPr>
              <a:t>форми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  <a:cs typeface="+mn-cs"/>
              </a:rPr>
              <a:t>рующейся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 личности;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813" y="2876550"/>
            <a:ext cx="8512175" cy="9239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Всякая ошибка учителя в разрешении конфликта порождает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новые ситуации и конфликты, в которые включаются другие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ученики;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813" y="3816350"/>
            <a:ext cx="8504237" cy="6461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Конфликт в педагогической деятельности легче </a:t>
            </a: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  <a:cs typeface="+mn-cs"/>
              </a:rPr>
              <a:t>предупре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  <a:cs typeface="+mn-cs"/>
              </a:rPr>
              <a:t>дить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, чем успешно разрешить.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268538" y="4581525"/>
            <a:ext cx="4319587" cy="1800225"/>
          </a:xfrm>
          <a:prstGeom prst="wedgeEllipseCallout">
            <a:avLst>
              <a:gd name="adj1" fmla="val -33615"/>
              <a:gd name="adj2" fmla="val 79853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Хороший пример – это самая лучшая проповедь.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Немецкая пословица</a:t>
            </a:r>
          </a:p>
        </p:txBody>
      </p:sp>
    </p:spTree>
    <p:extLst>
      <p:ext uri="{BB962C8B-B14F-4D97-AF65-F5344CB8AC3E}">
        <p14:creationId xmlns:p14="http://schemas.microsoft.com/office/powerpoint/2010/main" val="14659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650" y="188913"/>
            <a:ext cx="7848600" cy="86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Способы поведения в конфликтных ситуациях.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1279525"/>
            <a:ext cx="3600450" cy="7191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Ориентирование на себя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83150" y="1279525"/>
            <a:ext cx="3673475" cy="7191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Ориентирование на других</a:t>
            </a: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>
            <a:off x="4679950" y="1052513"/>
            <a:ext cx="1476375" cy="14446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3132138" y="1052513"/>
            <a:ext cx="1547812" cy="14446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47738" y="2636838"/>
            <a:ext cx="7656512" cy="7207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Стили разрешения конфликта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250825" y="3644900"/>
            <a:ext cx="3384550" cy="7921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сотрудничество</a:t>
            </a:r>
          </a:p>
        </p:txBody>
      </p:sp>
      <p:sp>
        <p:nvSpPr>
          <p:cNvPr id="18" name="Овал 17"/>
          <p:cNvSpPr/>
          <p:nvPr/>
        </p:nvSpPr>
        <p:spPr>
          <a:xfrm>
            <a:off x="5003800" y="4745038"/>
            <a:ext cx="3330575" cy="79216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избегание</a:t>
            </a:r>
          </a:p>
        </p:txBody>
      </p:sp>
      <p:sp>
        <p:nvSpPr>
          <p:cNvPr id="19" name="Овал 18"/>
          <p:cNvSpPr/>
          <p:nvPr/>
        </p:nvSpPr>
        <p:spPr>
          <a:xfrm>
            <a:off x="5508625" y="3644900"/>
            <a:ext cx="3311525" cy="79216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компромисс</a:t>
            </a:r>
          </a:p>
        </p:txBody>
      </p:sp>
      <p:sp>
        <p:nvSpPr>
          <p:cNvPr id="20" name="Овал 19"/>
          <p:cNvSpPr/>
          <p:nvPr/>
        </p:nvSpPr>
        <p:spPr>
          <a:xfrm>
            <a:off x="2733675" y="5759450"/>
            <a:ext cx="3532188" cy="8651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доминирование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(конфронтация)</a:t>
            </a:r>
          </a:p>
        </p:txBody>
      </p:sp>
      <p:sp>
        <p:nvSpPr>
          <p:cNvPr id="21" name="Овал 20"/>
          <p:cNvSpPr/>
          <p:nvPr/>
        </p:nvSpPr>
        <p:spPr>
          <a:xfrm>
            <a:off x="684213" y="4745038"/>
            <a:ext cx="3527425" cy="79216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уступчивость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(сглаживание)</a:t>
            </a:r>
          </a:p>
        </p:txBody>
      </p:sp>
      <p:cxnSp>
        <p:nvCxnSpPr>
          <p:cNvPr id="23" name="Прямая со стрелкой 22"/>
          <p:cNvCxnSpPr>
            <a:stCxn id="14" idx="2"/>
          </p:cNvCxnSpPr>
          <p:nvPr/>
        </p:nvCxnSpPr>
        <p:spPr>
          <a:xfrm flipH="1">
            <a:off x="3132138" y="3357563"/>
            <a:ext cx="1644650" cy="28733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2"/>
          </p:cNvCxnSpPr>
          <p:nvPr/>
        </p:nvCxnSpPr>
        <p:spPr>
          <a:xfrm>
            <a:off x="4776788" y="3357563"/>
            <a:ext cx="1489075" cy="28733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2"/>
          </p:cNvCxnSpPr>
          <p:nvPr/>
        </p:nvCxnSpPr>
        <p:spPr>
          <a:xfrm flipH="1">
            <a:off x="3419475" y="3357563"/>
            <a:ext cx="1357313" cy="138747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>
            <a:stCxn id="14" idx="2"/>
          </p:cNvCxnSpPr>
          <p:nvPr/>
        </p:nvCxnSpPr>
        <p:spPr>
          <a:xfrm>
            <a:off x="4776788" y="3357563"/>
            <a:ext cx="1090612" cy="138747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>
            <a:stCxn id="14" idx="2"/>
          </p:cNvCxnSpPr>
          <p:nvPr/>
        </p:nvCxnSpPr>
        <p:spPr>
          <a:xfrm>
            <a:off x="4776788" y="3357563"/>
            <a:ext cx="0" cy="24018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анкетирования педагогов и учащихся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28817"/>
              </p:ext>
            </p:extLst>
          </p:nvPr>
        </p:nvGraphicFramePr>
        <p:xfrm>
          <a:off x="457200" y="1752600"/>
          <a:ext cx="82296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Пытаюсь мириться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Решаю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Даю отпор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Избегаю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Избегаю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Ищу компромисс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Прекращаю </a:t>
                      </a:r>
                    </a:p>
                    <a:p>
                      <a:r>
                        <a:rPr lang="ru-RU" dirty="0" smtClean="0"/>
                        <a:t>Разбираю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Игнорирую</a:t>
                      </a:r>
                    </a:p>
                    <a:p>
                      <a:r>
                        <a:rPr lang="ru-RU" dirty="0" smtClean="0"/>
                        <a:t>Рассказываю учителю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плачу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«Делаю компромисс»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Бросаю все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Терплю</a:t>
                      </a:r>
                    </a:p>
                    <a:p>
                      <a:r>
                        <a:rPr lang="ru-RU" dirty="0" smtClean="0"/>
                        <a:t>плачу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переживаю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Прощу прощения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анализирую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088" y="115888"/>
            <a:ext cx="7489825" cy="79216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Способы поведения в конфликтных ситуациях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46650" y="1557338"/>
            <a:ext cx="3384550" cy="7191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Искажение  восприятий и пристрастия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1557338"/>
            <a:ext cx="3384550" cy="7191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Процедуры </a:t>
            </a: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</a:rPr>
              <a:t>конкурентности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25719" y="2636912"/>
            <a:ext cx="4046281" cy="3149471"/>
          </a:xfrm>
          <a:prstGeom prst="cloud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Самое трудное в споре не только защищать свою точку зрения, сколько иметь о ней четкое представление.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Андре Моруа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4947178" y="2658512"/>
            <a:ext cx="4032448" cy="3106269"/>
          </a:xfrm>
          <a:prstGeom prst="cloud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Тот, кто однажды нарушил доверие – теряет его навсегда.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Артур Шопенгауэр</a:t>
            </a:r>
          </a:p>
        </p:txBody>
      </p:sp>
    </p:spTree>
    <p:extLst>
      <p:ext uri="{BB962C8B-B14F-4D97-AF65-F5344CB8AC3E}">
        <p14:creationId xmlns:p14="http://schemas.microsoft.com/office/powerpoint/2010/main" val="10575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Конфликт-это…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Быстрый круг, </a:t>
            </a:r>
            <a:r>
              <a:rPr lang="ru-RU" dirty="0" smtClean="0"/>
              <a:t>ассоциации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6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00113" y="152400"/>
            <a:ext cx="3240087" cy="7921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Эмоциональность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3800" y="152400"/>
            <a:ext cx="3384550" cy="7921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Уменьшение коммуникаций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323528" y="1124744"/>
            <a:ext cx="4248472" cy="3082140"/>
          </a:xfrm>
          <a:prstGeom prst="cloud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Как ни неприятен для других гнев, он более тяжел для того, кто его испытывает. То, что начато в гневе, кончается в стыде.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Л. Н. Толстой.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4576121" y="1124744"/>
            <a:ext cx="4320480" cy="3010132"/>
          </a:xfrm>
          <a:prstGeom prst="cloud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Если сказать нужное слово в нужный момент – большое искусство, то промолчать вовремя – искусство еще большее.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Франсуа де Ларошфуко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532" y="4941168"/>
            <a:ext cx="7443063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Ухудшение понимания основного вопроса конфликта;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531" y="5542058"/>
            <a:ext cx="7443063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Жесткие предпочтения (зацикливание на позициях);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2532" y="6237312"/>
            <a:ext cx="7443062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Преувеличение различий, мотивация сходства.</a:t>
            </a:r>
          </a:p>
        </p:txBody>
      </p:sp>
    </p:spTree>
    <p:extLst>
      <p:ext uri="{BB962C8B-B14F-4D97-AF65-F5344CB8AC3E}">
        <p14:creationId xmlns:p14="http://schemas.microsoft.com/office/powerpoint/2010/main" val="174521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видеофильма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предлагаем Вам просмотреть видеофильм.</a:t>
            </a:r>
          </a:p>
          <a:p>
            <a:r>
              <a:rPr lang="ru-RU" dirty="0" smtClean="0"/>
              <a:t>Обсуждение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«Вулкан»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Учитель просит учеников назвать выражения в русском языке, при помощи которых мы говорим о гневе. Для подсказки можно пользоваться предложенными ниже аналогиями.</a:t>
            </a:r>
          </a:p>
          <a:p>
            <a:r>
              <a:rPr lang="ru-RU" b="1" dirty="0"/>
              <a:t>Звук, цвет и внешний вид гнева</a:t>
            </a:r>
            <a:endParaRPr lang="ru-RU" dirty="0"/>
          </a:p>
          <a:p>
            <a:r>
              <a:rPr lang="ru-RU" dirty="0"/>
              <a:t>В русском языке есть очень много средств для выражения различных нюансов и оттенков гнева.</a:t>
            </a:r>
          </a:p>
          <a:p>
            <a:r>
              <a:rPr lang="ru-RU" dirty="0"/>
              <a:t>Мы можем чувствовать себя неудобно, неприятно, раздражённо, </a:t>
            </a:r>
            <a:r>
              <a:rPr lang="ru-RU" dirty="0" err="1"/>
              <a:t>раздосадованно</a:t>
            </a:r>
            <a:r>
              <a:rPr lang="ru-RU" dirty="0"/>
              <a:t>, расстроенно, огорчённо, уныло, сердито, разочарованно,  возмущённо, негодование, ошеломленно, разгневанно, разъярённо, обезумевшими, рассвирепевшими, быть в бешенстве.</a:t>
            </a:r>
          </a:p>
          <a:p>
            <a:r>
              <a:rPr lang="ru-RU" b="1" dirty="0"/>
              <a:t>Гнев окрашивает наше видение мира:</a:t>
            </a:r>
            <a:endParaRPr lang="ru-RU" dirty="0"/>
          </a:p>
          <a:p>
            <a:r>
              <a:rPr lang="ru-RU" dirty="0"/>
              <a:t>мы белеем от гнева, краснеем от злости, слепнем от ярости, наши глаза мечут огонь.</a:t>
            </a:r>
          </a:p>
          <a:p>
            <a:r>
              <a:rPr lang="ru-RU" b="1" dirty="0"/>
              <a:t>Гнев меняет язык нашего тела: </a:t>
            </a:r>
            <a:r>
              <a:rPr lang="ru-RU" dirty="0"/>
              <a:t>мы вспыхиваем, хмурим брови, сжимаем кулаки, раздуваем ноздри, у нас звенит в ушах и наша кровь кипит, у нас учащённо бьётся сердце. Всё наше тело трясёт.</a:t>
            </a:r>
          </a:p>
          <a:p>
            <a:r>
              <a:rPr lang="ru-RU" b="1" dirty="0"/>
              <a:t>Когда мы злимся, то мы не похожи на себя: </a:t>
            </a:r>
            <a:r>
              <a:rPr lang="ru-RU" dirty="0"/>
              <a:t>мы кипим от ярости, шипим, взвинчиваем себя, вспыхиваем, взрываемся.</a:t>
            </a:r>
          </a:p>
          <a:p>
            <a:r>
              <a:rPr lang="ru-RU" b="1" dirty="0"/>
              <a:t>Вулкан</a:t>
            </a:r>
            <a:endParaRPr lang="ru-RU" dirty="0"/>
          </a:p>
          <a:p>
            <a:r>
              <a:rPr lang="ru-RU" dirty="0"/>
              <a:t>Учитель раздаёт список чувств и просит учеников нарисовать вулкан,  на каждой стороне вулкана, начиная с подножья, нужно написать чувства, эмоции, которые могут привести к взрыву (гневу, ярости). Таким образом, полнится шкала нарастания эмоций.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0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00113" y="188913"/>
            <a:ext cx="7127875" cy="7921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</a:rPr>
              <a:t>Стадии конфликтного взаимодействия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341438"/>
            <a:ext cx="2879725" cy="863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</a:rPr>
              <a:t>Предконфликтная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 стадия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</a:rPr>
              <a:t>латентный период)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7763" y="1304925"/>
            <a:ext cx="2808287" cy="863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</a:rPr>
              <a:t>Послеконфликтная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 стадия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6425" y="1319213"/>
            <a:ext cx="2938463" cy="863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Стадия открытого конфликта</a:t>
            </a: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464050" y="981075"/>
            <a:ext cx="1979613" cy="28733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2211388" y="981075"/>
            <a:ext cx="2252662" cy="31273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464050" y="981075"/>
            <a:ext cx="0" cy="28733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9388" y="2492375"/>
            <a:ext cx="2967037" cy="42497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Переговоры и договоренности относительно степени 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опас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-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ности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предконфликтной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ситуации и возможности возникновения конфликта в будущем;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Сбор как можно полной 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инфор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мации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о сути и причинах воз -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икшей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ситуации;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Выяснение степени 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вероят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 -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ности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и возможности 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бескон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фликтного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и безболезненного      решения обнаруженных проб -ем;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Разработка конкретных действий по разрешению </a:t>
            </a:r>
            <a:r>
              <a:rPr lang="ru-RU" sz="1200" b="1" i="1" dirty="0" err="1">
                <a:solidFill>
                  <a:srgbClr val="002060"/>
                </a:solidFill>
                <a:latin typeface="Georgia" pitchFamily="18" charset="0"/>
              </a:rPr>
              <a:t>предконфликтной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 ситуации.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575" y="2492375"/>
            <a:ext cx="3024188" cy="42497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u="sng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u="sng" dirty="0">
                <a:solidFill>
                  <a:srgbClr val="002060"/>
                </a:solidFill>
                <a:latin typeface="Georgia" pitchFamily="18" charset="0"/>
              </a:rPr>
              <a:t>Внутри открытого периода можно выделить свои </a:t>
            </a:r>
            <a:r>
              <a:rPr lang="ru-RU" sz="1200" b="1" i="1" u="sng" dirty="0" err="1">
                <a:solidFill>
                  <a:srgbClr val="002060"/>
                </a:solidFill>
                <a:latin typeface="Georgia" pitchFamily="18" charset="0"/>
              </a:rPr>
              <a:t>внут</a:t>
            </a:r>
            <a:r>
              <a:rPr lang="ru-RU" sz="1200" b="1" i="1" u="sng" dirty="0">
                <a:solidFill>
                  <a:srgbClr val="002060"/>
                </a:solidFill>
                <a:latin typeface="Georgia" pitchFamily="18" charset="0"/>
              </a:rPr>
              <a:t>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u="sng" dirty="0" err="1">
                <a:solidFill>
                  <a:srgbClr val="002060"/>
                </a:solidFill>
                <a:latin typeface="Georgia" pitchFamily="18" charset="0"/>
              </a:rPr>
              <a:t>ренние</a:t>
            </a:r>
            <a:r>
              <a:rPr lang="ru-RU" sz="1200" b="1" i="1" u="sng" dirty="0">
                <a:solidFill>
                  <a:srgbClr val="002060"/>
                </a:solidFill>
                <a:latin typeface="Georgia" pitchFamily="18" charset="0"/>
              </a:rPr>
              <a:t> этапы, </a:t>
            </a:r>
            <a:r>
              <a:rPr lang="ru-RU" sz="1200" b="1" i="1" u="sng" dirty="0" err="1">
                <a:solidFill>
                  <a:srgbClr val="002060"/>
                </a:solidFill>
                <a:latin typeface="Georgia" pitchFamily="18" charset="0"/>
              </a:rPr>
              <a:t>характеризу</a:t>
            </a:r>
            <a:r>
              <a:rPr lang="ru-RU" sz="1200" b="1" i="1" u="sng" dirty="0">
                <a:solidFill>
                  <a:srgbClr val="002060"/>
                </a:solidFill>
                <a:latin typeface="Georgia" pitchFamily="18" charset="0"/>
              </a:rPr>
              <a:t>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u="sng" dirty="0" err="1">
                <a:solidFill>
                  <a:srgbClr val="002060"/>
                </a:solidFill>
                <a:latin typeface="Georgia" pitchFamily="18" charset="0"/>
              </a:rPr>
              <a:t>ющие</a:t>
            </a:r>
            <a:r>
              <a:rPr lang="ru-RU" sz="1200" b="1" i="1" u="sng" dirty="0">
                <a:solidFill>
                  <a:srgbClr val="002060"/>
                </a:solidFill>
                <a:latin typeface="Georgia" pitchFamily="18" charset="0"/>
              </a:rPr>
              <a:t> различной степенью напряженности: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ИНЦИДЕНТ – это случай, который инициирует открытое противоборство сторон;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</a:rPr>
              <a:t>ЭСКАЛАЦИЯ 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КОНФЛИКТА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Это самая напряженная стадия,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на которой происходит  обострение всех противоречий между его участниками и используются  все возможности для победы в противоборстве. Главная задача состоит в том, чтобы любой ценой нанести как можно больший вред противнику.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0788" y="2492375"/>
            <a:ext cx="2735262" cy="42497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ЗАВЕРШЕНИЕ КОНФЛИКТА – это последний этап открытого периода. Часто завершение конфликта характеризуется тем, что обе стороны осознали безрезультативность продолжения конфликта.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6443663" y="4365625"/>
            <a:ext cx="2520950" cy="1943100"/>
          </a:xfrm>
          <a:prstGeom prst="wedgeEllipseCallou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002060"/>
                </a:solidFill>
                <a:latin typeface="Georgia" pitchFamily="18" charset="0"/>
              </a:rPr>
              <a:t>Выиграна война, но не мир.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002060"/>
                </a:solidFill>
                <a:latin typeface="Georgia" pitchFamily="18" charset="0"/>
              </a:rPr>
              <a:t>Альберт </a:t>
            </a:r>
            <a:r>
              <a:rPr lang="ru-RU" b="1" i="1" u="sng" dirty="0" err="1">
                <a:solidFill>
                  <a:srgbClr val="002060"/>
                </a:solidFill>
                <a:latin typeface="Georgia" pitchFamily="18" charset="0"/>
              </a:rPr>
              <a:t>Энштейн</a:t>
            </a:r>
            <a:endParaRPr lang="ru-RU" b="1" i="1" u="sng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Толерантность педагога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Многих конфликтов можно было бы избежать, если бы наше общество было более </a:t>
            </a:r>
            <a:r>
              <a:rPr lang="ru-RU" dirty="0" smtClean="0"/>
              <a:t>толерантным.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Заглянем в прошлое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На рубеже XVIII-XIX веков во Франции жил некто </a:t>
            </a:r>
            <a:r>
              <a:rPr lang="ru-RU" sz="2400" dirty="0" err="1" smtClean="0"/>
              <a:t>Талейран-Перигор</a:t>
            </a:r>
            <a:r>
              <a:rPr lang="ru-RU" sz="2400" dirty="0" smtClean="0"/>
              <a:t>, князь </a:t>
            </a:r>
            <a:r>
              <a:rPr lang="ru-RU" sz="2400" dirty="0" err="1" smtClean="0"/>
              <a:t>Беневентский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Он отличился тем, что при разных правительствах (и при революционном, и при Наполеоне, и при короле Людовике XVII) оставался неизменно министром иностранных дел.</a:t>
            </a:r>
          </a:p>
          <a:p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6146" name="Picture 2" descr="Шарль Морис де Талейран-Периг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3948613" cy="5053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4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был человек, талантливый во многих областях, но, несомненно, более всего - в умении учитывать настроения окружающих, уважительно к ним относиться, искать решение проблем способом, наименее ущемляющим интересы других людей. И при этом сохранять свои собственные принципы, стремиться к тому, чтобы управлять ситуацией, а не слепо подчиняться обстоятельствам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06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Стратегия и тактика использования толерантности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Можно рассмотреть несколько основных ситуаций с применением толерантного подхода.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старше (родитель) или выше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 отношению к тому, кто младше или ниже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(по социальному, профессиональному уровню).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Моя толерантность выражается в способности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видеть особенности каждого, даже в их скрытой форме, в умении тактично отмечать недостатки или слабости, не терять самообладания, уметь прощать, не раздражаться и не быть мстительным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младше или ниже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 общественному статусу. В этом положении моя толерантность проявляется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смирении, уважении к старшим, понимании и признании субординации.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Мы равны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ровесники, коллеги. Здесь отношения толерантности основываются на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сотрудничестве, равновесии между самоуважением и уважением по отношению к другим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7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Определение последовательности действий при разрешении конфликтной ситуации (на примере “Истории с апельсином”).</a:t>
            </a:r>
          </a:p>
          <a:p>
            <a:r>
              <a:rPr lang="ru-RU" i="1" dirty="0"/>
              <a:t>Что нужно, чтобы эффективно реализовать подход “выиграть/выиграть”?</a:t>
            </a:r>
            <a:endParaRPr lang="ru-RU" dirty="0"/>
          </a:p>
          <a:p>
            <a:r>
              <a:rPr lang="ru-RU" u="sng" dirty="0"/>
              <a:t>Конфликтная ситуация. </a:t>
            </a:r>
            <a:r>
              <a:rPr lang="ru-RU" dirty="0"/>
              <a:t>Два человека на кухне претендуют на единственный апельсин. Как поступить с ним? Разрезать пополам? Потянуть жребий? Рассудить, кому он нужнее? </a:t>
            </a:r>
          </a:p>
          <a:p>
            <a:r>
              <a:rPr lang="ru-RU" i="1" dirty="0"/>
              <a:t>Шаг 1.Узнайте, почему они хотят того, чего хотят.</a:t>
            </a:r>
            <a:endParaRPr lang="ru-RU" dirty="0"/>
          </a:p>
          <a:p>
            <a:r>
              <a:rPr lang="ru-RU" dirty="0"/>
              <a:t>Давайте вернемся на кухню и спросим людей, зачем им апельсин. Предположим, один из спорящих сказал, что он хочет пить и ему нужен сок. Другой</a:t>
            </a:r>
            <a:r>
              <a:rPr lang="ru-RU" b="1" i="1" dirty="0"/>
              <a:t> </a:t>
            </a:r>
            <a:r>
              <a:rPr lang="ru-RU" dirty="0"/>
              <a:t>хочет испечь пирог и ему нужна цедра.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2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Шаг 2. Быть может, разногласия компенсируют друг друга в каком-то аспекте?</a:t>
            </a:r>
            <a:endParaRPr lang="ru-RU" dirty="0"/>
          </a:p>
          <a:p>
            <a:r>
              <a:rPr lang="ru-RU" dirty="0"/>
              <a:t>Наш опрос показал, что эти люди нуждались в апельсине для разных целей. Это неудивительно. Различия в характере, целях и интересах постоянно создают различия в потребностях: однако вы найдете их только в процессе поиска.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4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102747"/>
              </p:ext>
            </p:extLst>
          </p:nvPr>
        </p:nvGraphicFramePr>
        <p:xfrm>
          <a:off x="457200" y="1752600"/>
          <a:ext cx="8229601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399"/>
                <a:gridCol w="1930400"/>
                <a:gridCol w="2225965"/>
                <a:gridCol w="18888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Драка</a:t>
                      </a:r>
                    </a:p>
                    <a:p>
                      <a:r>
                        <a:rPr lang="ru-RU" dirty="0" smtClean="0"/>
                        <a:t>Спор</a:t>
                      </a:r>
                    </a:p>
                    <a:p>
                      <a:r>
                        <a:rPr lang="ru-RU" dirty="0" smtClean="0"/>
                        <a:t>Злость</a:t>
                      </a:r>
                    </a:p>
                    <a:p>
                      <a:r>
                        <a:rPr lang="ru-RU" dirty="0" smtClean="0"/>
                        <a:t>Обида</a:t>
                      </a:r>
                    </a:p>
                    <a:p>
                      <a:r>
                        <a:rPr lang="ru-RU" dirty="0" smtClean="0"/>
                        <a:t>Разногласия</a:t>
                      </a:r>
                    </a:p>
                    <a:p>
                      <a:r>
                        <a:rPr lang="ru-RU" dirty="0" smtClean="0"/>
                        <a:t>Непонимание</a:t>
                      </a:r>
                    </a:p>
                    <a:p>
                      <a:r>
                        <a:rPr lang="ru-RU" dirty="0" smtClean="0"/>
                        <a:t>Обзывание</a:t>
                      </a:r>
                    </a:p>
                    <a:p>
                      <a:r>
                        <a:rPr lang="ru-RU" dirty="0" smtClean="0"/>
                        <a:t>Ненависть</a:t>
                      </a:r>
                    </a:p>
                    <a:p>
                      <a:r>
                        <a:rPr lang="ru-RU" dirty="0" smtClean="0"/>
                        <a:t>Ругань</a:t>
                      </a:r>
                    </a:p>
                    <a:p>
                      <a:r>
                        <a:rPr lang="ru-RU" dirty="0" smtClean="0"/>
                        <a:t>Конец дружбе</a:t>
                      </a:r>
                    </a:p>
                    <a:p>
                      <a:r>
                        <a:rPr lang="ru-RU" dirty="0" smtClean="0"/>
                        <a:t>Давление на нервы</a:t>
                      </a:r>
                    </a:p>
                    <a:p>
                      <a:r>
                        <a:rPr lang="ru-RU" dirty="0" smtClean="0"/>
                        <a:t>Война</a:t>
                      </a:r>
                    </a:p>
                    <a:p>
                      <a:r>
                        <a:rPr lang="ru-RU" dirty="0" smtClean="0"/>
                        <a:t>Крики</a:t>
                      </a:r>
                    </a:p>
                    <a:p>
                      <a:r>
                        <a:rPr lang="ru-RU" dirty="0" smtClean="0"/>
                        <a:t>Нетерпение</a:t>
                      </a:r>
                    </a:p>
                    <a:p>
                      <a:r>
                        <a:rPr lang="ru-RU" dirty="0" smtClean="0"/>
                        <a:t>вражда</a:t>
                      </a:r>
                      <a:endParaRPr lang="ru-RU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Яркие эмоции</a:t>
                      </a:r>
                    </a:p>
                    <a:p>
                      <a:r>
                        <a:rPr lang="ru-RU" dirty="0" smtClean="0"/>
                        <a:t>Категоричность </a:t>
                      </a:r>
                      <a:endParaRPr lang="ru-RU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Столкновение</a:t>
                      </a:r>
                    </a:p>
                    <a:p>
                      <a:r>
                        <a:rPr lang="ru-RU" dirty="0" smtClean="0"/>
                        <a:t>Непонимание</a:t>
                      </a:r>
                    </a:p>
                    <a:p>
                      <a:r>
                        <a:rPr lang="ru-RU" dirty="0" smtClean="0"/>
                        <a:t>Противостояние</a:t>
                      </a:r>
                    </a:p>
                    <a:p>
                      <a:r>
                        <a:rPr lang="ru-RU" dirty="0" smtClean="0"/>
                        <a:t>Раздор</a:t>
                      </a:r>
                    </a:p>
                    <a:p>
                      <a:r>
                        <a:rPr lang="ru-RU" dirty="0" smtClean="0"/>
                        <a:t>Размолвка</a:t>
                      </a:r>
                    </a:p>
                    <a:p>
                      <a:r>
                        <a:rPr lang="ru-RU" dirty="0" smtClean="0"/>
                        <a:t>Неприятность</a:t>
                      </a:r>
                    </a:p>
                    <a:p>
                      <a:r>
                        <a:rPr lang="ru-RU" dirty="0" smtClean="0"/>
                        <a:t>Дискомфорт</a:t>
                      </a:r>
                    </a:p>
                    <a:p>
                      <a:r>
                        <a:rPr lang="ru-RU" dirty="0" smtClean="0"/>
                        <a:t>Несовпадение</a:t>
                      </a:r>
                      <a:r>
                        <a:rPr lang="ru-RU" baseline="0" dirty="0" smtClean="0"/>
                        <a:t> взглядов</a:t>
                      </a:r>
                    </a:p>
                    <a:p>
                      <a:r>
                        <a:rPr lang="ru-RU" baseline="0" dirty="0" smtClean="0"/>
                        <a:t>Агрессия</a:t>
                      </a:r>
                    </a:p>
                    <a:p>
                      <a:r>
                        <a:rPr lang="ru-RU" baseline="0" dirty="0" smtClean="0"/>
                        <a:t>Вспышка</a:t>
                      </a:r>
                    </a:p>
                    <a:p>
                      <a:r>
                        <a:rPr lang="ru-RU" baseline="0" dirty="0" smtClean="0"/>
                        <a:t>Спор</a:t>
                      </a:r>
                    </a:p>
                    <a:p>
                      <a:r>
                        <a:rPr lang="ru-RU" baseline="0" dirty="0" smtClean="0"/>
                        <a:t>Дискуссия</a:t>
                      </a:r>
                    </a:p>
                    <a:p>
                      <a:r>
                        <a:rPr lang="ru-RU" baseline="0" dirty="0" smtClean="0"/>
                        <a:t>скандал</a:t>
                      </a:r>
                      <a:endParaRPr lang="ru-RU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Действия</a:t>
                      </a:r>
                    </a:p>
                    <a:p>
                      <a:r>
                        <a:rPr lang="ru-RU" dirty="0" smtClean="0"/>
                        <a:t>Эмоций меньше</a:t>
                      </a:r>
                      <a:endParaRPr lang="ru-RU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0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Пеленание</a:t>
            </a:r>
          </a:p>
          <a:p>
            <a:r>
              <a:rPr lang="ru-RU" dirty="0" smtClean="0"/>
              <a:t>Шары</a:t>
            </a:r>
          </a:p>
          <a:p>
            <a:r>
              <a:rPr lang="ru-RU" dirty="0" err="1" smtClean="0"/>
              <a:t>Хим</a:t>
            </a:r>
            <a:r>
              <a:rPr lang="ru-RU" dirty="0" smtClean="0"/>
              <a:t> эксперимент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5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9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Отсюда следует…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Сначала погасить эмоции:</a:t>
            </a:r>
          </a:p>
          <a:p>
            <a:r>
              <a:rPr lang="ru-RU" dirty="0" smtClean="0"/>
              <a:t>-»Убрать зрителей»</a:t>
            </a:r>
          </a:p>
          <a:p>
            <a:r>
              <a:rPr lang="ru-RU" dirty="0" smtClean="0"/>
              <a:t>-Принять чувства ребенка- »Я понимаю, что обидно, когда тебя обзывают за то, что ты…»</a:t>
            </a:r>
          </a:p>
          <a:p>
            <a:r>
              <a:rPr lang="ru-RU" dirty="0" smtClean="0"/>
              <a:t>Затем переходить к действиям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6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Georgia" pitchFamily="18" charset="0"/>
              </a:rPr>
              <a:t>Конфликт, обычно рассматривается как такое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Georgia" pitchFamily="18" charset="0"/>
              </a:rPr>
              <a:t>качество взаимодействия между людьми (или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Georgia" pitchFamily="18" charset="0"/>
              </a:rPr>
              <a:t>элементами самой личности) , которое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Georgia" pitchFamily="18" charset="0"/>
              </a:rPr>
              <a:t>выражается в противоборстве  сторон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Georgia" pitchFamily="18" charset="0"/>
              </a:rPr>
              <a:t>ради достижения своих интересов и  целей.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150" y="2349500"/>
            <a:ext cx="5257800" cy="914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Конфликты – неизбежны в реальной жизни!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68775" y="3273425"/>
            <a:ext cx="360363" cy="617538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17688" y="3895725"/>
            <a:ext cx="5256212" cy="914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Избежать конфликтов возможно лишь прекратив общаться с людьми.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17688" y="5516563"/>
            <a:ext cx="5256212" cy="914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Georgia" pitchFamily="18" charset="0"/>
              </a:rPr>
              <a:t>Конфликт – это нормально!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08463" y="4810125"/>
            <a:ext cx="366712" cy="688975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00338" y="379413"/>
            <a:ext cx="2879725" cy="914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</a:rPr>
              <a:t>Конфликт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140200" y="1293813"/>
            <a:ext cx="1439863" cy="457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2916238" y="1293813"/>
            <a:ext cx="1223962" cy="457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76825" y="1778000"/>
            <a:ext cx="2590800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Играет положительную роль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088" y="1768475"/>
            <a:ext cx="2881312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Рассматривается, как отрицательное явление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971550" y="3141663"/>
            <a:ext cx="7056438" cy="309562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Негативные последствия конфликта – следствия неспособности участников конфликта разрешить вызвавшее его противоречие.</a:t>
            </a:r>
          </a:p>
        </p:txBody>
      </p:sp>
      <p:cxnSp>
        <p:nvCxnSpPr>
          <p:cNvPr id="15" name="Прямая со стрелкой 14"/>
          <p:cNvCxnSpPr>
            <a:stCxn id="11" idx="2"/>
          </p:cNvCxnSpPr>
          <p:nvPr/>
        </p:nvCxnSpPr>
        <p:spPr>
          <a:xfrm>
            <a:off x="2268538" y="2682875"/>
            <a:ext cx="1439862" cy="4587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</p:cNvCxnSpPr>
          <p:nvPr/>
        </p:nvCxnSpPr>
        <p:spPr>
          <a:xfrm flipH="1">
            <a:off x="5219700" y="2692400"/>
            <a:ext cx="1152525" cy="4476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4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Быстрый круг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dirty="0" smtClean="0"/>
              <a:t>Конфликт-это </a:t>
            </a:r>
            <a:r>
              <a:rPr lang="ru-RU" sz="3600" i="1" dirty="0" smtClean="0"/>
              <a:t>хорошо…</a:t>
            </a:r>
          </a:p>
          <a:p>
            <a:r>
              <a:rPr lang="ru-RU" sz="3600" i="1" dirty="0"/>
              <a:t>Конфликт-это </a:t>
            </a:r>
            <a:r>
              <a:rPr lang="ru-RU" sz="3600" i="1" dirty="0" smtClean="0"/>
              <a:t>плохо</a:t>
            </a:r>
            <a:r>
              <a:rPr lang="ru-RU" sz="3600" dirty="0" smtClean="0"/>
              <a:t>…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Одна</a:t>
            </a:r>
            <a:r>
              <a:rPr lang="ru-RU" sz="3600" dirty="0" smtClean="0"/>
              <a:t> половина аудитории приводит </a:t>
            </a:r>
            <a:r>
              <a:rPr lang="ru-RU" sz="3600" dirty="0" smtClean="0">
                <a:solidFill>
                  <a:srgbClr val="FF0000"/>
                </a:solidFill>
              </a:rPr>
              <a:t>положительные </a:t>
            </a:r>
            <a:r>
              <a:rPr lang="ru-RU" sz="3600" dirty="0" smtClean="0"/>
              <a:t>следствия конфликта,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Вторая</a:t>
            </a:r>
            <a:r>
              <a:rPr lang="ru-RU" sz="3600" dirty="0" smtClean="0"/>
              <a:t>- </a:t>
            </a:r>
            <a:r>
              <a:rPr lang="ru-RU" sz="3600" dirty="0" smtClean="0">
                <a:solidFill>
                  <a:srgbClr val="FF0000"/>
                </a:solidFill>
              </a:rPr>
              <a:t>отрицательные.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Кто больше приведет примеров?</a:t>
            </a:r>
          </a:p>
          <a:p>
            <a:pPr marL="114300" indent="0">
              <a:buNone/>
            </a:pPr>
            <a:r>
              <a:rPr lang="ru-RU" dirty="0" smtClean="0"/>
              <a:t>Была ли эта ситуация конфликтной?</a:t>
            </a:r>
          </a:p>
          <a:p>
            <a:pPr marL="114300" indent="0">
              <a:buNone/>
            </a:pPr>
            <a:r>
              <a:rPr lang="ru-RU" dirty="0" smtClean="0"/>
              <a:t>Какую роль играл конфликт, положительную или отрицательную7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9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шаблоны презентаций3\bv103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2700338" y="207963"/>
            <a:ext cx="3240087" cy="10080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</a:rPr>
              <a:t>конфликт</a:t>
            </a:r>
          </a:p>
        </p:txBody>
      </p:sp>
      <p:sp>
        <p:nvSpPr>
          <p:cNvPr id="3" name="Овал 2"/>
          <p:cNvSpPr/>
          <p:nvPr/>
        </p:nvSpPr>
        <p:spPr>
          <a:xfrm>
            <a:off x="395288" y="1289050"/>
            <a:ext cx="3600450" cy="90011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Между людьми или группами</a:t>
            </a:r>
          </a:p>
        </p:txBody>
      </p:sp>
      <p:sp>
        <p:nvSpPr>
          <p:cNvPr id="4" name="Овал 3"/>
          <p:cNvSpPr/>
          <p:nvPr/>
        </p:nvSpPr>
        <p:spPr>
          <a:xfrm>
            <a:off x="4572000" y="1333500"/>
            <a:ext cx="3671888" cy="863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Внутри самого человека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(хочу, надо)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346700" y="1103313"/>
            <a:ext cx="1728788" cy="2254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3"/>
          </p:cNvCxnSpPr>
          <p:nvPr/>
        </p:nvCxnSpPr>
        <p:spPr>
          <a:xfrm flipH="1">
            <a:off x="1476375" y="1068388"/>
            <a:ext cx="1698625" cy="2063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319588" y="1211263"/>
            <a:ext cx="0" cy="11080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13050" y="2320925"/>
            <a:ext cx="3035300" cy="8985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Противоречие станет конфликтом, если: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288" y="3429000"/>
            <a:ext cx="2520950" cy="33131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Оно станет значимым для нас обоих и будет осознанно («Мне надоело тебя ждать каждый раз»)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46425" y="3429000"/>
            <a:ext cx="2700338" cy="33131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Дальнейшее общение становится невозможным или затруднительным  («Я хочу продолжить наше общение, но…»)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84888" y="3429000"/>
            <a:ext cx="2519362" cy="33131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Мы начинаем предпринимать действия для решения этого противоречия («Давай договоримся…»)</a:t>
            </a:r>
          </a:p>
        </p:txBody>
      </p:sp>
      <p:cxnSp>
        <p:nvCxnSpPr>
          <p:cNvPr id="22" name="Прямая со стрелкой 21"/>
          <p:cNvCxnSpPr>
            <a:stCxn id="16" idx="2"/>
          </p:cNvCxnSpPr>
          <p:nvPr/>
        </p:nvCxnSpPr>
        <p:spPr>
          <a:xfrm>
            <a:off x="4330700" y="3219450"/>
            <a:ext cx="0" cy="2095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2"/>
          </p:cNvCxnSpPr>
          <p:nvPr/>
        </p:nvCxnSpPr>
        <p:spPr>
          <a:xfrm>
            <a:off x="4330700" y="3219450"/>
            <a:ext cx="2328863" cy="2095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6" idx="2"/>
            <a:endCxn id="18" idx="0"/>
          </p:cNvCxnSpPr>
          <p:nvPr/>
        </p:nvCxnSpPr>
        <p:spPr>
          <a:xfrm flipH="1">
            <a:off x="1655763" y="3219450"/>
            <a:ext cx="2674937" cy="2095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472</TotalTime>
  <Words>1763</Words>
  <Application>Microsoft Office PowerPoint</Application>
  <PresentationFormat>Экран (4:3)</PresentationFormat>
  <Paragraphs>260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Аптека</vt:lpstr>
      <vt:lpstr>Толерантность педагога как средство эффективного взаимодействия в конфликте</vt:lpstr>
      <vt:lpstr>Конфликт-это…</vt:lpstr>
      <vt:lpstr>Результаты анкетирования</vt:lpstr>
      <vt:lpstr>Отсюда следует…</vt:lpstr>
      <vt:lpstr>Презентация PowerPoint</vt:lpstr>
      <vt:lpstr>Презентация PowerPoint</vt:lpstr>
      <vt:lpstr>Быстрый круг</vt:lpstr>
      <vt:lpstr>Обсуждение</vt:lpstr>
      <vt:lpstr>Презентация PowerPoint</vt:lpstr>
      <vt:lpstr>Презентация PowerPoint</vt:lpstr>
      <vt:lpstr>Упражнение «Совместный рисунок»</vt:lpstr>
      <vt:lpstr>Презентация PowerPoint</vt:lpstr>
      <vt:lpstr>Презентация PowerPoint</vt:lpstr>
      <vt:lpstr>Обсуждение</vt:lpstr>
      <vt:lpstr>Презентация PowerPoint</vt:lpstr>
      <vt:lpstr>Презентация PowerPoint</vt:lpstr>
      <vt:lpstr>Презентация PowerPoint</vt:lpstr>
      <vt:lpstr>Анализ анкетирования педагогов и учащихся</vt:lpstr>
      <vt:lpstr>Презентация PowerPoint</vt:lpstr>
      <vt:lpstr>Презентация PowerPoint</vt:lpstr>
      <vt:lpstr>Просмотр видеофильма</vt:lpstr>
      <vt:lpstr>Упражнение «Вулкан»</vt:lpstr>
      <vt:lpstr>Презентация PowerPoint</vt:lpstr>
      <vt:lpstr>Толерантность педагога</vt:lpstr>
      <vt:lpstr>Заглянем в прошлое</vt:lpstr>
      <vt:lpstr>Презентация PowerPoint</vt:lpstr>
      <vt:lpstr>Стратегия и тактика использования толерантности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 36</dc:creator>
  <cp:lastModifiedBy>Каб 36</cp:lastModifiedBy>
  <cp:revision>17</cp:revision>
  <dcterms:created xsi:type="dcterms:W3CDTF">2017-03-23T03:40:59Z</dcterms:created>
  <dcterms:modified xsi:type="dcterms:W3CDTF">2017-03-24T08:22:51Z</dcterms:modified>
</cp:coreProperties>
</file>