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313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5F2AD"/>
    <a:srgbClr val="D0B700"/>
    <a:srgbClr val="D6BD00"/>
    <a:srgbClr val="EADF00"/>
    <a:srgbClr val="D2AA00"/>
    <a:srgbClr val="B8AF00"/>
    <a:srgbClr val="F2EE98"/>
    <a:srgbClr val="FFF86D"/>
    <a:srgbClr val="FFF3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5681" autoAdjust="0"/>
  </p:normalViewPr>
  <p:slideViewPr>
    <p:cSldViewPr>
      <p:cViewPr varScale="1">
        <p:scale>
          <a:sx n="104" d="100"/>
          <a:sy n="104" d="100"/>
        </p:scale>
        <p:origin x="1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9B225-5EFA-48B1-8FB3-6D60A59A3036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61E2C-2AD3-4BB1-988E-BEFFAD97D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54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EC1E-233B-47AF-B297-C44C993EC026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2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2241-4D0A-4847-B416-0190A9836A3A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5DEC-AC5D-4BD1-9A2F-E96CF10575BE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16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1271-ECDF-4E0D-95AF-26F723CAA663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738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F90C-14BE-41C9-B29E-632C3B157209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4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7F4-768C-4595-A5CA-58F49532CDEF}" type="datetime1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5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AC11-2776-4FC9-AA95-DA4718CBE983}" type="datetime1">
              <a:rPr lang="ru-RU" smtClean="0"/>
              <a:t>21.02.2019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5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9B46-D5E9-47EE-B0C0-0DAC3F8D8D5D}" type="datetime1">
              <a:rPr lang="ru-RU" smtClean="0"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3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B1BB-70BE-4F78-ACC8-D4E5E9933E3A}" type="datetime1">
              <a:rPr lang="ru-RU" smtClean="0"/>
              <a:t>21.02.2019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319D-59BD-4ECC-9689-71417CCB5EBC}" type="datetime1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20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A1365-2641-4DFE-BFEF-9F1183A6CFB3}" type="datetime1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72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DA45B-9E6E-47DA-96E6-9BD72F886D5F}" type="datetime1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2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p3"/><Relationship Id="rId2" Type="http://schemas.microsoft.com/office/2007/relationships/media" Target="../media/media2.mp3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D0B700"/>
              </a:gs>
              <a:gs pos="0">
                <a:srgbClr val="EADF00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  <a:latin typeface="PF Din Text Cond Pro" pitchFamily="2" charset="0"/>
              </a:rPr>
              <a:t>Правописание</a:t>
            </a:r>
            <a:br>
              <a:rPr lang="ru-RU" dirty="0" smtClean="0">
                <a:solidFill>
                  <a:schemeClr val="bg1"/>
                </a:solidFill>
                <a:latin typeface="PF Din Text Cond Pro" pitchFamily="2" charset="0"/>
              </a:rPr>
            </a:br>
            <a:r>
              <a:rPr lang="ru-RU" dirty="0" smtClean="0">
                <a:solidFill>
                  <a:schemeClr val="bg1"/>
                </a:solidFill>
                <a:latin typeface="PF Din Text Cond Pro" pitchFamily="2" charset="0"/>
              </a:rPr>
              <a:t>«не» с прилагательными</a:t>
            </a:r>
            <a:endParaRPr lang="ru-RU" dirty="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3" name="intr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310360" y="702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5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Раздельно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Слитно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1. Противопоставление («а»)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242192" y="5013176"/>
            <a:ext cx="9638728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На холме стоял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большой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а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 маленький домик.</a:t>
            </a:r>
            <a:endParaRPr lang="ru-RU" b="1" dirty="0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67544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2.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Отнюдь/далеко/вовсе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/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ничуть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не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67544" y="29969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3</a:t>
            </a: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. Только краткая форма прилагат.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67544" y="34033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4. Относит. прилаг. /  цвет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7544" y="380355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5. Сравнительная степень прилаг.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716016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1. Без 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«не» </a:t>
            </a:r>
            <a:r>
              <a:rPr lang="be-BY" sz="2400" dirty="0" smtClean="0">
                <a:latin typeface="PF Din Text Cond Pro" pitchFamily="2" charset="0"/>
              </a:rPr>
              <a:t>не употребляется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707565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>
                <a:latin typeface="PF Din Text Cond Pro" pitchFamily="2" charset="0"/>
              </a:rPr>
              <a:t>2</a:t>
            </a:r>
            <a:r>
              <a:rPr lang="be-BY" sz="2400" dirty="0" smtClean="0">
                <a:latin typeface="PF Din Text Cond Pro" pitchFamily="2" charset="0"/>
              </a:rPr>
              <a:t>. Можно найти </a:t>
            </a:r>
            <a:r>
              <a:rPr lang="be-BY" sz="2400" dirty="0" smtClean="0">
                <a:solidFill>
                  <a:srgbClr val="7030A0"/>
                </a:solidFill>
                <a:latin typeface="PF Din Text Cond Pro" pitchFamily="2" charset="0"/>
              </a:rPr>
              <a:t>синоним без «не»</a:t>
            </a:r>
            <a:endParaRPr lang="ru-RU" sz="2400" dirty="0">
              <a:solidFill>
                <a:srgbClr val="7030A0"/>
              </a:solidFill>
              <a:latin typeface="PF Din Text Cond Pro" pitchFamily="2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0344" y="4350028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большой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(=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маленький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)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домик</a:t>
            </a:r>
            <a:endParaRPr lang="ru-RU" b="1" dirty="0">
              <a:solidFill>
                <a:srgbClr val="0070C0"/>
              </a:solidFill>
              <a:latin typeface="Propisi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285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657"/>
    </mc:Choice>
    <mc:Fallback xmlns="">
      <p:transition advTm="126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5" grpId="0"/>
    </p:bld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Слитно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716016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1. Без 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«не» </a:t>
            </a:r>
            <a:r>
              <a:rPr lang="be-BY" sz="2400" dirty="0" smtClean="0">
                <a:latin typeface="PF Din Text Cond Pro" pitchFamily="2" charset="0"/>
              </a:rPr>
              <a:t>не употребляется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707565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>
                <a:latin typeface="PF Din Text Cond Pro" pitchFamily="2" charset="0"/>
              </a:rPr>
              <a:t>2</a:t>
            </a:r>
            <a:r>
              <a:rPr lang="be-BY" sz="2400" dirty="0" smtClean="0">
                <a:latin typeface="PF Din Text Cond Pro" pitchFamily="2" charset="0"/>
              </a:rPr>
              <a:t>. Можно найти </a:t>
            </a:r>
            <a:r>
              <a:rPr lang="be-BY" sz="2400" dirty="0" smtClean="0">
                <a:solidFill>
                  <a:srgbClr val="7030A0"/>
                </a:solidFill>
                <a:latin typeface="PF Din Text Cond Pro" pitchFamily="2" charset="0"/>
              </a:rPr>
              <a:t>синоним без «не»</a:t>
            </a:r>
            <a:endParaRPr lang="ru-RU" sz="2400" dirty="0">
              <a:solidFill>
                <a:srgbClr val="7030A0"/>
              </a:solidFill>
              <a:latin typeface="PF Din Text Cond Pro" pitchFamily="2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Раздельно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1. Противопоставление («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be-BY" sz="2400" dirty="0" smtClean="0">
                <a:latin typeface="PF Din Text Cond Pro" pitchFamily="2" charset="0"/>
              </a:rPr>
              <a:t>»)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67544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2.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Отнюдь/далеко/вовсе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/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ничуть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не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67544" y="29969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latin typeface="PF Din Text Cond Pro" pitchFamily="2" charset="0"/>
              </a:rPr>
              <a:t>3</a:t>
            </a:r>
            <a:r>
              <a:rPr lang="be-BY" sz="2400" dirty="0" smtClean="0">
                <a:latin typeface="PF Din Text Cond Pro" pitchFamily="2" charset="0"/>
              </a:rPr>
              <a:t>.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Только краткая </a:t>
            </a:r>
            <a:r>
              <a:rPr lang="be-BY" sz="2400" dirty="0" smtClean="0">
                <a:latin typeface="PF Din Text Cond Pro" pitchFamily="2" charset="0"/>
              </a:rPr>
              <a:t>форма прилагат.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67544" y="34033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4.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Относит. прилаг.</a:t>
            </a:r>
            <a:r>
              <a:rPr lang="be-BY" sz="2400" dirty="0" smtClean="0">
                <a:latin typeface="PF Din Text Cond Pro" pitchFamily="2" charset="0"/>
              </a:rPr>
              <a:t> /  </a:t>
            </a:r>
            <a:r>
              <a:rPr lang="be-BY" sz="2400" dirty="0" smtClean="0">
                <a:solidFill>
                  <a:srgbClr val="7030A0"/>
                </a:solidFill>
                <a:latin typeface="PF Din Text Cond Pro" pitchFamily="2" charset="0"/>
              </a:rPr>
              <a:t>цвет</a:t>
            </a:r>
            <a:endParaRPr lang="ru-RU" sz="2400" dirty="0">
              <a:solidFill>
                <a:srgbClr val="7030A0"/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67544" y="380355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5.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Сравнительная степень прилаг.</a:t>
            </a:r>
            <a:endParaRPr lang="ru-RU" sz="2400" dirty="0">
              <a:solidFill>
                <a:srgbClr val="7030A0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758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6131">
        <p:fade/>
      </p:transition>
    </mc:Choice>
    <mc:Fallback xmlns="">
      <p:transition spd="med" advTm="66131">
        <p:fade/>
      </p:transition>
    </mc:Fallback>
  </mc:AlternateContent>
  <p:timing>
    <p:tnLst>
      <p:par>
        <p:cTn id="1" dur="indefinite" restart="never" nodeType="tmRoot"/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Раздельно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Слитно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pic>
        <p:nvPicPr>
          <p:cNvPr id="3" name="vu06-025-pravopisanie_ne_s_prilagatelnymi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1216" y="706787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39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1151">
        <p:fade/>
      </p:transition>
    </mc:Choice>
    <mc:Fallback xmlns="">
      <p:transition spd="med" advTm="211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8CCE4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7" grpId="0" animBg="1"/>
      <p:bldP spid="17" grpId="1" animBg="1"/>
      <p:bldP spid="2" grpId="0"/>
      <p:bldP spid="35" grpId="0" animBg="1"/>
      <p:bldP spid="35" grpId="1" animBg="1"/>
    </p:bldLst>
  </p:timing>
  <p:extLst mod="1">
    <p:ext uri="{E180D4A7-C9FB-4DFB-919C-405C955672EB}">
      <p14:showEvtLst xmlns:p14="http://schemas.microsoft.com/office/powerpoint/2010/main">
        <p14:playEvt time="0" objId="3"/>
        <p14:pauseEvt time="10564" objId="3"/>
        <p14:seekEvt time="10564" objId="3" seek="9785"/>
        <p14:resumeEvt time="10564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Раздельно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Слитно</a:t>
            </a:r>
            <a:endParaRPr lang="ru-RU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1. Противопоставление («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be-BY" sz="2400" dirty="0" smtClean="0">
                <a:latin typeface="PF Din Text Cond Pro" pitchFamily="2" charset="0"/>
              </a:rPr>
              <a:t>»)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157192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рассказ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  </a:t>
            </a: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скучный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а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занимательный;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небо 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 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ясное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а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хмурое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704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7805"/>
    </mc:Choice>
    <mc:Fallback xmlns="">
      <p:transition advTm="27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9" grpId="1"/>
    </p:bld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Раздельно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Слитно</a:t>
            </a:r>
            <a:endParaRPr lang="ru-RU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1. Противопоставление («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be-BY" sz="2400" dirty="0" smtClean="0">
                <a:latin typeface="PF Din Text Cond Pro" pitchFamily="2" charset="0"/>
              </a:rPr>
              <a:t>»)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4509120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вовсе не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смелый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поступок, </a:t>
            </a:r>
            <a:r>
              <a:rPr lang="en-US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далеко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отзывчивый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друг, </a:t>
            </a:r>
            <a:r>
              <a:rPr lang="en-US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ничуть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грустная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песня, </a:t>
            </a:r>
            <a:r>
              <a:rPr lang="en-US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отнюдь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далёкий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путь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67544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2.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Отнюдь/далеко/вовсе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/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ничуть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не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507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2489"/>
    </mc:Choice>
    <mc:Fallback xmlns="">
      <p:transition advTm="32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8" grpId="0"/>
    </p:bld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Раздельно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Слитно</a:t>
            </a:r>
            <a:endParaRPr lang="ru-RU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1. Противопоставление («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be-BY" sz="2400" dirty="0" smtClean="0">
                <a:latin typeface="PF Din Text Cond Pro" pitchFamily="2" charset="0"/>
              </a:rPr>
              <a:t>»)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085184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рад,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обязан,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не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намерен,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не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нужен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67544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2.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Отнюдь/далеко/вовсе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/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ничуть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не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67544" y="29969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latin typeface="PF Din Text Cond Pro" pitchFamily="2" charset="0"/>
              </a:rPr>
              <a:t>3</a:t>
            </a:r>
            <a:r>
              <a:rPr lang="be-BY" sz="2400" dirty="0" smtClean="0">
                <a:latin typeface="PF Din Text Cond Pro" pitchFamily="2" charset="0"/>
              </a:rPr>
              <a:t>.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Только краткая </a:t>
            </a:r>
            <a:r>
              <a:rPr lang="be-BY" sz="2400" dirty="0" smtClean="0">
                <a:latin typeface="PF Din Text Cond Pro" pitchFamily="2" charset="0"/>
              </a:rPr>
              <a:t>форма прилагат.</a:t>
            </a:r>
            <a:endParaRPr lang="ru-RU" sz="2400" dirty="0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0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3929"/>
    </mc:Choice>
    <mc:Fallback xmlns="">
      <p:transition advTm="23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</p:bld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Раздельно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Слитно</a:t>
            </a:r>
            <a:endParaRPr lang="ru-RU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1. Противопоставление («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be-BY" sz="2400" dirty="0" smtClean="0">
                <a:latin typeface="PF Din Text Cond Pro" pitchFamily="2" charset="0"/>
              </a:rPr>
              <a:t>»)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085184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суп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грибной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шкаф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деревянный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платок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синий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платье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Propisi" pitchFamily="2" charset="0"/>
              </a:rPr>
              <a:t>оранжевое</a:t>
            </a:r>
            <a:endParaRPr lang="ru-RU" b="1" dirty="0">
              <a:solidFill>
                <a:srgbClr val="7030A0"/>
              </a:solidFill>
              <a:latin typeface="Propisi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67544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2.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Отнюдь/далеко/вовсе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/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ничуть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не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67544" y="29969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latin typeface="PF Din Text Cond Pro" pitchFamily="2" charset="0"/>
              </a:rPr>
              <a:t>3</a:t>
            </a:r>
            <a:r>
              <a:rPr lang="be-BY" sz="2400" dirty="0" smtClean="0">
                <a:latin typeface="PF Din Text Cond Pro" pitchFamily="2" charset="0"/>
              </a:rPr>
              <a:t>.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Только краткая </a:t>
            </a:r>
            <a:r>
              <a:rPr lang="be-BY" sz="2400" dirty="0" smtClean="0">
                <a:latin typeface="PF Din Text Cond Pro" pitchFamily="2" charset="0"/>
              </a:rPr>
              <a:t>форма прилагат.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67544" y="34033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4.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Относит. прилаг.</a:t>
            </a:r>
            <a:r>
              <a:rPr lang="be-BY" sz="2400" dirty="0" smtClean="0">
                <a:latin typeface="PF Din Text Cond Pro" pitchFamily="2" charset="0"/>
              </a:rPr>
              <a:t> /  </a:t>
            </a:r>
            <a:r>
              <a:rPr lang="be-BY" sz="2400" dirty="0" smtClean="0">
                <a:solidFill>
                  <a:srgbClr val="7030A0"/>
                </a:solidFill>
                <a:latin typeface="PF Din Text Cond Pro" pitchFamily="2" charset="0"/>
              </a:rPr>
              <a:t>цвет</a:t>
            </a:r>
            <a:endParaRPr lang="ru-RU" sz="2400" dirty="0">
              <a:solidFill>
                <a:srgbClr val="7030A0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061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9748"/>
    </mc:Choice>
    <mc:Fallback xmlns="">
      <p:transition advTm="29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/>
    </p:bld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Раздельно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Слитно</a:t>
            </a:r>
            <a:endParaRPr lang="ru-RU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e-BY" sz="2400" dirty="0" smtClean="0">
                <a:latin typeface="PF Din Text Cond Pro" pitchFamily="2" charset="0"/>
              </a:rPr>
              <a:t>1. Противопоставление («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be-BY" sz="2400" dirty="0" smtClean="0">
                <a:latin typeface="PF Din Text Cond Pro" pitchFamily="2" charset="0"/>
              </a:rPr>
              <a:t>»)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085184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выше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краше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ближайший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старший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67544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2.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Отнюдь/далеко/вовсе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/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ничуть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не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67544" y="29969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latin typeface="PF Din Text Cond Pro" pitchFamily="2" charset="0"/>
              </a:rPr>
              <a:t>3</a:t>
            </a:r>
            <a:r>
              <a:rPr lang="be-BY" sz="2400" dirty="0" smtClean="0">
                <a:latin typeface="PF Din Text Cond Pro" pitchFamily="2" charset="0"/>
              </a:rPr>
              <a:t>.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Только краткая </a:t>
            </a:r>
            <a:r>
              <a:rPr lang="be-BY" sz="2400" dirty="0" smtClean="0">
                <a:latin typeface="PF Din Text Cond Pro" pitchFamily="2" charset="0"/>
              </a:rPr>
              <a:t>форма прилагат.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67544" y="34033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4.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Относит. прилаг.</a:t>
            </a:r>
            <a:r>
              <a:rPr lang="be-BY" sz="2400" dirty="0" smtClean="0">
                <a:latin typeface="PF Din Text Cond Pro" pitchFamily="2" charset="0"/>
              </a:rPr>
              <a:t> /  </a:t>
            </a:r>
            <a:r>
              <a:rPr lang="be-BY" sz="2400" dirty="0" smtClean="0">
                <a:solidFill>
                  <a:srgbClr val="7030A0"/>
                </a:solidFill>
                <a:latin typeface="PF Din Text Cond Pro" pitchFamily="2" charset="0"/>
              </a:rPr>
              <a:t>цвет</a:t>
            </a:r>
            <a:endParaRPr lang="ru-RU" sz="2400" dirty="0">
              <a:solidFill>
                <a:srgbClr val="7030A0"/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7544" y="380355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5. </a:t>
            </a:r>
            <a:r>
              <a:rPr lang="be-BY" sz="2400" dirty="0" smtClean="0">
                <a:solidFill>
                  <a:srgbClr val="00B050"/>
                </a:solidFill>
                <a:latin typeface="PF Din Text Cond Pro" pitchFamily="2" charset="0"/>
              </a:rPr>
              <a:t>Сравнительная степень прилаг.</a:t>
            </a:r>
            <a:endParaRPr lang="ru-RU" sz="2400" dirty="0">
              <a:solidFill>
                <a:srgbClr val="7030A0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917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8637"/>
    </mc:Choice>
    <mc:Fallback xmlns="">
      <p:transition advTm="286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2F2F2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8CCE4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5" grpId="0" animBg="1"/>
      <p:bldP spid="7" grpId="0"/>
      <p:bldP spid="9" grpId="0"/>
      <p:bldP spid="9" grpId="1"/>
      <p:bldP spid="8" grpId="0"/>
      <p:bldP spid="10" grpId="0"/>
      <p:bldP spid="11" grpId="0"/>
      <p:bldP spid="12" grpId="0"/>
      <p:bldP spid="12" grpId="1"/>
    </p:bld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Раздельно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Слитно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1. Противопоставление («а»)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085184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лепый 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вид,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ряшливый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ученик, 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избежные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испытания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67544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2.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Отнюдь/далеко/вовсе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/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ничуть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не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67544" y="29969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3</a:t>
            </a: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. Только краткая форма прилагат.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67544" y="34033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4. Относит. прилаг. /  цвет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7544" y="380355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5. Сравнительная степень прилаг.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716016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1. Без 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«не» </a:t>
            </a:r>
            <a:r>
              <a:rPr lang="be-BY" sz="2400" dirty="0" smtClean="0">
                <a:latin typeface="PF Din Text Cond Pro" pitchFamily="2" charset="0"/>
              </a:rPr>
              <a:t>не употребляется</a:t>
            </a:r>
            <a:endParaRPr lang="ru-RU" sz="2400" dirty="0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984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3550"/>
    </mc:Choice>
    <mc:Fallback xmlns="">
      <p:transition advTm="335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9" grpId="1"/>
      <p:bldP spid="8" grpId="0"/>
      <p:bldP spid="10" grpId="0"/>
      <p:bldP spid="11" grpId="0"/>
      <p:bldP spid="12" grpId="0"/>
      <p:bldP spid="13" grpId="0"/>
    </p:bld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 txBox="1">
            <a:spLocks/>
          </p:cNvSpPr>
          <p:nvPr/>
        </p:nvSpPr>
        <p:spPr>
          <a:xfrm>
            <a:off x="467544" y="1600201"/>
            <a:ext cx="3970784" cy="6046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Раздельно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532"/>
            <a:ext cx="8229600" cy="1709340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PF Din Text Cond Pro" pitchFamily="2" charset="0"/>
              </a:rPr>
              <a:t>Правописание</a:t>
            </a:r>
            <a:br>
              <a:rPr lang="ru-RU" dirty="0">
                <a:latin typeface="PF Din Text Cond Pro" pitchFamily="2" charset="0"/>
              </a:rPr>
            </a:br>
            <a:r>
              <a:rPr lang="ru-RU" dirty="0">
                <a:latin typeface="PF Din Text Cond Pro" pitchFamily="2" charset="0"/>
              </a:rPr>
              <a:t>«не» с прилагательными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716016" y="1600201"/>
            <a:ext cx="3970784" cy="6046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latin typeface="PF Din Text Cond Pro" pitchFamily="2" charset="0"/>
              </a:rPr>
              <a:t>Слитно</a:t>
            </a:r>
            <a:endParaRPr lang="ru-RU" dirty="0">
              <a:latin typeface="PF Din Text Cond Pro" pitchFamily="2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1. Противопоставление («а»)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344" y="5013176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небольшой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(=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маленький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)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домик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молодой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(=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старый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)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человек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 smtClean="0">
                <a:solidFill>
                  <a:srgbClr val="00B050"/>
                </a:solidFill>
                <a:latin typeface="Propisi" pitchFamily="2" charset="0"/>
              </a:rPr>
              <a:t>лёгкая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(=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тяжёлая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)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Propisi" pitchFamily="2" charset="0"/>
              </a:rPr>
              <a:t>сумка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67544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2.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Отнюдь/далеко/вовсе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/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ничуть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не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67544" y="29969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3</a:t>
            </a: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. Только краткая форма прилагат.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67544" y="3403352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4. Относит. прилаг. /  цвет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7544" y="380355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solidFill>
                  <a:schemeClr val="bg1">
                    <a:lumMod val="50000"/>
                  </a:schemeClr>
                </a:solidFill>
                <a:latin typeface="PF Din Text Cond Pro" pitchFamily="2" charset="0"/>
              </a:rPr>
              <a:t>5. Сравнительная степень прилаг.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716016" y="220486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 smtClean="0">
                <a:latin typeface="PF Din Text Cond Pro" pitchFamily="2" charset="0"/>
              </a:rPr>
              <a:t>1. Без </a:t>
            </a:r>
            <a:r>
              <a:rPr lang="be-BY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«не» </a:t>
            </a:r>
            <a:r>
              <a:rPr lang="be-BY" sz="2400" dirty="0" smtClean="0">
                <a:latin typeface="PF Din Text Cond Pro" pitchFamily="2" charset="0"/>
              </a:rPr>
              <a:t>не употребляется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707565" y="2607884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dirty="0">
                <a:latin typeface="PF Din Text Cond Pro" pitchFamily="2" charset="0"/>
              </a:rPr>
              <a:t>2</a:t>
            </a:r>
            <a:r>
              <a:rPr lang="be-BY" sz="2400" dirty="0" smtClean="0">
                <a:latin typeface="PF Din Text Cond Pro" pitchFamily="2" charset="0"/>
              </a:rPr>
              <a:t>. Можно найти </a:t>
            </a:r>
            <a:r>
              <a:rPr lang="be-BY" sz="2400" dirty="0" smtClean="0">
                <a:solidFill>
                  <a:srgbClr val="7030A0"/>
                </a:solidFill>
                <a:latin typeface="PF Din Text Cond Pro" pitchFamily="2" charset="0"/>
              </a:rPr>
              <a:t>синоним без «не»</a:t>
            </a:r>
            <a:endParaRPr lang="ru-RU" sz="2400" dirty="0">
              <a:solidFill>
                <a:srgbClr val="7030A0"/>
              </a:solidFill>
              <a:latin typeface="PF Din Text Cond Pro" pitchFamily="2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0344" y="4350028"/>
            <a:ext cx="9133656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не</a:t>
            </a:r>
            <a:r>
              <a:rPr lang="ru-RU" b="1" dirty="0">
                <a:solidFill>
                  <a:srgbClr val="00B050"/>
                </a:solidFill>
                <a:latin typeface="Propisi" pitchFamily="2" charset="0"/>
              </a:rPr>
              <a:t>большой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(=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маленький</a:t>
            </a:r>
            <a:r>
              <a:rPr lang="ru-RU" sz="3200" b="1" dirty="0">
                <a:solidFill>
                  <a:srgbClr val="7030A0"/>
                </a:solidFill>
                <a:latin typeface="Propisi" pitchFamily="2" charset="0"/>
              </a:rPr>
              <a:t>)</a:t>
            </a:r>
            <a:r>
              <a:rPr lang="ru-RU" b="1" dirty="0">
                <a:solidFill>
                  <a:srgbClr val="7030A0"/>
                </a:solidFill>
                <a:latin typeface="Propisi" pitchFamily="2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Propisi" pitchFamily="2" charset="0"/>
              </a:rPr>
              <a:t>домик</a:t>
            </a:r>
            <a:endParaRPr lang="ru-RU" b="1" dirty="0">
              <a:solidFill>
                <a:srgbClr val="0070C0"/>
              </a:solidFill>
              <a:latin typeface="Propisi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573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9537"/>
    </mc:Choice>
    <mc:Fallback xmlns="">
      <p:transition advTm="395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4" grpId="0"/>
      <p:bldP spid="15" grpId="0"/>
    </p:bldLst>
  </p:timing>
  <p:extLst mod="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1|9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3.9|3.2|2.8|6|12|11.9|5|4.4|5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5.6|14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8.9|18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5.4|1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8.6|16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5.7|14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5.4|2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0.8|23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7158</TotalTime>
  <Words>388</Words>
  <Application>Microsoft Office PowerPoint</Application>
  <PresentationFormat>Экран (4:3)</PresentationFormat>
  <Paragraphs>84</Paragraphs>
  <Slides>11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PF Din Text Cond Pro</vt:lpstr>
      <vt:lpstr>Propisi</vt:lpstr>
      <vt:lpstr>Тема Office</vt:lpstr>
      <vt:lpstr>Презентация PowerPoint</vt:lpstr>
      <vt:lpstr>Правописание «не» с прилагательными</vt:lpstr>
      <vt:lpstr>Правописание «не» с прилагательными</vt:lpstr>
      <vt:lpstr>Правописание «не» с прилагательными</vt:lpstr>
      <vt:lpstr>Правописание «не» с прилагательными</vt:lpstr>
      <vt:lpstr>Правописание «не» с прилагательными</vt:lpstr>
      <vt:lpstr>Правописание «не» с прилагательными</vt:lpstr>
      <vt:lpstr>Правописание «не» с прилагательными</vt:lpstr>
      <vt:lpstr>Правописание «не» с прилагательными</vt:lpstr>
      <vt:lpstr>Правописание «не» с прилагательными</vt:lpstr>
      <vt:lpstr>Правописание «не» с прилагательными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Раздва Тричетыре Пякть</dc:title>
  <dc:creator>Katlianik</dc:creator>
  <cp:lastModifiedBy>user</cp:lastModifiedBy>
  <cp:revision>123</cp:revision>
  <dcterms:created xsi:type="dcterms:W3CDTF">2011-12-08T07:08:27Z</dcterms:created>
  <dcterms:modified xsi:type="dcterms:W3CDTF">2019-02-21T07:41:11Z</dcterms:modified>
</cp:coreProperties>
</file>