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perspective val="30"/>
    </c:view3D>
    <c:plotArea>
      <c:layout>
        <c:manualLayout>
          <c:layoutTarget val="inner"/>
          <c:xMode val="edge"/>
          <c:yMode val="edge"/>
          <c:x val="9.3911306100107866E-2"/>
          <c:y val="3.9259930185140131E-2"/>
          <c:w val="0.71199388971809063"/>
          <c:h val="0.68187572932639162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2011</c:v>
                </c:pt>
              </c:strCache>
            </c:strRef>
          </c:tx>
          <c:cat>
            <c:strRef>
              <c:f>Лист1!$A$2:$A$13</c:f>
              <c:strCache>
                <c:ptCount val="12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Август</c:v>
                </c:pt>
                <c:pt idx="8">
                  <c:v>Сентябрь</c:v>
                </c:pt>
                <c:pt idx="9">
                  <c:v>Октябрь</c:v>
                </c:pt>
                <c:pt idx="10">
                  <c:v>Ноябрь</c:v>
                </c:pt>
                <c:pt idx="11">
                  <c:v>Декабрь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700</c:v>
                </c:pt>
                <c:pt idx="1">
                  <c:v>500</c:v>
                </c:pt>
                <c:pt idx="2">
                  <c:v>900</c:v>
                </c:pt>
                <c:pt idx="3">
                  <c:v>710</c:v>
                </c:pt>
                <c:pt idx="4">
                  <c:v>789</c:v>
                </c:pt>
                <c:pt idx="5">
                  <c:v>1100</c:v>
                </c:pt>
                <c:pt idx="6">
                  <c:v>810</c:v>
                </c:pt>
                <c:pt idx="7">
                  <c:v>900</c:v>
                </c:pt>
                <c:pt idx="8">
                  <c:v>850</c:v>
                </c:pt>
                <c:pt idx="9">
                  <c:v>760</c:v>
                </c:pt>
                <c:pt idx="10">
                  <c:v>850</c:v>
                </c:pt>
                <c:pt idx="11">
                  <c:v>910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2012</c:v>
                </c:pt>
              </c:strCache>
            </c:strRef>
          </c:tx>
          <c:cat>
            <c:strRef>
              <c:f>Лист1!$A$2:$A$13</c:f>
              <c:strCache>
                <c:ptCount val="12"/>
                <c:pt idx="0">
                  <c:v>Январь</c:v>
                </c:pt>
                <c:pt idx="1">
                  <c:v>Февраль</c:v>
                </c:pt>
                <c:pt idx="2">
                  <c:v>Март</c:v>
                </c:pt>
                <c:pt idx="3">
                  <c:v>Апрель</c:v>
                </c:pt>
                <c:pt idx="4">
                  <c:v>Май</c:v>
                </c:pt>
                <c:pt idx="5">
                  <c:v>Июнь</c:v>
                </c:pt>
                <c:pt idx="6">
                  <c:v>Июль</c:v>
                </c:pt>
                <c:pt idx="7">
                  <c:v>Август</c:v>
                </c:pt>
                <c:pt idx="8">
                  <c:v>Сентябрь</c:v>
                </c:pt>
                <c:pt idx="9">
                  <c:v>Октябрь</c:v>
                </c:pt>
                <c:pt idx="10">
                  <c:v>Ноябрь</c:v>
                </c:pt>
                <c:pt idx="11">
                  <c:v>Декабрь</c:v>
                </c:pt>
              </c:strCache>
            </c:strRef>
          </c:cat>
          <c:val>
            <c:numRef>
              <c:f>Лист1!$C$2:$C$13</c:f>
              <c:numCache>
                <c:formatCode>General</c:formatCode>
                <c:ptCount val="12"/>
                <c:pt idx="0">
                  <c:v>650</c:v>
                </c:pt>
                <c:pt idx="1">
                  <c:v>1380</c:v>
                </c:pt>
                <c:pt idx="2">
                  <c:v>1700</c:v>
                </c:pt>
                <c:pt idx="3">
                  <c:v>850</c:v>
                </c:pt>
                <c:pt idx="4">
                  <c:v>410</c:v>
                </c:pt>
                <c:pt idx="5">
                  <c:v>860</c:v>
                </c:pt>
                <c:pt idx="6">
                  <c:v>900</c:v>
                </c:pt>
                <c:pt idx="7">
                  <c:v>1200</c:v>
                </c:pt>
                <c:pt idx="8">
                  <c:v>800</c:v>
                </c:pt>
                <c:pt idx="9">
                  <c:v>630</c:v>
                </c:pt>
                <c:pt idx="10">
                  <c:v>1100</c:v>
                </c:pt>
                <c:pt idx="11">
                  <c:v>940</c:v>
                </c:pt>
              </c:numCache>
            </c:numRef>
          </c:val>
        </c:ser>
        <c:shape val="pyramid"/>
        <c:axId val="23777664"/>
        <c:axId val="23779200"/>
        <c:axId val="23462784"/>
      </c:bar3DChart>
      <c:catAx>
        <c:axId val="23777664"/>
        <c:scaling>
          <c:orientation val="minMax"/>
        </c:scaling>
        <c:axPos val="b"/>
        <c:tickLblPos val="nextTo"/>
        <c:crossAx val="23779200"/>
        <c:crosses val="autoZero"/>
        <c:auto val="1"/>
        <c:lblAlgn val="ctr"/>
        <c:lblOffset val="100"/>
      </c:catAx>
      <c:valAx>
        <c:axId val="23779200"/>
        <c:scaling>
          <c:orientation val="minMax"/>
        </c:scaling>
        <c:axPos val="l"/>
        <c:majorGridlines/>
        <c:numFmt formatCode="General" sourceLinked="1"/>
        <c:tickLblPos val="nextTo"/>
        <c:crossAx val="23777664"/>
        <c:crosses val="autoZero"/>
        <c:crossBetween val="between"/>
      </c:valAx>
      <c:serAx>
        <c:axId val="23462784"/>
        <c:scaling>
          <c:orientation val="minMax"/>
        </c:scaling>
        <c:axPos val="b"/>
        <c:tickLblPos val="nextTo"/>
        <c:crossAx val="23779200"/>
        <c:crosses val="autoZero"/>
      </c:serAx>
    </c:plotArea>
    <c:legend>
      <c:legendPos val="r"/>
      <c:layout/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6220235925402091"/>
          <c:y val="3.0990638922956476E-2"/>
          <c:w val="0.58917818080753781"/>
          <c:h val="0.48743076795734747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Рублей за 1 кв. м.</c:v>
                </c:pt>
              </c:strCache>
            </c:strRef>
          </c:tx>
          <c:marker>
            <c:symbol val="none"/>
          </c:marker>
          <c:cat>
            <c:strRef>
              <c:f>Лист1!$A$2:$A$5</c:f>
              <c:strCache>
                <c:ptCount val="4"/>
                <c:pt idx="0">
                  <c:v>Восточный район</c:v>
                </c:pt>
                <c:pt idx="1">
                  <c:v>Калининский район</c:v>
                </c:pt>
                <c:pt idx="2">
                  <c:v>Ленинский район</c:v>
                </c:pt>
                <c:pt idx="3">
                  <c:v>Центральный район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500</c:v>
                </c:pt>
                <c:pt idx="1">
                  <c:v>540</c:v>
                </c:pt>
                <c:pt idx="2">
                  <c:v>405</c:v>
                </c:pt>
                <c:pt idx="3">
                  <c:v>605</c:v>
                </c:pt>
              </c:numCache>
            </c:numRef>
          </c:val>
        </c:ser>
        <c:marker val="1"/>
        <c:axId val="23632896"/>
        <c:axId val="23651072"/>
      </c:lineChart>
      <c:catAx>
        <c:axId val="23632896"/>
        <c:scaling>
          <c:orientation val="minMax"/>
        </c:scaling>
        <c:axPos val="b"/>
        <c:majorGridlines/>
        <c:tickLblPos val="nextTo"/>
        <c:crossAx val="23651072"/>
        <c:crosses val="autoZero"/>
        <c:auto val="1"/>
        <c:lblAlgn val="ctr"/>
        <c:lblOffset val="100"/>
      </c:catAx>
      <c:valAx>
        <c:axId val="23651072"/>
        <c:scaling>
          <c:orientation val="minMax"/>
        </c:scaling>
        <c:axPos val="l"/>
        <c:majorGridlines/>
        <c:numFmt formatCode="General" sourceLinked="1"/>
        <c:tickLblPos val="nextTo"/>
        <c:crossAx val="23632896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11.04.2013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400" dirty="0" smtClean="0"/>
              <a:t>Авторы: ИЩЕНКО ПОЛИНА 7 А класс</a:t>
            </a:r>
            <a:br>
              <a:rPr lang="ru-RU" sz="2400" dirty="0" smtClean="0"/>
            </a:br>
            <a:r>
              <a:rPr lang="ru-RU" sz="2400" dirty="0" err="1" smtClean="0"/>
              <a:t>КуРЛОВИЧ</a:t>
            </a:r>
            <a:r>
              <a:rPr lang="ru-RU" sz="2400" dirty="0" smtClean="0"/>
              <a:t> ПОЛИНА 7 А КЛАСС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1643050"/>
            <a:ext cx="8458200" cy="3157550"/>
          </a:xfrm>
        </p:spPr>
        <p:txBody>
          <a:bodyPr>
            <a:normAutofit/>
          </a:bodyPr>
          <a:lstStyle/>
          <a:p>
            <a:r>
              <a:rPr lang="ru-RU" sz="4400" b="1" dirty="0" smtClean="0"/>
              <a:t>ПРОЕКТ</a:t>
            </a:r>
          </a:p>
          <a:p>
            <a:r>
              <a:rPr lang="ru-RU" sz="4400" b="1" dirty="0" smtClean="0"/>
              <a:t>«СОЗДАНИЕ ЗАДАЧНИКА ДЛЯ ПОДГОТОВКИ К ГИА ПО ТЕМЕ «РЕАЛЬНАЯ МАТЕМАТИКА»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290036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Решение  прототипа  задания по теме «Задачи с использование  графиков»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i="1" dirty="0" smtClean="0"/>
              <a:t>3.1.На графике показана  средняя цена аренды  производственных помещений за 1 кв.м. в г.Тюмени. По горизонтали указаны названия района, а по вертикали, сколько стоит 1 кв.м.</a:t>
            </a:r>
            <a:r>
              <a:rPr lang="ru-RU" sz="2400" dirty="0" smtClean="0"/>
              <a:t> Какова цена  аренды в Ленинском районе?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4" y="3143248"/>
          <a:ext cx="8686800" cy="30083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2828924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>Решение прототипа  задания по теме «Задачи с использованием таблиц»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5</a:t>
            </a:r>
            <a:r>
              <a:rPr lang="ru-RU" sz="2700" i="1" dirty="0" smtClean="0"/>
              <a:t>.4. В таблице  показаны результаты конкурса по легкой атлетики среди девочек в г. Тюмени. Найдите разницу между баллами команд, занявших 6 и 3 место.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3143248"/>
          <a:ext cx="8686800" cy="23574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5850"/>
                <a:gridCol w="1085850"/>
                <a:gridCol w="1085850"/>
                <a:gridCol w="1085850"/>
                <a:gridCol w="1085850"/>
                <a:gridCol w="1085850"/>
                <a:gridCol w="1085850"/>
                <a:gridCol w="1085850"/>
              </a:tblGrid>
              <a:tr h="117872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Школа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68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27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72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7872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Баллы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5500703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Решение: Расставим баллы по убыванию ,получаем 19,18, 14,13,9,8,2. Видим ,что на 3 месте находится количество баллов 14,а на 6 месте 8.Находим разность 14-8=6.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Ответ:6.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Заключение.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732357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Мы изучили  тематику  заданий, входящих в блок  «Реальная математика», изучили демо-версию экзамена по математике, подобрали статистический материал по Тюмени и Тюменской области, разработали  задачи по темам</a:t>
            </a:r>
          </a:p>
          <a:p>
            <a:pPr lvl="0"/>
            <a:r>
              <a:rPr lang="ru-RU" dirty="0" smtClean="0"/>
              <a:t>Задачи на проценты</a:t>
            </a:r>
          </a:p>
          <a:p>
            <a:pPr lvl="0"/>
            <a:r>
              <a:rPr lang="ru-RU" dirty="0" smtClean="0"/>
              <a:t>Задачи с использованием диаграмм</a:t>
            </a:r>
          </a:p>
          <a:p>
            <a:pPr lvl="0"/>
            <a:r>
              <a:rPr lang="ru-RU" dirty="0" smtClean="0"/>
              <a:t>Задачи с использованием графиков</a:t>
            </a:r>
          </a:p>
          <a:p>
            <a:pPr lvl="0"/>
            <a:r>
              <a:rPr lang="ru-RU" dirty="0" smtClean="0"/>
              <a:t>Задачи на вероятность</a:t>
            </a:r>
          </a:p>
          <a:p>
            <a:pPr lvl="0"/>
            <a:r>
              <a:rPr lang="ru-RU" dirty="0" smtClean="0"/>
              <a:t>Задачи с использованием таблиц.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354330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 использованием этих задач мы составили задачник для подготовки к ГИА по теме «Реальная математика».В дальнейшем мы планируем внести добавления в задачник, чтобы успешно подготовиться к сдаче экзамена в 9 классе.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C:\Users\Admin\Desktop\Фото011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3357562"/>
            <a:ext cx="6715172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СПАСИБО</a:t>
            </a:r>
          </a:p>
          <a:p>
            <a:pPr algn="ctr"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68591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ЦЕЛЬ: создание задачника для подготовки к ГИА по теме «Реальная математика».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071678"/>
            <a:ext cx="8686800" cy="4008447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dirty="0" smtClean="0"/>
              <a:t>выявить типы заданий, представленных в теме «Реальная математика»;</a:t>
            </a:r>
          </a:p>
          <a:p>
            <a:pPr lvl="0"/>
            <a:r>
              <a:rPr lang="ru-RU" dirty="0" smtClean="0"/>
              <a:t>подобрать статистический материал по Тюмени и Тюменской области для составления заданий;</a:t>
            </a:r>
          </a:p>
          <a:p>
            <a:r>
              <a:rPr lang="ru-RU" dirty="0" smtClean="0"/>
              <a:t>изучить демо-версию экзамена по математике в 9 классе;</a:t>
            </a:r>
          </a:p>
          <a:p>
            <a:pPr lvl="0"/>
            <a:r>
              <a:rPr lang="ru-RU" dirty="0" smtClean="0"/>
              <a:t>разработать задания  по определенным темам;</a:t>
            </a:r>
          </a:p>
          <a:p>
            <a:pPr lvl="0"/>
            <a:r>
              <a:rPr lang="ru-RU" dirty="0" smtClean="0"/>
              <a:t>составить образцы решений прототипов заданий;</a:t>
            </a:r>
          </a:p>
          <a:p>
            <a:pPr lvl="0"/>
            <a:r>
              <a:rPr lang="ru-RU" dirty="0" smtClean="0"/>
              <a:t>создать задачник  для подготовки к ГИА.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68591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гипотеза</a:t>
            </a:r>
            <a:r>
              <a:rPr lang="ru-RU" dirty="0" smtClean="0"/>
              <a:t>: в наших ли силах создать задачник для подготовки к ГИА по блоку «Реальная математика».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214554"/>
            <a:ext cx="8686800" cy="3865571"/>
          </a:xfrm>
        </p:spPr>
        <p:txBody>
          <a:bodyPr/>
          <a:lstStyle/>
          <a:p>
            <a:r>
              <a:rPr lang="ru-RU" b="1" dirty="0" smtClean="0"/>
              <a:t>Объект исследования – </a:t>
            </a:r>
            <a:r>
              <a:rPr lang="ru-RU" dirty="0" smtClean="0"/>
              <a:t>задания блока «Реальная математика». </a:t>
            </a:r>
          </a:p>
          <a:p>
            <a:r>
              <a:rPr lang="ru-RU" b="1" dirty="0" smtClean="0"/>
              <a:t>Предмет – </a:t>
            </a:r>
            <a:r>
              <a:rPr lang="ru-RU" dirty="0" smtClean="0"/>
              <a:t>задачник для подготовки к ГИА.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261461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Экзаменационная </a:t>
            </a:r>
            <a:r>
              <a:rPr lang="ru-RU" dirty="0" smtClean="0"/>
              <a:t>работа в 9 классе по математике с 2012-2013 учебного года  состоит из трех модулей – «Алгебра», «Геометрия», «Реальная математика».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571744"/>
            <a:ext cx="8686800" cy="3508381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Основные  отличия:</a:t>
            </a:r>
          </a:p>
          <a:p>
            <a:pPr lvl="0"/>
            <a:r>
              <a:rPr lang="ru-RU" dirty="0" smtClean="0"/>
              <a:t>раздельное оценивание алгебраической и геометрической подготовки учащихся с целью выставления отметок по курсу алгебры и курсу геометрии;</a:t>
            </a:r>
          </a:p>
          <a:p>
            <a:pPr lvl="0"/>
            <a:r>
              <a:rPr lang="ru-RU" dirty="0" smtClean="0"/>
              <a:t>усиление блока заданий по использованию приобретенных знаний и умений в практической деятельности и повседневной жизни.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25781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блоке «Реальная математика» экзаменационной работы содержатся 8 заданий, отнесенных в соответствии с кодификатором , к категории  «</a:t>
            </a:r>
            <a:r>
              <a:rPr lang="ru-RU" i="1" dirty="0" smtClean="0"/>
              <a:t>Уметь  использовать  приобретенные знания и умения в практической деятельности и повседневной жизни, уметь строить и исследовать простейшие математические модели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500570"/>
            <a:ext cx="8686800" cy="1579555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Виды  заданий в блоке «Реальная математика»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ru-RU" b="1" dirty="0" smtClean="0"/>
              <a:t>Задачи на проценты – </a:t>
            </a:r>
            <a:r>
              <a:rPr lang="ru-RU" dirty="0" smtClean="0"/>
              <a:t>это задачи на нахождение процентов от числа или числа по его части, выраженной в процентах.</a:t>
            </a:r>
          </a:p>
          <a:p>
            <a:pPr lvl="0"/>
            <a:r>
              <a:rPr lang="ru-RU" b="1" dirty="0" smtClean="0"/>
              <a:t>Задачи с диаграммами – </a:t>
            </a:r>
            <a:r>
              <a:rPr lang="ru-RU" dirty="0" smtClean="0"/>
              <a:t>задачи на нахождения величин по результатам диаграммы. Диаграмма - графическое представление данных, позволяющее быстро оценить соотношение нескольких величин.</a:t>
            </a:r>
          </a:p>
          <a:p>
            <a:pPr lvl="0"/>
            <a:r>
              <a:rPr lang="ru-RU" b="1" dirty="0" smtClean="0"/>
              <a:t>Задачи  </a:t>
            </a:r>
            <a:r>
              <a:rPr lang="ru-RU" b="1" dirty="0" smtClean="0"/>
              <a:t>с графиком – </a:t>
            </a:r>
            <a:r>
              <a:rPr lang="ru-RU" dirty="0" smtClean="0"/>
              <a:t>задачи на нахождения величин по результатам графика. </a:t>
            </a:r>
          </a:p>
          <a:p>
            <a:pPr lvl="0"/>
            <a:r>
              <a:rPr lang="ru-RU" b="1" dirty="0" smtClean="0"/>
              <a:t>Задачи на вероятность – </a:t>
            </a:r>
            <a:r>
              <a:rPr lang="ru-RU" dirty="0" smtClean="0"/>
              <a:t>это задачи на нахождение закономерностей случайных явлений. </a:t>
            </a:r>
            <a:r>
              <a:rPr lang="ru-RU" b="1" dirty="0" smtClean="0"/>
              <a:t>Вероятность</a:t>
            </a:r>
            <a:r>
              <a:rPr lang="ru-RU" dirty="0" smtClean="0"/>
              <a:t> — численная мера возможности наступления некоторого события</a:t>
            </a:r>
            <a:r>
              <a:rPr lang="ru-RU" b="1" dirty="0" smtClean="0"/>
              <a:t>.</a:t>
            </a:r>
            <a:endParaRPr lang="ru-RU" dirty="0" smtClean="0"/>
          </a:p>
          <a:p>
            <a:pPr lvl="0"/>
            <a:r>
              <a:rPr lang="ru-RU" b="1" dirty="0" smtClean="0"/>
              <a:t>Задачи с таблицей – </a:t>
            </a:r>
            <a:r>
              <a:rPr lang="ru-RU" dirty="0" smtClean="0"/>
              <a:t>задачи, основное решение которых лежит в таблице.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3257552"/>
          </a:xfrm>
        </p:spPr>
        <p:txBody>
          <a:bodyPr>
            <a:normAutofit fontScale="90000"/>
          </a:bodyPr>
          <a:lstStyle/>
          <a:p>
            <a:pPr lvl="0"/>
            <a:r>
              <a:rPr lang="ru-RU" sz="3100" b="1" dirty="0" smtClean="0"/>
              <a:t>Решение прототипа  задания по теме «Задачи на проценты»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i="1" dirty="0" smtClean="0"/>
              <a:t>1.1</a:t>
            </a:r>
            <a:r>
              <a:rPr lang="ru-RU" sz="3100" dirty="0" smtClean="0"/>
              <a:t>. </a:t>
            </a:r>
            <a:r>
              <a:rPr lang="ru-RU" sz="3100" i="1" dirty="0" smtClean="0"/>
              <a:t>В микроавтобусе города Тюмени есть только 18 мест для пассажиров. В час пик  вмешается 27 человек. На сколько процентов количество людей в час пик превышает норму?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3357562"/>
            <a:ext cx="8686800" cy="307183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18 мест – это 100% </a:t>
            </a:r>
          </a:p>
          <a:p>
            <a:pPr>
              <a:buNone/>
            </a:pPr>
            <a:r>
              <a:rPr lang="ru-RU" dirty="0" smtClean="0"/>
              <a:t>Тогда 18:100% = 0.18 – 1%</a:t>
            </a:r>
          </a:p>
          <a:p>
            <a:pPr>
              <a:buNone/>
            </a:pPr>
            <a:r>
              <a:rPr lang="ru-RU" dirty="0" smtClean="0"/>
              <a:t>27 : 0,18 =150% </a:t>
            </a:r>
          </a:p>
          <a:p>
            <a:pPr>
              <a:buNone/>
            </a:pPr>
            <a:r>
              <a:rPr lang="ru-RU" dirty="0" smtClean="0"/>
              <a:t>150% - 100%= 50%</a:t>
            </a:r>
          </a:p>
          <a:p>
            <a:pPr>
              <a:buNone/>
            </a:pPr>
            <a:r>
              <a:rPr lang="ru-RU" dirty="0" smtClean="0"/>
              <a:t>Ответ: 50.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261461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Решение прототипа  задания по теме «Задачи с использование диаграмм»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2.3</a:t>
            </a:r>
            <a:r>
              <a:rPr lang="ru-RU" sz="2400" i="1" dirty="0" smtClean="0"/>
              <a:t>. На диаграмме представлена информация обращений по вопросу холодного водоснабжения за </a:t>
            </a:r>
            <a:r>
              <a:rPr lang="ru-RU" sz="2400" i="1" dirty="0" smtClean="0"/>
              <a:t>2011-2012 </a:t>
            </a:r>
            <a:r>
              <a:rPr lang="ru-RU" sz="2400" i="1" dirty="0" smtClean="0"/>
              <a:t>г.г.  </a:t>
            </a:r>
            <a:r>
              <a:rPr lang="ru-RU" sz="2400" i="1" dirty="0" smtClean="0"/>
              <a:t>в  </a:t>
            </a:r>
            <a:r>
              <a:rPr lang="ru-RU" sz="2400" i="1" smtClean="0"/>
              <a:t>г.Тюмени,По</a:t>
            </a:r>
            <a:r>
              <a:rPr lang="ru-RU" sz="2400" i="1" dirty="0" smtClean="0"/>
              <a:t> </a:t>
            </a:r>
            <a:r>
              <a:rPr lang="ru-RU" sz="2400" i="1" dirty="0" smtClean="0"/>
              <a:t>горизонтали обозначены месяцы, а по вертикали количество обращений.</a:t>
            </a:r>
            <a:r>
              <a:rPr lang="ru-RU" sz="2000" dirty="0" smtClean="0"/>
              <a:t> </a:t>
            </a:r>
            <a:r>
              <a:rPr lang="ru-RU" sz="2200" dirty="0" smtClean="0"/>
              <a:t>Какое количество обращений поступило в ноябре 2012 г.?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4348" y="2857496"/>
          <a:ext cx="8277252" cy="357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3043238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Решение прототипа  задания по теме «Задачи на вероятность»      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/>
              <a:t>   </a:t>
            </a:r>
            <a:r>
              <a:rPr lang="ru-RU" sz="2400" i="1" dirty="0" smtClean="0"/>
              <a:t>4.1.</a:t>
            </a:r>
            <a:r>
              <a:rPr lang="ru-RU" sz="2400" b="1" i="1" dirty="0" smtClean="0"/>
              <a:t> </a:t>
            </a:r>
            <a:r>
              <a:rPr lang="ru-RU" sz="2400" i="1" dirty="0" smtClean="0"/>
              <a:t>Художественная школа г.Тюмени отправила на конкурс рисунков 23 работы. Какова      вероятность того, что хоть одна работа займет 1 место, если всего на конкурсе 150 работ?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3429000"/>
            <a:ext cx="8686800" cy="2651125"/>
          </a:xfrm>
        </p:spPr>
        <p:txBody>
          <a:bodyPr/>
          <a:lstStyle/>
          <a:p>
            <a:r>
              <a:rPr lang="ru-RU" i="1" dirty="0" smtClean="0"/>
              <a:t>Решение: </a:t>
            </a:r>
            <a:r>
              <a:rPr lang="ru-RU" dirty="0" smtClean="0"/>
              <a:t>Равновозможных исходов -150, а благоприятных -23. Значит вероятность наступления события равна Р (А)=23/150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65</TotalTime>
  <Words>549</Words>
  <PresentationFormat>Экран (4:3)</PresentationFormat>
  <Paragraphs>63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Авторы: ИЩЕНКО ПОЛИНА 7 А класс КуРЛОВИЧ ПОЛИНА 7 А КЛАСС</vt:lpstr>
      <vt:lpstr>ЦЕЛЬ: создание задачника для подготовки к ГИА по теме «Реальная математика». </vt:lpstr>
      <vt:lpstr>гипотеза: в наших ли силах создать задачник для подготовки к ГИА по блоку «Реальная математика». </vt:lpstr>
      <vt:lpstr>Экзаменационная работа в 9 классе по математике с 2012-2013 учебного года  состоит из трех модулей – «Алгебра», «Геометрия», «Реальная математика». </vt:lpstr>
      <vt:lpstr>В блоке «Реальная математика» экзаменационной работы содержатся 8 заданий, отнесенных в соответствии с кодификатором , к категории  «Уметь  использовать  приобретенные знания и умения в практической деятельности и повседневной жизни, уметь строить и исследовать простейшие математические модели </vt:lpstr>
      <vt:lpstr>Виды  заданий в блоке «Реальная математика» </vt:lpstr>
      <vt:lpstr>Решение прототипа  задания по теме «Задачи на проценты» 1.1. В микроавтобусе города Тюмени есть только 18 мест для пассажиров. В час пик  вмешается 27 человек. На сколько процентов количество людей в час пик превышает норму? </vt:lpstr>
      <vt:lpstr>Решение прототипа  задания по теме «Задачи с использование диаграмм» 2.3. На диаграмме представлена информация обращений по вопросу холодного водоснабжения за 2011-2012 г.г.  в  г.Тюмени,По горизонтали обозначены месяцы, а по вертикали количество обращений. Какое количество обращений поступило в ноябре 2012 г.?   </vt:lpstr>
      <vt:lpstr>Решение прототипа  задания по теме «Задачи на вероятность»           4.1. Художественная школа г.Тюмени отправила на конкурс рисунков 23 работы. Какова      вероятность того, что хоть одна работа займет 1 место, если всего на конкурсе 150 работ?</vt:lpstr>
      <vt:lpstr>Решение  прототипа  задания по теме «Задачи с использование  графиков» 3.1.На графике показана  средняя цена аренды  производственных помещений за 1 кв.м. в г.Тюмени. По горизонтали указаны названия района, а по вертикали, сколько стоит 1 кв.м. Какова цена  аренды в Ленинском районе?  </vt:lpstr>
      <vt:lpstr>Решение прототипа  задания по теме «Задачи с использованием таблиц» 5.4. В таблице  показаны результаты конкурса по легкой атлетики среди девочек в г. Тюмени. Найдите разницу между баллами команд, занявших 6 и 3 место. </vt:lpstr>
      <vt:lpstr>Заключение. </vt:lpstr>
      <vt:lpstr>С использованием этих задач мы составили задачник для подготовки к ГИА по теме «Реальная математика».В дальнейшем мы планируем внести добавления в задачник, чтобы успешно подготовиться к сдаче экзамена в 9 классе.  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Авторы: ИЩЕНКО ПОЛИНА 7 А класс КуРЛОВИЧ ПОЛИНА 7 А КЛАСС</dc:title>
  <dc:creator>Admin</dc:creator>
  <cp:lastModifiedBy>Admin</cp:lastModifiedBy>
  <cp:revision>10</cp:revision>
  <dcterms:created xsi:type="dcterms:W3CDTF">2013-04-06T02:40:04Z</dcterms:created>
  <dcterms:modified xsi:type="dcterms:W3CDTF">2013-04-11T05:55:16Z</dcterms:modified>
</cp:coreProperties>
</file>