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9.3911306100107866E-2"/>
          <c:y val="3.9259930185140131E-2"/>
          <c:w val="0.71199388971809063"/>
          <c:h val="0.68187572932639162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700</c:v>
                </c:pt>
                <c:pt idx="1">
                  <c:v>500</c:v>
                </c:pt>
                <c:pt idx="2">
                  <c:v>900</c:v>
                </c:pt>
                <c:pt idx="3">
                  <c:v>710</c:v>
                </c:pt>
                <c:pt idx="4">
                  <c:v>789</c:v>
                </c:pt>
                <c:pt idx="5">
                  <c:v>1100</c:v>
                </c:pt>
                <c:pt idx="6">
                  <c:v>810</c:v>
                </c:pt>
                <c:pt idx="7">
                  <c:v>900</c:v>
                </c:pt>
                <c:pt idx="8">
                  <c:v>850</c:v>
                </c:pt>
                <c:pt idx="9">
                  <c:v>760</c:v>
                </c:pt>
                <c:pt idx="10">
                  <c:v>850</c:v>
                </c:pt>
                <c:pt idx="11">
                  <c:v>910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650</c:v>
                </c:pt>
                <c:pt idx="1">
                  <c:v>1380</c:v>
                </c:pt>
                <c:pt idx="2">
                  <c:v>1700</c:v>
                </c:pt>
                <c:pt idx="3">
                  <c:v>850</c:v>
                </c:pt>
                <c:pt idx="4">
                  <c:v>410</c:v>
                </c:pt>
                <c:pt idx="5">
                  <c:v>860</c:v>
                </c:pt>
                <c:pt idx="6">
                  <c:v>900</c:v>
                </c:pt>
                <c:pt idx="7">
                  <c:v>1200</c:v>
                </c:pt>
                <c:pt idx="8">
                  <c:v>800</c:v>
                </c:pt>
                <c:pt idx="9">
                  <c:v>630</c:v>
                </c:pt>
                <c:pt idx="10">
                  <c:v>1100</c:v>
                </c:pt>
                <c:pt idx="11">
                  <c:v>940</c:v>
                </c:pt>
              </c:numCache>
            </c:numRef>
          </c:val>
        </c:ser>
        <c:shape val="pyramid"/>
        <c:axId val="23777664"/>
        <c:axId val="23779200"/>
        <c:axId val="23462784"/>
      </c:bar3DChart>
      <c:catAx>
        <c:axId val="23777664"/>
        <c:scaling>
          <c:orientation val="minMax"/>
        </c:scaling>
        <c:axPos val="b"/>
        <c:tickLblPos val="nextTo"/>
        <c:crossAx val="23779200"/>
        <c:crosses val="autoZero"/>
        <c:auto val="1"/>
        <c:lblAlgn val="ctr"/>
        <c:lblOffset val="100"/>
      </c:catAx>
      <c:valAx>
        <c:axId val="23779200"/>
        <c:scaling>
          <c:orientation val="minMax"/>
        </c:scaling>
        <c:axPos val="l"/>
        <c:majorGridlines/>
        <c:numFmt formatCode="General" sourceLinked="1"/>
        <c:tickLblPos val="nextTo"/>
        <c:crossAx val="23777664"/>
        <c:crosses val="autoZero"/>
        <c:crossBetween val="between"/>
      </c:valAx>
      <c:serAx>
        <c:axId val="23462784"/>
        <c:scaling>
          <c:orientation val="minMax"/>
        </c:scaling>
        <c:axPos val="b"/>
        <c:tickLblPos val="nextTo"/>
        <c:crossAx val="23779200"/>
        <c:crosses val="autoZero"/>
      </c:ser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6220235925402091"/>
          <c:y val="3.0990638922956476E-2"/>
          <c:w val="0.58917818080753781"/>
          <c:h val="0.48743076795734747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Рублей за 1 кв. м.</c:v>
                </c:pt>
              </c:strCache>
            </c:strRef>
          </c:tx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Восточный район</c:v>
                </c:pt>
                <c:pt idx="1">
                  <c:v>Калининский район</c:v>
                </c:pt>
                <c:pt idx="2">
                  <c:v>Ленинский район</c:v>
                </c:pt>
                <c:pt idx="3">
                  <c:v>Центральный район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500</c:v>
                </c:pt>
                <c:pt idx="1">
                  <c:v>540</c:v>
                </c:pt>
                <c:pt idx="2">
                  <c:v>405</c:v>
                </c:pt>
                <c:pt idx="3">
                  <c:v>605</c:v>
                </c:pt>
              </c:numCache>
            </c:numRef>
          </c:val>
        </c:ser>
        <c:marker val="1"/>
        <c:axId val="23632896"/>
        <c:axId val="23651072"/>
      </c:lineChart>
      <c:catAx>
        <c:axId val="23632896"/>
        <c:scaling>
          <c:orientation val="minMax"/>
        </c:scaling>
        <c:axPos val="b"/>
        <c:majorGridlines/>
        <c:tickLblPos val="nextTo"/>
        <c:crossAx val="23651072"/>
        <c:crosses val="autoZero"/>
        <c:auto val="1"/>
        <c:lblAlgn val="ctr"/>
        <c:lblOffset val="100"/>
      </c:catAx>
      <c:valAx>
        <c:axId val="23651072"/>
        <c:scaling>
          <c:orientation val="minMax"/>
        </c:scaling>
        <c:axPos val="l"/>
        <c:majorGridlines/>
        <c:numFmt formatCode="General" sourceLinked="1"/>
        <c:tickLblPos val="nextTo"/>
        <c:crossAx val="2363289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dirty="0" smtClean="0"/>
              <a:t>Авторы: ИЩЕНКО ПОЛИНА 7 А класс</a:t>
            </a:r>
            <a:br>
              <a:rPr lang="ru-RU" sz="2400" dirty="0" smtClean="0"/>
            </a:br>
            <a:r>
              <a:rPr lang="ru-RU" sz="2400" dirty="0" err="1" smtClean="0"/>
              <a:t>КуРЛОВИЧ</a:t>
            </a:r>
            <a:r>
              <a:rPr lang="ru-RU" sz="2400" dirty="0" smtClean="0"/>
              <a:t> ПОЛИНА 7 А КЛАСС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643050"/>
            <a:ext cx="8458200" cy="3157550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ПРОЕКТ</a:t>
            </a:r>
          </a:p>
          <a:p>
            <a:r>
              <a:rPr lang="ru-RU" sz="4400" b="1" dirty="0" smtClean="0"/>
              <a:t>«СОЗДАНИЕ ЗАДАЧНИКА ДЛЯ ПОДГОТОВКИ К ГИА ПО ТЕМЕ «РЕАЛЬНАЯ МАТЕМАТИКА»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90036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Решение  прототипа  задания по теме «Задачи с использование  графиков»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/>
              <a:t>3.1.На графике показана  средняя цена аренды  производственных помещений за 1 кв.м. в г.Тюмени. По горизонтали указаны названия района, а по вертикали, сколько стоит 1 кв.м.</a:t>
            </a:r>
            <a:r>
              <a:rPr lang="ru-RU" sz="2400" dirty="0" smtClean="0"/>
              <a:t> Какова цена  аренды в Ленинском районе?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3143248"/>
          <a:ext cx="8686800" cy="3008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82892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Решение прототипа  задания по теме «Задачи с использованием таблиц»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5</a:t>
            </a:r>
            <a:r>
              <a:rPr lang="ru-RU" sz="2700" i="1" dirty="0" smtClean="0"/>
              <a:t>.4. В таблице  показаны результаты конкурса по легкой атлетики среди девочек в г. Тюмени. Найдите разницу между баллами команд, занявших 6 и 3 место.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3143248"/>
          <a:ext cx="8686800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850"/>
                <a:gridCol w="1085850"/>
                <a:gridCol w="1085850"/>
                <a:gridCol w="1085850"/>
                <a:gridCol w="1085850"/>
                <a:gridCol w="1085850"/>
                <a:gridCol w="1085850"/>
                <a:gridCol w="1085850"/>
              </a:tblGrid>
              <a:tr h="11787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Школа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787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Баллы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5500703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Решение: Расставим баллы по убыванию ,получаем 19,18, 14,13,9,8,2. Видим ,что на 3 месте находится количество баллов 14,а на 6 месте 8.Находим разность 14-8=6.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Ответ:6.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Заключение.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73235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Мы изучили  тематику  заданий, входящих в блок  «Реальная математика», изучили демо-версию экзамена по математике, подобрали статистический материал по Тюмени и Тюменской области, разработали  задачи по темам</a:t>
            </a:r>
          </a:p>
          <a:p>
            <a:pPr lvl="0"/>
            <a:r>
              <a:rPr lang="ru-RU" dirty="0" smtClean="0"/>
              <a:t>Задачи на проценты</a:t>
            </a:r>
          </a:p>
          <a:p>
            <a:pPr lvl="0"/>
            <a:r>
              <a:rPr lang="ru-RU" dirty="0" smtClean="0"/>
              <a:t>Задачи с использованием диаграмм</a:t>
            </a:r>
          </a:p>
          <a:p>
            <a:pPr lvl="0"/>
            <a:r>
              <a:rPr lang="ru-RU" dirty="0" smtClean="0"/>
              <a:t>Задачи с использованием графиков</a:t>
            </a:r>
          </a:p>
          <a:p>
            <a:pPr lvl="0"/>
            <a:r>
              <a:rPr lang="ru-RU" dirty="0" smtClean="0"/>
              <a:t>Задачи на вероятность</a:t>
            </a:r>
          </a:p>
          <a:p>
            <a:pPr lvl="0"/>
            <a:r>
              <a:rPr lang="ru-RU" dirty="0" smtClean="0"/>
              <a:t>Задачи с использованием таблиц.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5433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 использованием этих задач мы составили задачник для подготовки к ГИА по теме «Реальная математика».В дальнейшем мы планируем внести добавления в задачник, чтобы успешно подготовиться к сдаче экзамена в 9 классе.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:\Users\Admin\Desktop\Фото0118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357562"/>
            <a:ext cx="671517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859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ЦЕЛЬ: создание задачника для подготовки к ГИА по теме «Реальная математика».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071678"/>
            <a:ext cx="8686800" cy="4008447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выявить типы заданий, представленных в теме «Реальная математика»;</a:t>
            </a:r>
          </a:p>
          <a:p>
            <a:pPr lvl="0"/>
            <a:r>
              <a:rPr lang="ru-RU" dirty="0" smtClean="0"/>
              <a:t>подобрать статистический материал по Тюмени и Тюменской области для составления заданий;</a:t>
            </a:r>
          </a:p>
          <a:p>
            <a:r>
              <a:rPr lang="ru-RU" dirty="0" smtClean="0"/>
              <a:t>изучить демо-версию экзамена по математике в 9 классе;</a:t>
            </a:r>
          </a:p>
          <a:p>
            <a:pPr lvl="0"/>
            <a:r>
              <a:rPr lang="ru-RU" dirty="0" smtClean="0"/>
              <a:t>разработать задания  по определенным темам;</a:t>
            </a:r>
          </a:p>
          <a:p>
            <a:pPr lvl="0"/>
            <a:r>
              <a:rPr lang="ru-RU" dirty="0" smtClean="0"/>
              <a:t>составить образцы решений прототипов заданий;</a:t>
            </a:r>
          </a:p>
          <a:p>
            <a:pPr lvl="0"/>
            <a:r>
              <a:rPr lang="ru-RU" dirty="0" smtClean="0"/>
              <a:t>создать задачник  для подготовки к ГИА.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8591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гипотеза</a:t>
            </a:r>
            <a:r>
              <a:rPr lang="ru-RU" dirty="0" smtClean="0"/>
              <a:t>: в наших ли силах создать задачник для подготовки к ГИА по блоку «Реальная математика».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14554"/>
            <a:ext cx="8686800" cy="3865571"/>
          </a:xfrm>
        </p:spPr>
        <p:txBody>
          <a:bodyPr/>
          <a:lstStyle/>
          <a:p>
            <a:r>
              <a:rPr lang="ru-RU" b="1" dirty="0" smtClean="0"/>
              <a:t>Объект исследования – </a:t>
            </a:r>
            <a:r>
              <a:rPr lang="ru-RU" dirty="0" smtClean="0"/>
              <a:t>задания блока «Реальная математика». </a:t>
            </a:r>
          </a:p>
          <a:p>
            <a:r>
              <a:rPr lang="ru-RU" b="1" dirty="0" smtClean="0"/>
              <a:t>Предмет – </a:t>
            </a:r>
            <a:r>
              <a:rPr lang="ru-RU" dirty="0" smtClean="0"/>
              <a:t>задачник для подготовки к ГИА.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6146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Экзаменационная </a:t>
            </a:r>
            <a:r>
              <a:rPr lang="ru-RU" dirty="0" smtClean="0"/>
              <a:t>работа в 9 классе по математике с 2012-2013 учебного года  состоит из трех модулей – «Алгебра», «Геометрия», «Реальная математика».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571744"/>
            <a:ext cx="8686800" cy="350838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Основные  отличия:</a:t>
            </a:r>
          </a:p>
          <a:p>
            <a:pPr lvl="0"/>
            <a:r>
              <a:rPr lang="ru-RU" dirty="0" smtClean="0"/>
              <a:t>раздельное оценивание алгебраической и геометрической подготовки учащихся с целью выставления отметок по курсу алгебры и курсу геометрии;</a:t>
            </a:r>
          </a:p>
          <a:p>
            <a:pPr lvl="0"/>
            <a:r>
              <a:rPr lang="ru-RU" dirty="0" smtClean="0"/>
              <a:t>усиление блока заданий по использованию приобретенных знаний и умений в практической деятельности и повседневной жизни.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2578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блоке «Реальная математика» экзаменационной работы содержатся 8 заданий, отнесенных в соответствии с кодификатором , к категории  «</a:t>
            </a:r>
            <a:r>
              <a:rPr lang="ru-RU" i="1" dirty="0" smtClean="0"/>
              <a:t>Уметь  использовать  приобретенные знания и умения в практической деятельности и повседневной жизни, уметь строить и исследовать простейшие математические модели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500570"/>
            <a:ext cx="8686800" cy="1579555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Виды  заданий в блоке «Реальная математика»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Задачи на проценты – </a:t>
            </a:r>
            <a:r>
              <a:rPr lang="ru-RU" dirty="0" smtClean="0"/>
              <a:t>это задачи на нахождение процентов от числа или числа по его части, выраженной в процентах.</a:t>
            </a:r>
          </a:p>
          <a:p>
            <a:pPr lvl="0"/>
            <a:r>
              <a:rPr lang="ru-RU" b="1" dirty="0" smtClean="0"/>
              <a:t>Задачи с диаграммами – </a:t>
            </a:r>
            <a:r>
              <a:rPr lang="ru-RU" dirty="0" smtClean="0"/>
              <a:t>задачи на нахождения величин по результатам диаграммы. Диаграмма - графическое представление данных, позволяющее быстро оценить соотношение нескольких величин.</a:t>
            </a:r>
          </a:p>
          <a:p>
            <a:pPr lvl="0"/>
            <a:r>
              <a:rPr lang="ru-RU" b="1" dirty="0" smtClean="0"/>
              <a:t>Задачи  </a:t>
            </a:r>
            <a:r>
              <a:rPr lang="ru-RU" b="1" dirty="0" smtClean="0"/>
              <a:t>с графиком – </a:t>
            </a:r>
            <a:r>
              <a:rPr lang="ru-RU" dirty="0" smtClean="0"/>
              <a:t>задачи на нахождения величин по результатам графика. </a:t>
            </a:r>
          </a:p>
          <a:p>
            <a:pPr lvl="0"/>
            <a:r>
              <a:rPr lang="ru-RU" b="1" dirty="0" smtClean="0"/>
              <a:t>Задачи на вероятность – </a:t>
            </a:r>
            <a:r>
              <a:rPr lang="ru-RU" dirty="0" smtClean="0"/>
              <a:t>это задачи на нахождение закономерностей случайных явлений. </a:t>
            </a:r>
            <a:r>
              <a:rPr lang="ru-RU" b="1" dirty="0" smtClean="0"/>
              <a:t>Вероятность</a:t>
            </a:r>
            <a:r>
              <a:rPr lang="ru-RU" dirty="0" smtClean="0"/>
              <a:t> — численная мера возможности наступления некоторого события</a:t>
            </a:r>
            <a:r>
              <a:rPr lang="ru-RU" b="1" dirty="0" smtClean="0"/>
              <a:t>.</a:t>
            </a:r>
            <a:endParaRPr lang="ru-RU" dirty="0" smtClean="0"/>
          </a:p>
          <a:p>
            <a:pPr lvl="0"/>
            <a:r>
              <a:rPr lang="ru-RU" b="1" dirty="0" smtClean="0"/>
              <a:t>Задачи с таблицей – </a:t>
            </a:r>
            <a:r>
              <a:rPr lang="ru-RU" dirty="0" smtClean="0"/>
              <a:t>задачи, основное решение которых лежит в таблице.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257552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b="1" dirty="0" smtClean="0"/>
              <a:t>Решение прототипа  задания по теме «Задачи на проценты»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i="1" dirty="0" smtClean="0"/>
              <a:t>1.1</a:t>
            </a:r>
            <a:r>
              <a:rPr lang="ru-RU" sz="3100" dirty="0" smtClean="0"/>
              <a:t>. </a:t>
            </a:r>
            <a:r>
              <a:rPr lang="ru-RU" sz="3100" i="1" dirty="0" smtClean="0"/>
              <a:t>В микроавтобусе города Тюмени есть только 18 мест для пассажиров. В час пик  вмешается 27 человек. На сколько процентов количество людей в час пик превышает норму?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57562"/>
            <a:ext cx="8686800" cy="307183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18 мест – это 100% </a:t>
            </a:r>
          </a:p>
          <a:p>
            <a:pPr>
              <a:buNone/>
            </a:pPr>
            <a:r>
              <a:rPr lang="ru-RU" dirty="0" smtClean="0"/>
              <a:t>Тогда 18:100% = 0.18 – 1%</a:t>
            </a:r>
          </a:p>
          <a:p>
            <a:pPr>
              <a:buNone/>
            </a:pPr>
            <a:r>
              <a:rPr lang="ru-RU" dirty="0" smtClean="0"/>
              <a:t>27 : 0,18 =150% </a:t>
            </a:r>
          </a:p>
          <a:p>
            <a:pPr>
              <a:buNone/>
            </a:pPr>
            <a:r>
              <a:rPr lang="ru-RU" dirty="0" smtClean="0"/>
              <a:t>150% - 100%= 50%</a:t>
            </a:r>
          </a:p>
          <a:p>
            <a:pPr>
              <a:buNone/>
            </a:pPr>
            <a:r>
              <a:rPr lang="ru-RU" dirty="0" smtClean="0"/>
              <a:t>Ответ: 50.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61461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Решение прототипа  задания по теме «Задачи с использование диаграмм»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2.3</a:t>
            </a:r>
            <a:r>
              <a:rPr lang="ru-RU" sz="2400" i="1" dirty="0" smtClean="0"/>
              <a:t>. На диаграмме представлена информация обращений по вопросу холодного водоснабжения за </a:t>
            </a:r>
            <a:r>
              <a:rPr lang="ru-RU" sz="2400" i="1" dirty="0" smtClean="0"/>
              <a:t>2011-2012 </a:t>
            </a:r>
            <a:r>
              <a:rPr lang="ru-RU" sz="2400" i="1" dirty="0" smtClean="0"/>
              <a:t>г.г.  </a:t>
            </a:r>
            <a:r>
              <a:rPr lang="ru-RU" sz="2400" i="1" dirty="0" smtClean="0"/>
              <a:t>в  </a:t>
            </a:r>
            <a:r>
              <a:rPr lang="ru-RU" sz="2400" i="1" smtClean="0"/>
              <a:t>г.Тюмени,По</a:t>
            </a:r>
            <a:r>
              <a:rPr lang="ru-RU" sz="2400" i="1" dirty="0" smtClean="0"/>
              <a:t> </a:t>
            </a:r>
            <a:r>
              <a:rPr lang="ru-RU" sz="2400" i="1" dirty="0" smtClean="0"/>
              <a:t>горизонтали обозначены месяцы, а по вертикали количество обращений.</a:t>
            </a:r>
            <a:r>
              <a:rPr lang="ru-RU" sz="2000" dirty="0" smtClean="0"/>
              <a:t> </a:t>
            </a:r>
            <a:r>
              <a:rPr lang="ru-RU" sz="2200" dirty="0" smtClean="0"/>
              <a:t>Какое количество обращений поступило в ноябре 2012 г.?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8" y="2857496"/>
          <a:ext cx="8277252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04323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Решение прототипа  задания по теме «Задачи на вероятность»      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   </a:t>
            </a:r>
            <a:r>
              <a:rPr lang="ru-RU" sz="2400" i="1" dirty="0" smtClean="0"/>
              <a:t>4.1.</a:t>
            </a:r>
            <a:r>
              <a:rPr lang="ru-RU" sz="2400" b="1" i="1" dirty="0" smtClean="0"/>
              <a:t> </a:t>
            </a:r>
            <a:r>
              <a:rPr lang="ru-RU" sz="2400" i="1" dirty="0" smtClean="0"/>
              <a:t>Художественная школа г.Тюмени отправила на конкурс рисунков 23 работы. Какова      вероятность того, что хоть одна работа займет 1 место, если всего на конкурсе 150 работ?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429000"/>
            <a:ext cx="8686800" cy="2651125"/>
          </a:xfrm>
        </p:spPr>
        <p:txBody>
          <a:bodyPr/>
          <a:lstStyle/>
          <a:p>
            <a:r>
              <a:rPr lang="ru-RU" i="1" dirty="0" smtClean="0"/>
              <a:t>Решение: </a:t>
            </a:r>
            <a:r>
              <a:rPr lang="ru-RU" dirty="0" smtClean="0"/>
              <a:t>Равновозможных исходов -150, а благоприятных -23. Значит вероятность наступления события равна Р (А)=23/150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65</TotalTime>
  <Words>549</Words>
  <PresentationFormat>Экран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Авторы: ИЩЕНКО ПОЛИНА 7 А класс КуРЛОВИЧ ПОЛИНА 7 А КЛАСС</vt:lpstr>
      <vt:lpstr>ЦЕЛЬ: создание задачника для подготовки к ГИА по теме «Реальная математика». </vt:lpstr>
      <vt:lpstr>гипотеза: в наших ли силах создать задачник для подготовки к ГИА по блоку «Реальная математика». </vt:lpstr>
      <vt:lpstr>Экзаменационная работа в 9 классе по математике с 2012-2013 учебного года  состоит из трех модулей – «Алгебра», «Геометрия», «Реальная математика». </vt:lpstr>
      <vt:lpstr>В блоке «Реальная математика» экзаменационной работы содержатся 8 заданий, отнесенных в соответствии с кодификатором , к категории  «Уметь  использовать  приобретенные знания и умения в практической деятельности и повседневной жизни, уметь строить и исследовать простейшие математические модели </vt:lpstr>
      <vt:lpstr>Виды  заданий в блоке «Реальная математика» </vt:lpstr>
      <vt:lpstr>Решение прототипа  задания по теме «Задачи на проценты» 1.1. В микроавтобусе города Тюмени есть только 18 мест для пассажиров. В час пик  вмешается 27 человек. На сколько процентов количество людей в час пик превышает норму? </vt:lpstr>
      <vt:lpstr>Решение прототипа  задания по теме «Задачи с использование диаграмм» 2.3. На диаграмме представлена информация обращений по вопросу холодного водоснабжения за 2011-2012 г.г.  в  г.Тюмени,По горизонтали обозначены месяцы, а по вертикали количество обращений. Какое количество обращений поступило в ноябре 2012 г.?   </vt:lpstr>
      <vt:lpstr>Решение прототипа  задания по теме «Задачи на вероятность»           4.1. Художественная школа г.Тюмени отправила на конкурс рисунков 23 работы. Какова      вероятность того, что хоть одна работа займет 1 место, если всего на конкурсе 150 работ?</vt:lpstr>
      <vt:lpstr>Решение  прототипа  задания по теме «Задачи с использование  графиков» 3.1.На графике показана  средняя цена аренды  производственных помещений за 1 кв.м. в г.Тюмени. По горизонтали указаны названия района, а по вертикали, сколько стоит 1 кв.м. Какова цена  аренды в Ленинском районе?  </vt:lpstr>
      <vt:lpstr>Решение прототипа  задания по теме «Задачи с использованием таблиц» 5.4. В таблице  показаны результаты конкурса по легкой атлетики среди девочек в г. Тюмени. Найдите разницу между баллами команд, занявших 6 и 3 место. </vt:lpstr>
      <vt:lpstr>Заключение. </vt:lpstr>
      <vt:lpstr>С использованием этих задач мы составили задачник для подготовки к ГИА по теме «Реальная математика».В дальнейшем мы планируем внести добавления в задачник, чтобы успешно подготовиться к сдаче экзамена в 9 классе. 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Авторы: ИЩЕНКО ПОЛИНА 7 А класс КуРЛОВИЧ ПОЛИНА 7 А КЛАСС</dc:title>
  <dc:creator>Admin</dc:creator>
  <cp:lastModifiedBy>Admin</cp:lastModifiedBy>
  <cp:revision>10</cp:revision>
  <dcterms:created xsi:type="dcterms:W3CDTF">2013-04-06T02:40:04Z</dcterms:created>
  <dcterms:modified xsi:type="dcterms:W3CDTF">2013-04-11T05:55:16Z</dcterms:modified>
</cp:coreProperties>
</file>