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70" r:id="rId4"/>
    <p:sldId id="265" r:id="rId5"/>
    <p:sldId id="266" r:id="rId6"/>
    <p:sldId id="267" r:id="rId7"/>
    <p:sldId id="268" r:id="rId8"/>
    <p:sldId id="260" r:id="rId9"/>
    <p:sldId id="269" r:id="rId10"/>
    <p:sldId id="258" r:id="rId11"/>
    <p:sldId id="264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395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200" dirty="0" smtClean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a typeface="Calibri"/>
                <a:cs typeface="Times New Roman"/>
              </a:rPr>
              <a:t>Тема урока: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ea typeface="Calibri"/>
                <a:cs typeface="Times New Roman"/>
              </a:rPr>
              <a:t>Свойства степени с натуральным показателем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a typeface="Calibri"/>
                <a:cs typeface="Times New Roman"/>
              </a:rPr>
              <a:t>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ru-RU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dirty="0">
              <a:ea typeface="Calibri"/>
              <a:cs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929066"/>
            <a:ext cx="8229600" cy="1500198"/>
          </a:xfrm>
        </p:spPr>
        <p:txBody>
          <a:bodyPr/>
          <a:lstStyle/>
          <a:p>
            <a:r>
              <a:rPr lang="ru-RU" dirty="0" smtClean="0"/>
              <a:t>Алгебра 7 класс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22149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1629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3600" dirty="0" smtClean="0"/>
              <a:t>обучение в сотрудничестве (групповая работа)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600" dirty="0" smtClean="0"/>
              <a:t>коллективная система обучения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4900" dirty="0" smtClean="0">
                <a:solidFill>
                  <a:srgbClr val="002060"/>
                </a:solidFill>
                <a:effectLst/>
              </a:rPr>
              <a:t>Методы </a:t>
            </a:r>
            <a:r>
              <a:rPr lang="ru-RU" sz="4900" dirty="0">
                <a:solidFill>
                  <a:srgbClr val="002060"/>
                </a:solidFill>
                <a:effectLst/>
              </a:rPr>
              <a:t>и приемы обучения: </a:t>
            </a:r>
            <a:r>
              <a:rPr lang="ru-RU" sz="4900" dirty="0">
                <a:solidFill>
                  <a:srgbClr val="002060"/>
                </a:solidFill>
              </a:rPr>
              <a:t/>
            </a:r>
            <a:br>
              <a:rPr lang="ru-RU" sz="4900" dirty="0">
                <a:solidFill>
                  <a:srgbClr val="002060"/>
                </a:solidFill>
              </a:rPr>
            </a:br>
            <a:endParaRPr lang="ru-RU" sz="4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529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010339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4800" dirty="0" smtClean="0">
                <a:latin typeface="Comic Sans MS" panose="030F0702030302020204" pitchFamily="66" charset="0"/>
              </a:rPr>
              <a:t>Желаю творческих успехов и позитивного настроения!</a:t>
            </a:r>
            <a:endParaRPr lang="ru-RU" sz="4800" dirty="0">
              <a:latin typeface="Comic Sans MS" panose="030F0702030302020204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38338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latin typeface="Comic Sans MS" panose="030F0702030302020204" pitchFamily="66" charset="0"/>
              </a:rPr>
              <a:t>СПАСИБО </a:t>
            </a:r>
            <a:r>
              <a:rPr lang="ru-RU" sz="4400" dirty="0" smtClean="0">
                <a:latin typeface="Comic Sans MS" panose="030F0702030302020204" pitchFamily="66" charset="0"/>
              </a:rPr>
              <a:t/>
            </a:r>
            <a:br>
              <a:rPr lang="ru-RU" sz="4400" dirty="0" smtClean="0">
                <a:latin typeface="Comic Sans MS" panose="030F0702030302020204" pitchFamily="66" charset="0"/>
              </a:rPr>
            </a:br>
            <a:r>
              <a:rPr lang="ru-RU" sz="4400" dirty="0" smtClean="0">
                <a:latin typeface="Comic Sans MS" panose="030F0702030302020204" pitchFamily="66" charset="0"/>
              </a:rPr>
              <a:t>ЗА </a:t>
            </a:r>
            <a:r>
              <a:rPr lang="ru-RU" sz="4400" dirty="0">
                <a:latin typeface="Comic Sans MS" panose="030F0702030302020204" pitchFamily="66" charset="0"/>
              </a:rPr>
              <a:t>ВНИМАНИЕ!</a:t>
            </a:r>
            <a:br>
              <a:rPr lang="ru-RU" sz="4400" dirty="0">
                <a:latin typeface="Comic Sans MS" panose="030F0702030302020204" pitchFamily="66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1047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65979466"/>
              </p:ext>
            </p:extLst>
          </p:nvPr>
        </p:nvGraphicFramePr>
        <p:xfrm>
          <a:off x="457200" y="1628799"/>
          <a:ext cx="8229600" cy="5023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983"/>
                <a:gridCol w="2057539"/>
                <a:gridCol w="2057539"/>
                <a:gridCol w="2057539"/>
              </a:tblGrid>
              <a:tr h="89892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Результаты обучения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Уровни 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</a:rPr>
                        <a:t>сформированности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 компетенций \критерии оценки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8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минимальный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базовый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повышенный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</a:tr>
              <a:tr h="2173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Степень самостоятельности и взаимодействия в группах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Работа выполнена при участии учителя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Работа выполнена преимущественно  самостоятельно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Работа выполнена самостоятельно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</a:tr>
              <a:tr h="708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Участие в групповой работе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Пассивный созерцатель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</a:rPr>
                        <a:t>Активный участник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лидер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07" marR="60107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Карта оценивания и оценки уровня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err="1" smtClean="0">
                <a:solidFill>
                  <a:srgbClr val="002060"/>
                </a:solidFill>
              </a:rPr>
              <a:t>сформированности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компетенций </a:t>
            </a:r>
            <a:r>
              <a:rPr lang="ru-RU" sz="2800" dirty="0" smtClean="0">
                <a:solidFill>
                  <a:srgbClr val="002060"/>
                </a:solidFill>
              </a:rPr>
              <a:t>обучающихся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132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000241"/>
            <a:ext cx="8229600" cy="38576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Что такое степень с натуральным показателем?</a:t>
            </a:r>
          </a:p>
          <a:p>
            <a:pPr>
              <a:buNone/>
            </a:pPr>
            <a:r>
              <a:rPr lang="ru-RU" sz="4000" dirty="0" smtClean="0"/>
              <a:t>Вычислите:</a:t>
            </a:r>
          </a:p>
          <a:p>
            <a:pPr>
              <a:buNone/>
            </a:pPr>
            <a:r>
              <a:rPr lang="ru-RU" sz="4000" dirty="0" smtClean="0"/>
              <a:t>(1\2)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          3</a:t>
            </a:r>
            <a:r>
              <a:rPr lang="ru-RU" sz="4000" baseline="30000" dirty="0" smtClean="0"/>
              <a:t>4 </a:t>
            </a:r>
            <a:r>
              <a:rPr lang="ru-RU" sz="4000" dirty="0" smtClean="0"/>
              <a:t>                              (-4)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               (0,1)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                       (-1\5)</a:t>
            </a:r>
            <a:r>
              <a:rPr lang="ru-RU" sz="4000" baseline="30000" dirty="0" smtClean="0"/>
              <a:t>2</a:t>
            </a:r>
            <a:endParaRPr lang="ru-RU" sz="4000" dirty="0" smtClean="0"/>
          </a:p>
          <a:p>
            <a:r>
              <a:rPr lang="ru-RU" sz="4000" dirty="0" smtClean="0"/>
              <a:t> </a:t>
            </a:r>
          </a:p>
          <a:p>
            <a:pPr marL="109728" indent="0">
              <a:buNone/>
            </a:pP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Устная работа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082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8800" dirty="0" smtClean="0"/>
              <a:t>а</a:t>
            </a:r>
            <a:r>
              <a:rPr lang="ru-RU" sz="8800" baseline="30000" dirty="0" smtClean="0"/>
              <a:t>3</a:t>
            </a:r>
            <a:r>
              <a:rPr lang="ru-RU" sz="8800" dirty="0" smtClean="0"/>
              <a:t>  </a:t>
            </a:r>
            <a:r>
              <a:rPr lang="ru-RU" sz="8800" dirty="0" smtClean="0"/>
              <a:t>* а </a:t>
            </a:r>
            <a:r>
              <a:rPr lang="ru-RU" sz="8800" baseline="30000" dirty="0" smtClean="0"/>
              <a:t>10</a:t>
            </a:r>
            <a:endParaRPr lang="ru-RU" sz="8800" dirty="0" smtClean="0"/>
          </a:p>
          <a:p>
            <a:pPr>
              <a:buNone/>
            </a:pPr>
            <a:r>
              <a:rPr lang="ru-RU" sz="8800" baseline="30000" dirty="0" smtClean="0"/>
              <a:t>      </a:t>
            </a:r>
            <a:r>
              <a:rPr lang="ru-RU" sz="8800" dirty="0" smtClean="0"/>
              <a:t>(а</a:t>
            </a:r>
            <a:r>
              <a:rPr lang="ru-RU" sz="8800" baseline="30000" dirty="0" smtClean="0"/>
              <a:t>2</a:t>
            </a:r>
            <a:r>
              <a:rPr lang="ru-RU" sz="8800" dirty="0" smtClean="0"/>
              <a:t>) </a:t>
            </a:r>
            <a:r>
              <a:rPr lang="ru-RU" sz="8800" baseline="30000" dirty="0" smtClean="0"/>
              <a:t>4 </a:t>
            </a:r>
            <a:endParaRPr lang="ru-RU" sz="8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00100" y="2714620"/>
            <a:ext cx="45720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85786" y="2714620"/>
            <a:ext cx="4786346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800" dirty="0" smtClean="0"/>
              <a:t>подметить закономерность</a:t>
            </a:r>
            <a:endParaRPr lang="ru-RU" sz="2400" dirty="0" smtClean="0"/>
          </a:p>
          <a:p>
            <a:pPr lvl="0"/>
            <a:r>
              <a:rPr lang="ru-RU" sz="2800" dirty="0" smtClean="0"/>
              <a:t>сформулировать полученную закономерность</a:t>
            </a:r>
            <a:endParaRPr lang="ru-RU" sz="2400" dirty="0" smtClean="0"/>
          </a:p>
          <a:p>
            <a:pPr lvl="0"/>
            <a:r>
              <a:rPr lang="ru-RU" sz="2800" dirty="0" smtClean="0"/>
              <a:t>доказать, что закономерность сформулированная в общем виде на самом деле верна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ru-RU" sz="4400" b="1" dirty="0" smtClean="0"/>
              <a:t>3 этапа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Вычислите</a:t>
            </a:r>
          </a:p>
          <a:p>
            <a:r>
              <a:rPr lang="ru-RU" dirty="0" smtClean="0"/>
              <a:t>2</a:t>
            </a:r>
            <a:r>
              <a:rPr lang="ru-RU" baseline="30000" dirty="0" smtClean="0"/>
              <a:t>3</a:t>
            </a:r>
            <a:r>
              <a:rPr lang="ru-RU" dirty="0" smtClean="0"/>
              <a:t> * 2</a:t>
            </a:r>
            <a:r>
              <a:rPr lang="ru-RU" baseline="30000" dirty="0" smtClean="0"/>
              <a:t>4</a:t>
            </a:r>
            <a:endParaRPr lang="ru-RU" dirty="0" smtClean="0"/>
          </a:p>
          <a:p>
            <a:r>
              <a:rPr lang="ru-RU" dirty="0" smtClean="0"/>
              <a:t>Упростите </a:t>
            </a:r>
          </a:p>
          <a:p>
            <a:r>
              <a:rPr lang="ru-RU" dirty="0" smtClean="0"/>
              <a:t>а</a:t>
            </a:r>
            <a:r>
              <a:rPr lang="ru-RU" baseline="30000" dirty="0" smtClean="0"/>
              <a:t>3 </a:t>
            </a:r>
            <a:r>
              <a:rPr lang="ru-RU" dirty="0" smtClean="0"/>
              <a:t>*а </a:t>
            </a:r>
            <a:r>
              <a:rPr lang="ru-RU" baseline="30000" dirty="0" smtClean="0"/>
              <a:t>4</a:t>
            </a:r>
            <a:endParaRPr lang="ru-RU" dirty="0" smtClean="0"/>
          </a:p>
          <a:p>
            <a:r>
              <a:rPr lang="ru-RU" dirty="0" smtClean="0"/>
              <a:t> Попробуйте сформулировать свойство в общем виде</a:t>
            </a:r>
          </a:p>
          <a:p>
            <a:r>
              <a:rPr lang="ru-RU" dirty="0" smtClean="0"/>
              <a:t>а</a:t>
            </a:r>
            <a:r>
              <a:rPr lang="en-US" baseline="30000" dirty="0" smtClean="0"/>
              <a:t>n</a:t>
            </a:r>
            <a:r>
              <a:rPr lang="ru-RU" dirty="0" smtClean="0"/>
              <a:t>  *  а</a:t>
            </a:r>
            <a:r>
              <a:rPr lang="en-US" baseline="30000" dirty="0" smtClean="0"/>
              <a:t>k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1и 4 группы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Вычислите</a:t>
            </a:r>
          </a:p>
          <a:p>
            <a:r>
              <a:rPr lang="ru-RU" dirty="0" smtClean="0"/>
              <a:t>2</a:t>
            </a:r>
            <a:r>
              <a:rPr lang="ru-RU" baseline="30000" dirty="0" smtClean="0"/>
              <a:t>6</a:t>
            </a:r>
            <a:r>
              <a:rPr lang="ru-RU" dirty="0" smtClean="0"/>
              <a:t> : 2</a:t>
            </a:r>
            <a:r>
              <a:rPr lang="ru-RU" baseline="30000" dirty="0" smtClean="0"/>
              <a:t>4</a:t>
            </a:r>
            <a:endParaRPr lang="ru-RU" dirty="0" smtClean="0"/>
          </a:p>
          <a:p>
            <a:r>
              <a:rPr lang="ru-RU" dirty="0" smtClean="0"/>
              <a:t>Упростите </a:t>
            </a:r>
          </a:p>
          <a:p>
            <a:r>
              <a:rPr lang="ru-RU" dirty="0" smtClean="0"/>
              <a:t>а</a:t>
            </a:r>
            <a:r>
              <a:rPr lang="ru-RU" baseline="30000" dirty="0" smtClean="0"/>
              <a:t>6 </a:t>
            </a:r>
            <a:r>
              <a:rPr lang="ru-RU" dirty="0" smtClean="0"/>
              <a:t>: а </a:t>
            </a:r>
            <a:r>
              <a:rPr lang="ru-RU" baseline="30000" dirty="0" smtClean="0"/>
              <a:t>4</a:t>
            </a:r>
            <a:endParaRPr lang="ru-RU" dirty="0" smtClean="0"/>
          </a:p>
          <a:p>
            <a:r>
              <a:rPr lang="ru-RU" dirty="0" smtClean="0"/>
              <a:t> Попробуйте сформулировать свойство в общем виде</a:t>
            </a:r>
          </a:p>
          <a:p>
            <a:r>
              <a:rPr lang="ru-RU" dirty="0" smtClean="0"/>
              <a:t>а</a:t>
            </a:r>
            <a:r>
              <a:rPr lang="en-US" baseline="30000" dirty="0" smtClean="0"/>
              <a:t>n</a:t>
            </a:r>
            <a:r>
              <a:rPr lang="ru-RU" dirty="0" smtClean="0"/>
              <a:t>  :  а</a:t>
            </a:r>
            <a:r>
              <a:rPr lang="en-US" baseline="30000" dirty="0" smtClean="0"/>
              <a:t>k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2и 5 группы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Вычислите</a:t>
            </a:r>
          </a:p>
          <a:p>
            <a:r>
              <a:rPr lang="ru-RU" dirty="0" smtClean="0"/>
              <a:t>(2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endParaRPr lang="ru-RU" dirty="0" smtClean="0"/>
          </a:p>
          <a:p>
            <a:r>
              <a:rPr lang="ru-RU" dirty="0" smtClean="0"/>
              <a:t>Упростите </a:t>
            </a:r>
          </a:p>
          <a:p>
            <a:r>
              <a:rPr lang="ru-RU" dirty="0" smtClean="0"/>
              <a:t>(</a:t>
            </a:r>
            <a:r>
              <a:rPr lang="ru-RU" baseline="30000" dirty="0" smtClean="0"/>
              <a:t> </a:t>
            </a:r>
            <a:r>
              <a:rPr lang="ru-RU" dirty="0" smtClean="0"/>
              <a:t>а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endParaRPr lang="ru-RU" dirty="0" smtClean="0"/>
          </a:p>
          <a:p>
            <a:r>
              <a:rPr lang="ru-RU" dirty="0" smtClean="0"/>
              <a:t> Попробуйте сформулировать свойство в общем виде</a:t>
            </a:r>
          </a:p>
          <a:p>
            <a:r>
              <a:rPr lang="ru-RU" dirty="0" smtClean="0"/>
              <a:t>(а</a:t>
            </a:r>
            <a:r>
              <a:rPr lang="en-US" baseline="30000" dirty="0" smtClean="0"/>
              <a:t>n</a:t>
            </a:r>
            <a:r>
              <a:rPr lang="en-US" dirty="0" smtClean="0"/>
              <a:t> </a:t>
            </a:r>
            <a:r>
              <a:rPr lang="ru-RU" dirty="0" smtClean="0"/>
              <a:t>)</a:t>
            </a:r>
            <a:r>
              <a:rPr lang="en-US" baseline="30000" dirty="0" smtClean="0"/>
              <a:t>k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для 3 и 6 группы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smtClean="0"/>
              <a:t>Продолжите правила</a:t>
            </a:r>
          </a:p>
          <a:p>
            <a:r>
              <a:rPr lang="ru-RU" sz="3600" dirty="0" smtClean="0"/>
              <a:t>Правило 1: При  умножении степеней с одинаковыми основаниями , основание остается _________________, а показатели          ________________________.</a:t>
            </a:r>
          </a:p>
          <a:p>
            <a:r>
              <a:rPr lang="ru-RU" sz="3600" dirty="0" smtClean="0"/>
              <a:t>Правило 2: При делении степеней с одинаковыми основаниями, основание остается ____________, а показатели ______________.</a:t>
            </a:r>
          </a:p>
          <a:p>
            <a:r>
              <a:rPr lang="ru-RU" sz="3600" dirty="0" smtClean="0"/>
              <a:t>Правило 3: При возведении степени в степень показатели _____________.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200223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Работа над правилами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739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4872062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Умножать степени с одинаковыми основаниями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Делить  степени с одинаковыми основаниями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Возводить степень в степень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Применять свойства степени к упрощению выражений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Представлять число в виде степени с данным основанием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Лист самооценки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283</Words>
  <Application>Microsoft Office PowerPoint</Application>
  <PresentationFormat>Экран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Алгебра 7 класс</vt:lpstr>
      <vt:lpstr>Устная работа</vt:lpstr>
      <vt:lpstr>Слайд 3</vt:lpstr>
      <vt:lpstr>3 этапа </vt:lpstr>
      <vt:lpstr>Задание для 1и 4 группы</vt:lpstr>
      <vt:lpstr>Задание для 2и 5 группы</vt:lpstr>
      <vt:lpstr>Задание для 3 и 6 группы</vt:lpstr>
      <vt:lpstr>Работа над правилами</vt:lpstr>
      <vt:lpstr>Лист самооценки</vt:lpstr>
      <vt:lpstr>  Методы и приемы обучения:  </vt:lpstr>
      <vt:lpstr>СПАСИБО  ЗА ВНИМАНИЕ! </vt:lpstr>
      <vt:lpstr>Карта оценивания и оценки уровня  сформированности компетенций обучающихся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к29</cp:lastModifiedBy>
  <cp:revision>11</cp:revision>
  <dcterms:created xsi:type="dcterms:W3CDTF">2014-11-13T04:56:06Z</dcterms:created>
  <dcterms:modified xsi:type="dcterms:W3CDTF">2016-12-09T04:04:51Z</dcterms:modified>
</cp:coreProperties>
</file>