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59" r:id="rId5"/>
    <p:sldId id="261" r:id="rId6"/>
    <p:sldId id="267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Отношение к школе</c:v>
                </c:pt>
                <c:pt idx="1">
                  <c:v>Мотивы поведения</c:v>
                </c:pt>
                <c:pt idx="2">
                  <c:v>Нравственные нормы</c:v>
                </c:pt>
                <c:pt idx="3">
                  <c:v>Моральные качества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Отношение к школе</c:v>
                </c:pt>
                <c:pt idx="1">
                  <c:v>Мотивы поведения</c:v>
                </c:pt>
                <c:pt idx="2">
                  <c:v>Нравственные нормы</c:v>
                </c:pt>
                <c:pt idx="3">
                  <c:v>Моральные качества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6.7</c:v>
                </c:pt>
                <c:pt idx="1">
                  <c:v>4.4000000000000004</c:v>
                </c:pt>
                <c:pt idx="2">
                  <c:v>7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Отношение к школе</c:v>
                </c:pt>
                <c:pt idx="1">
                  <c:v>Мотивы поведения</c:v>
                </c:pt>
                <c:pt idx="2">
                  <c:v>Нравственные нормы</c:v>
                </c:pt>
                <c:pt idx="3">
                  <c:v>Моральные качества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8.6</c:v>
                </c:pt>
                <c:pt idx="1">
                  <c:v>6</c:v>
                </c:pt>
                <c:pt idx="2">
                  <c:v>8</c:v>
                </c:pt>
                <c:pt idx="3">
                  <c:v>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3843200"/>
        <c:axId val="32636224"/>
        <c:axId val="0"/>
      </c:bar3DChart>
      <c:catAx>
        <c:axId val="33843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636224"/>
        <c:crosses val="autoZero"/>
        <c:auto val="1"/>
        <c:lblAlgn val="ctr"/>
        <c:lblOffset val="100"/>
        <c:noMultiLvlLbl val="0"/>
      </c:catAx>
      <c:valAx>
        <c:axId val="3263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3843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5148064" y="3938542"/>
            <a:ext cx="35283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Баженова Анастасия </a:t>
            </a:r>
            <a:r>
              <a:rPr kumimoji="0" lang="ru-RU" altLang="ko-KR" sz="20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altLang="ko-KR" sz="2000" b="1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начальных классов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ru-RU" altLang="ko-KR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25 </a:t>
            </a:r>
            <a:r>
              <a:rPr lang="ru-RU" altLang="ko-KR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</a:t>
            </a:r>
            <a:r>
              <a:rPr kumimoji="0" lang="ru-RU" altLang="ko-KR" sz="16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Тюмени</a:t>
            </a:r>
            <a:endParaRPr kumimoji="0" lang="en-US" altLang="ko-KR" sz="16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611560" y="4189729"/>
            <a:ext cx="47880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ko-KR" sz="3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34332" y="5090449"/>
            <a:ext cx="2094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21" y="620688"/>
            <a:ext cx="1967677" cy="1544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2636912"/>
            <a:ext cx="60486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ko-KR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личности младшего школьника в процессе </a:t>
            </a:r>
            <a:r>
              <a:rPr lang="ru-RU" altLang="ko-KR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altLang="ko-KR" sz="2800" b="1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ученического коллектива»</a:t>
            </a:r>
            <a:endParaRPr lang="ko-KR" altLang="en-US" sz="2800" b="1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240411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всестороннего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участника ученического коллектива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600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467544" y="1916832"/>
            <a:ext cx="8676456" cy="494116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Формирование эффективной системы родительского </a:t>
            </a:r>
          </a:p>
          <a:p>
            <a:r>
              <a:rPr lang="ru-RU" sz="2400" dirty="0" smtClean="0"/>
              <a:t>самоуправления.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3300"/>
                </a:solidFill>
              </a:rPr>
              <a:t>Система родительских </a:t>
            </a:r>
            <a:r>
              <a:rPr lang="en-US" sz="2400" b="1" dirty="0" smtClean="0">
                <a:solidFill>
                  <a:srgbClr val="003300"/>
                </a:solidFill>
              </a:rPr>
              <a:t>meet-up</a:t>
            </a:r>
            <a:r>
              <a:rPr lang="ru-RU" sz="2400" b="1" dirty="0" smtClean="0">
                <a:solidFill>
                  <a:srgbClr val="003300"/>
                </a:solidFill>
              </a:rPr>
              <a:t> групп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Социальное партнерство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Информационное сопровождение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Техническое сопровождение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err="1" smtClean="0"/>
              <a:t>Здоровьесберегающее</a:t>
            </a:r>
            <a:r>
              <a:rPr lang="ru-RU" sz="2400" dirty="0" smtClean="0"/>
              <a:t>  направление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Культурно-массовое направление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8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sz="2800" dirty="0" smtClean="0"/>
              <a:t>Организация совместной деятельности</a:t>
            </a:r>
            <a:endParaRPr lang="ko-KR" altLang="en-US" sz="2800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ko-KR" sz="3200" b="1" dirty="0" smtClean="0">
                <a:latin typeface="Arial" pitchFamily="34" charset="0"/>
                <a:cs typeface="Arial" pitchFamily="34" charset="0"/>
              </a:rPr>
              <a:t>Хоровой коллектив</a:t>
            </a:r>
            <a:endParaRPr lang="en-US" altLang="ko-K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134072" y="3501008"/>
            <a:ext cx="6563072" cy="2491681"/>
          </a:xfrm>
        </p:spPr>
        <p:txBody>
          <a:bodyPr/>
          <a:lstStyle/>
          <a:p>
            <a:endParaRPr lang="ru-RU" altLang="ko-KR" dirty="0" smtClean="0">
              <a:latin typeface="Arial" pitchFamily="34" charset="0"/>
              <a:cs typeface="Arial" pitchFamily="34" charset="0"/>
            </a:endParaRP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276872"/>
            <a:ext cx="4077072" cy="4077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86" y="1844824"/>
            <a:ext cx="300379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Школьная научно – практическая </a:t>
            </a:r>
            <a:b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1052736"/>
            <a:ext cx="8697144" cy="493995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2015\16 </a:t>
            </a:r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охват обучающихся 100%. Участие в номинации «Хобби»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2016\17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уч.год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– охват обучающихся 100% . </a:t>
            </a:r>
          </a:p>
          <a:p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: </a:t>
            </a:r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 – 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</a:t>
            </a:r>
          </a:p>
          <a:p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Метальникова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Е. – 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2017\18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уч. год. – охват обучающихся 100%.</a:t>
            </a:r>
          </a:p>
          <a:p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Результат: </a:t>
            </a:r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Парамошина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С.- 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</a:t>
            </a:r>
            <a:r>
              <a:rPr lang="ru-RU" sz="2800" dirty="0" err="1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Ковин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И.- 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место, Мальцева А. – </a:t>
            </a:r>
            <a:r>
              <a:rPr lang="en-US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4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323528" y="1844824"/>
            <a:ext cx="8373616" cy="414786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2017 \18 </a:t>
            </a:r>
            <a:r>
              <a:rPr lang="ru-RU" sz="2800" dirty="0" err="1" smtClean="0">
                <a:solidFill>
                  <a:srgbClr val="003300"/>
                </a:solidFill>
                <a:latin typeface="Times New Roman"/>
                <a:ea typeface="Times New Roman"/>
              </a:rPr>
              <a:t>уч.год</a:t>
            </a:r>
            <a:r>
              <a:rPr lang="ru-RU" sz="2800" dirty="0" smtClean="0">
                <a:solidFill>
                  <a:srgbClr val="003300"/>
                </a:solidFill>
                <a:latin typeface="Times New Roman"/>
                <a:ea typeface="Times New Roman"/>
              </a:rPr>
              <a:t> </a:t>
            </a:r>
            <a:r>
              <a:rPr lang="ru-RU" sz="2800" dirty="0" smtClean="0">
                <a:latin typeface="Times New Roman"/>
                <a:ea typeface="Times New Roman"/>
              </a:rPr>
              <a:t>– участие в  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</a:rPr>
              <a:t>Межрегиональной </a:t>
            </a:r>
            <a:endParaRPr lang="ru-RU" sz="2800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научно-практической </a:t>
            </a:r>
            <a:r>
              <a:rPr lang="ru-RU" sz="2800" dirty="0">
                <a:solidFill>
                  <a:srgbClr val="222222"/>
                </a:solidFill>
                <a:latin typeface="Times New Roman"/>
                <a:ea typeface="Times New Roman"/>
              </a:rPr>
              <a:t>конференции школьников </a:t>
            </a:r>
            <a:endParaRPr lang="ru-RU" sz="2800" dirty="0" smtClean="0">
              <a:solidFill>
                <a:srgbClr val="222222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«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</a:rPr>
              <a:t>Познаем.Исследуем.Проектируем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». </a:t>
            </a:r>
          </a:p>
          <a:p>
            <a:pPr>
              <a:spcAft>
                <a:spcPts val="0"/>
              </a:spcAft>
            </a:pPr>
            <a:r>
              <a:rPr lang="ru-RU" sz="2000" dirty="0" err="1" smtClean="0">
                <a:solidFill>
                  <a:srgbClr val="222222"/>
                </a:solidFill>
                <a:latin typeface="Times New Roman"/>
                <a:ea typeface="Times New Roman"/>
              </a:rPr>
              <a:t>Метальникова</a:t>
            </a: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Е. – диплом в номинации</a:t>
            </a:r>
          </a:p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Федорова С. – диплом в номинации</a:t>
            </a: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2018\19 </a:t>
            </a:r>
            <a:r>
              <a:rPr lang="ru-RU" sz="2800" dirty="0" err="1" smtClean="0">
                <a:solidFill>
                  <a:srgbClr val="222222"/>
                </a:solidFill>
                <a:latin typeface="Times New Roman"/>
                <a:ea typeface="Times New Roman"/>
              </a:rPr>
              <a:t>уч.год</a:t>
            </a:r>
            <a:r>
              <a:rPr lang="ru-RU" sz="2800" dirty="0" smtClean="0">
                <a:solidFill>
                  <a:srgbClr val="222222"/>
                </a:solidFill>
                <a:latin typeface="Times New Roman"/>
                <a:ea typeface="Times New Roman"/>
              </a:rPr>
              <a:t>  - участие в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VI Международном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конкурсе научно-исследовательских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и творческих </a:t>
            </a:r>
            <a:endParaRPr lang="ru-RU" sz="2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работ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учащихся «СТАРТ В НАУКЕ» г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 Москва.</a:t>
            </a:r>
          </a:p>
          <a:p>
            <a:pPr>
              <a:spcAft>
                <a:spcPts val="0"/>
              </a:spcAft>
            </a:pPr>
            <a:endParaRPr lang="ru-RU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371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836" y="133243"/>
            <a:ext cx="7524328" cy="10695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</a:t>
            </a:r>
            <a:endParaRPr lang="ru-RU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матери 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8" y="1518484"/>
            <a:ext cx="4373724" cy="291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253" y="2176962"/>
            <a:ext cx="4681038" cy="4681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6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уровня развития личности учащихся 1-4 «А» класса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41992353"/>
              </p:ext>
            </p:extLst>
          </p:nvPr>
        </p:nvGraphicFramePr>
        <p:xfrm>
          <a:off x="467545" y="1124745"/>
          <a:ext cx="51845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99592" y="1268760"/>
            <a:ext cx="7787208" cy="266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96136" y="1412776"/>
            <a:ext cx="31683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*"Если бы ты был волшебником. Если бы у тебя была волшебная палочка"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*"Радости и огорчения" (методика незаконченных предложений)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*"Мой герой"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*"Выбор"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*"Неоконченные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9877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Социометрическое исследование </a:t>
            </a:r>
            <a:b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ученического коллектива 1-3 «А» класса</a:t>
            </a: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8184" y="1268760"/>
            <a:ext cx="2458616" cy="460648"/>
          </a:xfrm>
        </p:spPr>
        <p:txBody>
          <a:bodyPr/>
          <a:lstStyle/>
          <a:p>
            <a:pPr algn="ctr"/>
            <a:endParaRPr lang="ru-RU" sz="3600" dirty="0" smtClean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</a:t>
            </a: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23210"/>
            <a:ext cx="2772089" cy="320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268661"/>
            <a:ext cx="2860322" cy="290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30" y="2268661"/>
            <a:ext cx="3017432" cy="29460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5576" y="1772816"/>
            <a:ext cx="1800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</a:t>
            </a: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772816"/>
            <a:ext cx="20162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</a:t>
            </a:r>
            <a:endParaRPr lang="ru-RU" sz="2800" dirty="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2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IMG_3492.JP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25" y="1124744"/>
            <a:ext cx="7906439" cy="4868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221</Words>
  <Application>Microsoft Office PowerPoint</Application>
  <PresentationFormat>Экран (4:3)</PresentationFormat>
  <Paragraphs>46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Theme</vt:lpstr>
      <vt:lpstr>Custom Design</vt:lpstr>
      <vt:lpstr>Презентация PowerPoint</vt:lpstr>
      <vt:lpstr>  Создание условий для всестороннего  развития  личности каждого участника ученического коллектива. </vt:lpstr>
      <vt:lpstr> Организация совместной деятельности</vt:lpstr>
      <vt:lpstr>Школьная научно – практическая  конференция</vt:lpstr>
      <vt:lpstr>Презентация PowerPoint</vt:lpstr>
      <vt:lpstr>Традиции</vt:lpstr>
      <vt:lpstr>Диагностика уровня развития личности учащихся 1-4 «А» класса</vt:lpstr>
      <vt:lpstr>Социометрическое исследование  ученического коллектива 1-3 «А» класса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Пользователь</cp:lastModifiedBy>
  <cp:revision>59</cp:revision>
  <dcterms:created xsi:type="dcterms:W3CDTF">2014-04-01T16:35:38Z</dcterms:created>
  <dcterms:modified xsi:type="dcterms:W3CDTF">2019-03-01T06:09:24Z</dcterms:modified>
</cp:coreProperties>
</file>