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60" r:id="rId4"/>
    <p:sldId id="259" r:id="rId5"/>
    <p:sldId id="261" r:id="rId6"/>
    <p:sldId id="267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школе</c:v>
                </c:pt>
                <c:pt idx="1">
                  <c:v>Мотивы поведения</c:v>
                </c:pt>
                <c:pt idx="2">
                  <c:v>Нравственные нормы</c:v>
                </c:pt>
                <c:pt idx="3">
                  <c:v>Моральные качества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школе</c:v>
                </c:pt>
                <c:pt idx="1">
                  <c:v>Мотивы поведения</c:v>
                </c:pt>
                <c:pt idx="2">
                  <c:v>Нравственные нормы</c:v>
                </c:pt>
                <c:pt idx="3">
                  <c:v>Моральные качества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6.7</c:v>
                </c:pt>
                <c:pt idx="1">
                  <c:v>4.4000000000000004</c:v>
                </c:pt>
                <c:pt idx="2">
                  <c:v>7</c:v>
                </c:pt>
                <c:pt idx="3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Отношение к школе</c:v>
                </c:pt>
                <c:pt idx="1">
                  <c:v>Мотивы поведения</c:v>
                </c:pt>
                <c:pt idx="2">
                  <c:v>Нравственные нормы</c:v>
                </c:pt>
                <c:pt idx="3">
                  <c:v>Моральные качества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8.6</c:v>
                </c:pt>
                <c:pt idx="1">
                  <c:v>6</c:v>
                </c:pt>
                <c:pt idx="2">
                  <c:v>8</c:v>
                </c:pt>
                <c:pt idx="3">
                  <c:v>9.4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843200"/>
        <c:axId val="32636224"/>
        <c:axId val="0"/>
      </c:bar3DChart>
      <c:catAx>
        <c:axId val="338432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32636224"/>
        <c:crosses val="autoZero"/>
        <c:auto val="1"/>
        <c:lblAlgn val="ctr"/>
        <c:lblOffset val="100"/>
        <c:noMultiLvlLbl val="0"/>
      </c:catAx>
      <c:valAx>
        <c:axId val="32636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84320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309320"/>
            <a:ext cx="9144000" cy="5486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148064" y="3938542"/>
            <a:ext cx="35283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altLang="ko-KR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Баженова Анастасия </a:t>
            </a:r>
            <a:r>
              <a:rPr kumimoji="0" lang="ru-RU" altLang="ko-KR" sz="20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</a:t>
            </a:r>
            <a:endParaRPr lang="ru-RU" altLang="ko-KR" sz="2000" b="1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ko-KR" sz="16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altLang="ko-KR" sz="16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25 </a:t>
            </a:r>
            <a:r>
              <a:rPr lang="ru-RU" altLang="ko-KR" sz="16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</a:t>
            </a:r>
            <a:r>
              <a:rPr kumimoji="0" lang="ru-RU" altLang="ko-KR" sz="16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Тюмени</a:t>
            </a:r>
            <a:endParaRPr kumimoji="0" lang="en-US" altLang="ko-KR" sz="16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11560" y="4189729"/>
            <a:ext cx="4788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4332" y="5090449"/>
            <a:ext cx="209445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521" y="620688"/>
            <a:ext cx="1967677" cy="15440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2636912"/>
            <a:ext cx="604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altLang="ko-KR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личности младшего школьника в процессе </a:t>
            </a:r>
            <a:r>
              <a:rPr lang="ru-RU" altLang="ko-KR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</a:t>
            </a:r>
            <a:r>
              <a:rPr lang="ru-RU" altLang="ko-KR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ученического коллектива»</a:t>
            </a:r>
            <a:endParaRPr lang="ko-KR" altLang="en-US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2404110"/>
          </a:xfrm>
        </p:spPr>
        <p:txBody>
          <a:bodyPr/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всестороннего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участника ученического коллектива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600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467544" y="1916832"/>
            <a:ext cx="8676456" cy="494116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Формирование эффективной системы родительского </a:t>
            </a:r>
          </a:p>
          <a:p>
            <a:r>
              <a:rPr lang="ru-RU" sz="2400" dirty="0" smtClean="0"/>
              <a:t>самоуправления.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>
                <a:solidFill>
                  <a:srgbClr val="003300"/>
                </a:solidFill>
              </a:rPr>
              <a:t>Система родительских </a:t>
            </a:r>
            <a:r>
              <a:rPr lang="en-US" sz="2400" b="1" dirty="0" smtClean="0">
                <a:solidFill>
                  <a:srgbClr val="003300"/>
                </a:solidFill>
              </a:rPr>
              <a:t>meet-up</a:t>
            </a:r>
            <a:r>
              <a:rPr lang="ru-RU" sz="2400" b="1" dirty="0" smtClean="0">
                <a:solidFill>
                  <a:srgbClr val="003300"/>
                </a:solidFill>
              </a:rPr>
              <a:t> групп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Социальное партнерство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Информационное сопровождение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Техническое сопровождение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 smtClean="0"/>
              <a:t>Здоровьесберегающее</a:t>
            </a:r>
            <a:r>
              <a:rPr lang="ru-RU" sz="2400" dirty="0" smtClean="0"/>
              <a:t>  направление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/>
              <a:t>Культурно-массовое направление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218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ru-RU" altLang="ko-KR" sz="2800" dirty="0" smtClean="0"/>
              <a:t>Организация совместной деятельности</a:t>
            </a:r>
            <a:endParaRPr lang="ko-KR" altLang="en-US" sz="28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ko-KR" sz="3200" b="1" dirty="0" smtClean="0">
                <a:latin typeface="Arial" pitchFamily="34" charset="0"/>
                <a:cs typeface="Arial" pitchFamily="34" charset="0"/>
              </a:rPr>
              <a:t>Хоровой коллектив</a:t>
            </a:r>
            <a:endParaRPr lang="en-US" altLang="ko-K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2134072" y="3501008"/>
            <a:ext cx="6563072" cy="2491681"/>
          </a:xfrm>
        </p:spPr>
        <p:txBody>
          <a:bodyPr/>
          <a:lstStyle/>
          <a:p>
            <a:endParaRPr lang="ru-RU" altLang="ko-KR" dirty="0" smtClean="0">
              <a:latin typeface="Arial" pitchFamily="34" charset="0"/>
              <a:cs typeface="Arial" pitchFamily="34" charset="0"/>
            </a:endParaRP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276872"/>
            <a:ext cx="4077072" cy="40770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86" y="1844824"/>
            <a:ext cx="3003798" cy="40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820472" cy="106951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Школьная научно – практическая </a:t>
            </a:r>
            <a:b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конференция</a:t>
            </a:r>
            <a:endParaRPr lang="ru-RU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0" y="1052736"/>
            <a:ext cx="8697144" cy="4939953"/>
          </a:xfrm>
        </p:spPr>
        <p:txBody>
          <a:bodyPr/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2015\16 </a:t>
            </a:r>
            <a:r>
              <a:rPr lang="ru-RU" sz="2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охват обучающихся 100%. Участие в номинации «Хобби»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2016\17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уч.год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охват обучающихся 100% . </a:t>
            </a:r>
          </a:p>
          <a:p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: </a:t>
            </a:r>
            <a:r>
              <a:rPr lang="ru-RU" sz="2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 – </a:t>
            </a:r>
            <a:r>
              <a:rPr lang="en-US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</a:p>
          <a:p>
            <a:r>
              <a:rPr lang="ru-RU" sz="2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Метальникова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– </a:t>
            </a:r>
            <a:r>
              <a:rPr lang="en-US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2017\18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уч. год. – охват обучающихся 100%.</a:t>
            </a:r>
          </a:p>
          <a:p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 </a:t>
            </a:r>
            <a:r>
              <a:rPr lang="ru-RU" sz="2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Парамошина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С.- </a:t>
            </a:r>
            <a:r>
              <a:rPr lang="en-US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место, </a:t>
            </a:r>
            <a:r>
              <a:rPr lang="ru-RU" sz="2800" dirty="0" err="1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Ковин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И.- </a:t>
            </a:r>
            <a:r>
              <a:rPr lang="en-US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место, Мальцева А. – </a:t>
            </a:r>
            <a:r>
              <a:rPr lang="en-US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4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>
          <a:xfrm>
            <a:off x="323528" y="1844824"/>
            <a:ext cx="8373616" cy="4147865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solidFill>
                  <a:srgbClr val="003300"/>
                </a:solidFill>
                <a:latin typeface="Times New Roman"/>
                <a:ea typeface="Times New Roman"/>
              </a:rPr>
              <a:t>2017 \18 </a:t>
            </a:r>
            <a:r>
              <a:rPr lang="ru-RU" sz="2800" dirty="0" err="1" smtClean="0">
                <a:solidFill>
                  <a:srgbClr val="003300"/>
                </a:solidFill>
                <a:latin typeface="Times New Roman"/>
                <a:ea typeface="Times New Roman"/>
              </a:rPr>
              <a:t>уч.год</a:t>
            </a:r>
            <a:r>
              <a:rPr lang="ru-RU" sz="2800" dirty="0" smtClean="0">
                <a:solidFill>
                  <a:srgbClr val="003300"/>
                </a:solidFill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– участие в  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</a:rPr>
              <a:t>Межрегиональной </a:t>
            </a:r>
            <a:endParaRPr lang="ru-RU" sz="2800" dirty="0" smtClean="0">
              <a:solidFill>
                <a:srgbClr val="222222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научно-практической 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Times New Roman"/>
              </a:rPr>
              <a:t>конференции школьников </a:t>
            </a:r>
            <a:endParaRPr lang="ru-RU" sz="2800" dirty="0" smtClean="0">
              <a:solidFill>
                <a:srgbClr val="222222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«</a:t>
            </a:r>
            <a:r>
              <a:rPr lang="ru-RU" sz="2800" dirty="0" err="1" smtClean="0">
                <a:solidFill>
                  <a:srgbClr val="222222"/>
                </a:solidFill>
                <a:latin typeface="Times New Roman"/>
                <a:ea typeface="Times New Roman"/>
              </a:rPr>
              <a:t>Познаем.Исследуем.Проектируем</a:t>
            </a: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». </a:t>
            </a:r>
          </a:p>
          <a:p>
            <a:pPr>
              <a:spcAft>
                <a:spcPts val="0"/>
              </a:spcAft>
            </a:pPr>
            <a:r>
              <a:rPr lang="ru-RU" sz="2000" dirty="0" err="1" smtClean="0">
                <a:solidFill>
                  <a:srgbClr val="222222"/>
                </a:solidFill>
                <a:latin typeface="Times New Roman"/>
                <a:ea typeface="Times New Roman"/>
              </a:rPr>
              <a:t>Метальникова</a:t>
            </a:r>
            <a:r>
              <a:rPr lang="ru-RU" sz="20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 Е. – диплом в номинации</a:t>
            </a:r>
          </a:p>
          <a:p>
            <a:pPr>
              <a:spcAft>
                <a:spcPts val="0"/>
              </a:spcAft>
            </a:pPr>
            <a:r>
              <a:rPr lang="ru-RU" sz="20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Федорова С. – диплом в номинации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 2018\19 </a:t>
            </a:r>
            <a:r>
              <a:rPr lang="ru-RU" sz="2800" dirty="0" err="1" smtClean="0">
                <a:solidFill>
                  <a:srgbClr val="222222"/>
                </a:solidFill>
                <a:latin typeface="Times New Roman"/>
                <a:ea typeface="Times New Roman"/>
              </a:rPr>
              <a:t>уч.год</a:t>
            </a: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Times New Roman"/>
              </a:rPr>
              <a:t>  - участие в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VI Международном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конкурсе научно-исследовательских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и творческих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работ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учащихся «СТАРТ В НАУКЕ» г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 Москва.</a:t>
            </a:r>
          </a:p>
          <a:p>
            <a:pPr>
              <a:spcAft>
                <a:spcPts val="0"/>
              </a:spcAft>
            </a:pPr>
            <a:endParaRPr lang="ru-RU" sz="1200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37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836" y="133243"/>
            <a:ext cx="7524328" cy="106951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</a:t>
            </a:r>
            <a:endParaRPr lang="ru-RU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4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 матери 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8" y="1518484"/>
            <a:ext cx="4373724" cy="2915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253" y="2176962"/>
            <a:ext cx="4681038" cy="4681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9769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уровня развития личности учащихся 1-4 «А» класса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2141992353"/>
              </p:ext>
            </p:extLst>
          </p:nvPr>
        </p:nvGraphicFramePr>
        <p:xfrm>
          <a:off x="467545" y="1124745"/>
          <a:ext cx="518457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899592" y="1268760"/>
            <a:ext cx="7787208" cy="26642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96136" y="1412776"/>
            <a:ext cx="31683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*"Если бы ты был волшебником. Если бы у тебя была волшебная палочка"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*"Радости и огорчения" (методика незаконченных предложений)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*"Мой герой"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*"Выбор"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*"Неоконченные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98775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Социометрическое исследование </a:t>
            </a:r>
            <a:b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ученического коллектива 1-3 «А» класса</a:t>
            </a:r>
            <a:endParaRPr lang="ru-RU" sz="28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28184" y="1268760"/>
            <a:ext cx="2458616" cy="460648"/>
          </a:xfrm>
        </p:spPr>
        <p:txBody>
          <a:bodyPr/>
          <a:lstStyle/>
          <a:p>
            <a:pPr algn="ctr"/>
            <a:endParaRPr lang="ru-RU" sz="3600" dirty="0" smtClean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</a:t>
            </a:r>
            <a:endParaRPr lang="ru-RU" sz="28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123210"/>
            <a:ext cx="2772089" cy="3203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268661"/>
            <a:ext cx="2860322" cy="2905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130" y="2268661"/>
            <a:ext cx="3017432" cy="29460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55576" y="1772816"/>
            <a:ext cx="18002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год</a:t>
            </a:r>
            <a:endParaRPr lang="ru-RU" sz="28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7864" y="1772816"/>
            <a:ext cx="201622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год</a:t>
            </a:r>
            <a:endParaRPr lang="ru-RU" sz="2800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62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F:\IMG_3492.JPG"/>
          <p:cNvPicPr>
            <a:picLocks noGrp="1" noChangeAspect="1" noChangeArrowheads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25" y="1124744"/>
            <a:ext cx="7906439" cy="48680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07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</TotalTime>
  <Words>221</Words>
  <Application>Microsoft Office PowerPoint</Application>
  <PresentationFormat>Экран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Custom Design</vt:lpstr>
      <vt:lpstr>Презентация PowerPoint</vt:lpstr>
      <vt:lpstr>  Создание условий для всестороннего  развития  личности каждого участника ученического коллектива. </vt:lpstr>
      <vt:lpstr> Организация совместной деятельности</vt:lpstr>
      <vt:lpstr>Школьная научно – практическая  конференция</vt:lpstr>
      <vt:lpstr>Презентация PowerPoint</vt:lpstr>
      <vt:lpstr>Традиции</vt:lpstr>
      <vt:lpstr>Диагностика уровня развития личности учащихся 1-4 «А» класса</vt:lpstr>
      <vt:lpstr>Социометрическое исследование  ученического коллектива 1-3 «А» класса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Пользователь</cp:lastModifiedBy>
  <cp:revision>59</cp:revision>
  <dcterms:created xsi:type="dcterms:W3CDTF">2014-04-01T16:35:38Z</dcterms:created>
  <dcterms:modified xsi:type="dcterms:W3CDTF">2019-03-01T06:09:24Z</dcterms:modified>
</cp:coreProperties>
</file>