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65" r:id="rId2"/>
    <p:sldId id="266" r:id="rId3"/>
    <p:sldId id="258" r:id="rId4"/>
    <p:sldId id="268" r:id="rId5"/>
    <p:sldId id="259" r:id="rId6"/>
    <p:sldId id="257" r:id="rId7"/>
    <p:sldId id="261" r:id="rId8"/>
    <p:sldId id="262" r:id="rId9"/>
    <p:sldId id="263" r:id="rId10"/>
    <p:sldId id="269" r:id="rId11"/>
    <p:sldId id="270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1792" autoAdjust="0"/>
  </p:normalViewPr>
  <p:slideViewPr>
    <p:cSldViewPr>
      <p:cViewPr varScale="1">
        <p:scale>
          <a:sx n="50" d="100"/>
          <a:sy n="50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E34-A509-4B07-ADD6-2CE546258E4A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047C-A310-4F28-BBF5-A01999B67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E34-A509-4B07-ADD6-2CE546258E4A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047C-A310-4F28-BBF5-A01999B67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E34-A509-4B07-ADD6-2CE546258E4A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047C-A310-4F28-BBF5-A01999B67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E34-A509-4B07-ADD6-2CE546258E4A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047C-A310-4F28-BBF5-A01999B67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E34-A509-4B07-ADD6-2CE546258E4A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047C-A310-4F28-BBF5-A01999B67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E34-A509-4B07-ADD6-2CE546258E4A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047C-A310-4F28-BBF5-A01999B67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E34-A509-4B07-ADD6-2CE546258E4A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047C-A310-4F28-BBF5-A01999B67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E34-A509-4B07-ADD6-2CE546258E4A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047C-A310-4F28-BBF5-A01999B67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E34-A509-4B07-ADD6-2CE546258E4A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047C-A310-4F28-BBF5-A01999B67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E34-A509-4B07-ADD6-2CE546258E4A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047C-A310-4F28-BBF5-A01999B67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E34-A509-4B07-ADD6-2CE546258E4A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047C-A310-4F28-BBF5-A01999B67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F4E34-A509-4B07-ADD6-2CE546258E4A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A047C-A310-4F28-BBF5-A01999B672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1840" cy="68671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002060"/>
                </a:solidFill>
                <a:latin typeface="Arial Black" pitchFamily="34" charset="0"/>
              </a:rPr>
              <a:t>Магический квадрат</a:t>
            </a:r>
            <a:endParaRPr lang="ru-RU" sz="8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176" y="5085184"/>
            <a:ext cx="2987824" cy="1412776"/>
          </a:xfrm>
        </p:spPr>
        <p:txBody>
          <a:bodyPr>
            <a:noAutofit/>
          </a:bodyPr>
          <a:lstStyle/>
          <a:p>
            <a:pPr lvl="0" algn="l">
              <a:lnSpc>
                <a:spcPct val="8000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Автор:</a:t>
            </a:r>
          </a:p>
          <a:p>
            <a:pPr lvl="0" algn="l">
              <a:lnSpc>
                <a:spcPct val="8000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ученица 5 «г» класса</a:t>
            </a:r>
          </a:p>
          <a:p>
            <a:pPr lvl="0" algn="l">
              <a:lnSpc>
                <a:spcPct val="8000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Кухнина Анастасия</a:t>
            </a:r>
          </a:p>
          <a:p>
            <a:pPr lvl="0" algn="l">
              <a:lnSpc>
                <a:spcPct val="80000"/>
              </a:lnSpc>
              <a:defRPr/>
            </a:pPr>
            <a:endPara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lnSpc>
                <a:spcPct val="8000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Руководитель:</a:t>
            </a:r>
          </a:p>
          <a:p>
            <a:pPr lvl="0" algn="l">
              <a:lnSpc>
                <a:spcPct val="8000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математики</a:t>
            </a:r>
          </a:p>
          <a:p>
            <a:pPr lvl="0" algn="l">
              <a:lnSpc>
                <a:spcPct val="80000"/>
              </a:lnSpc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Шулаева Т.Н.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5588849"/>
              </p:ext>
            </p:extLst>
          </p:nvPr>
        </p:nvGraphicFramePr>
        <p:xfrm>
          <a:off x="107504" y="620687"/>
          <a:ext cx="2736303" cy="266429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9121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2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21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203848" y="620688"/>
          <a:ext cx="2664297" cy="266429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8880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80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80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6300193" y="620688"/>
          <a:ext cx="2664297" cy="266429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8880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80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80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4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Стрелка вправо 7"/>
          <p:cNvSpPr/>
          <p:nvPr/>
        </p:nvSpPr>
        <p:spPr>
          <a:xfrm>
            <a:off x="2868208" y="1700807"/>
            <a:ext cx="288032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915753" y="1668743"/>
            <a:ext cx="288032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07504" y="3356992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Записать последовательные числа в квадрат 3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x3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504" y="4553622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Сдвинуть на шаг по часовой стрелке каждое из чисел.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504" y="3743661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Поменять местами цифры, стоящие на противоположных концах диагоналей: 1 и 9, 3 и 7.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3507" y="5015287"/>
            <a:ext cx="88569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Таким образом, получаем магический квадрат, магическая сумма которого  равна 15.</a:t>
            </a:r>
            <a:endParaRPr lang="ru-RU" sz="2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1267" y="140273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СПОСОБЫ СОСТАВЛЕНИЯ МАГИЧЕСКИХ КВАДРАТОВ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5877272"/>
            <a:ext cx="88569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Моя гипотеза подтвердилась. Существуют специальные способы быстрого составления магических квадратов.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2" animBg="1"/>
      <p:bldP spid="11" grpId="0" animBg="1"/>
      <p:bldP spid="12" grpId="0"/>
      <p:bldP spid="9" grpId="0"/>
      <p:bldP spid="10" grpId="0"/>
      <p:bldP spid="13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1"/>
          <p:cNvSpPr>
            <a:spLocks noChangeArrowheads="1"/>
          </p:cNvSpPr>
          <p:nvPr/>
        </p:nvSpPr>
        <p:spPr bwMode="auto">
          <a:xfrm>
            <a:off x="4355976" y="1845405"/>
            <a:ext cx="478802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/>
              <a:t>Волшебные квадраты используют в  нумерологии.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/>
              <a:t>Решение таких задач </a:t>
            </a:r>
            <a:r>
              <a:rPr lang="en-US" sz="2800" dirty="0" smtClean="0"/>
              <a:t> - </a:t>
            </a:r>
            <a:r>
              <a:rPr lang="ru-RU" sz="2800" dirty="0" smtClean="0"/>
              <a:t>это «гимнастика для ума».</a:t>
            </a:r>
            <a:endParaRPr lang="ru-RU" sz="2800" dirty="0"/>
          </a:p>
        </p:txBody>
      </p:sp>
      <p:pic>
        <p:nvPicPr>
          <p:cNvPr id="4" name="Рисунок 3" descr="8589130413868-sudoku-printable-wallpaper-h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48880"/>
            <a:ext cx="3959371" cy="3929216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052736"/>
            <a:ext cx="87129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/>
              <a:t>Популярная головоломка «</a:t>
            </a:r>
            <a:r>
              <a:rPr lang="ru-RU" sz="2800" dirty="0" err="1" smtClean="0"/>
              <a:t>судоку</a:t>
            </a:r>
            <a:r>
              <a:rPr lang="ru-RU" sz="2800" dirty="0" smtClean="0"/>
              <a:t>» - это тоже магический  квадрат.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88640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МАГИЧЕСКИЕ КВАДРАТЫ В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XXI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ВЕКЕ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002060"/>
                </a:solidFill>
                <a:latin typeface="Arial Black" pitchFamily="34" charset="0"/>
              </a:rPr>
              <a:t>Спасибо </a:t>
            </a:r>
            <a:br>
              <a:rPr lang="ru-RU" sz="80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8000" dirty="0" smtClean="0">
                <a:solidFill>
                  <a:srgbClr val="002060"/>
                </a:solidFill>
                <a:latin typeface="Arial Black" pitchFamily="34" charset="0"/>
              </a:rPr>
              <a:t>за внимание</a:t>
            </a:r>
            <a:endParaRPr lang="ru-RU" sz="8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168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293096"/>
            <a:ext cx="22955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6" dur="10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144"/>
            <a:ext cx="9131840" cy="6867144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9552" y="0"/>
            <a:ext cx="8352928" cy="4392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Цель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проекта: </a:t>
            </a:r>
            <a:r>
              <a:rPr lang="ru-RU" sz="2800" dirty="0" smtClean="0">
                <a:solidFill>
                  <a:srgbClr val="002060"/>
                </a:solidFill>
              </a:rPr>
              <a:t>изучить историю появления магических квадратов и способы их заполнения.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исследования: </a:t>
            </a:r>
            <a:r>
              <a:rPr lang="ru-RU" sz="2800" dirty="0" smtClean="0">
                <a:solidFill>
                  <a:srgbClr val="002060"/>
                </a:solidFill>
              </a:rPr>
              <a:t>магический квадрат.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Задачи: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- поиск информации о магических квадратах;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- отбор наиболее оптимальных способов их заполнения.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- поделиться своим опытом с одноклассниками.</a:t>
            </a:r>
          </a:p>
          <a:p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Гипотеза - </a:t>
            </a:r>
            <a:r>
              <a:rPr lang="ru-RU" sz="2800" dirty="0" smtClean="0">
                <a:solidFill>
                  <a:srgbClr val="002060"/>
                </a:solidFill>
              </a:rPr>
              <a:t> для заполнения магического квадрата существуют специальные приемы, позволяющие это сделать быстро.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1"/>
          <p:cNvSpPr>
            <a:spLocks noChangeArrowheads="1"/>
          </p:cNvSpPr>
          <p:nvPr/>
        </p:nvSpPr>
        <p:spPr bwMode="auto">
          <a:xfrm>
            <a:off x="0" y="3934218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По легенде магический квадрат появился около 2000 лет до нашей эры в Древнем Китае, когда на берегу реки </a:t>
            </a:r>
            <a:r>
              <a:rPr lang="ru-RU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Ло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увидели черепаху, на панцире которой был странный узор из точек.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Эта комбинация цифр и стала первым </a:t>
            </a:r>
            <a:r>
              <a:rPr lang="ru-RU" sz="28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магическим квадратом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88640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ИСТОРИЯ ПОЯВЛЕНИЯ МАГИЧЕСКИХ КВАДРАТОВ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age1084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836712"/>
            <a:ext cx="2736304" cy="3096344"/>
          </a:xfrm>
          <a:prstGeom prst="rect">
            <a:avLst/>
          </a:prstGeom>
        </p:spPr>
      </p:pic>
      <p:pic>
        <p:nvPicPr>
          <p:cNvPr id="5" name="Рисунок 4" descr="4659_00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95936" y="908720"/>
            <a:ext cx="4608512" cy="2891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1"/>
          <p:cNvSpPr>
            <a:spLocks noChangeArrowheads="1"/>
          </p:cNvSpPr>
          <p:nvPr/>
        </p:nvSpPr>
        <p:spPr bwMode="auto">
          <a:xfrm>
            <a:off x="539552" y="1052736"/>
            <a:ext cx="83529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«Магическими» эти таблицы назвали арабы, которые наделяли их сверхъестественными защитными свойствами.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Бытовало поверье, что выгравированный на серебре магический квадрат защищает от чумы. 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 задача – одна из самых древних задач в математике.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88640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ИСТОРИЯ ПОЯВЛЕНИЯ МАГИЧЕСКИХ КВАДРАТОВ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23520" y="620688"/>
            <a:ext cx="4320480" cy="5904656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Магический квадрат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это квадратная таблица с числами, при этом сумма чисел в каждом горизонтальном ряду,</a:t>
            </a:r>
            <a:b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каждом вертикальном ряду и по каждой из диагоналей равна одному и тому же числу. </a:t>
            </a:r>
            <a:b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число называется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магической суммой или</a:t>
            </a:r>
            <a:r>
              <a:rPr lang="ru-RU" sz="3200" dirty="0" smtClean="0"/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магической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константой </a:t>
            </a:r>
            <a:r>
              <a:rPr lang="ru-RU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052736"/>
          <a:ext cx="4032448" cy="402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8102"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8102"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8102"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18102"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6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283968" y="1124745"/>
            <a:ext cx="7200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i="1" dirty="0">
                <a:solidFill>
                  <a:srgbClr val="FF0000"/>
                </a:solidFill>
                <a:latin typeface="Georgia" pitchFamily="18" charset="0"/>
              </a:rPr>
              <a:t>34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339752" y="5085184"/>
            <a:ext cx="7200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i="1" dirty="0">
                <a:solidFill>
                  <a:srgbClr val="FF0000"/>
                </a:solidFill>
                <a:latin typeface="Georgia" pitchFamily="18" charset="0"/>
              </a:rPr>
              <a:t>34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331640" y="5085184"/>
            <a:ext cx="7200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i="1" dirty="0">
                <a:solidFill>
                  <a:srgbClr val="FF0000"/>
                </a:solidFill>
                <a:latin typeface="Georgia" pitchFamily="18" charset="0"/>
              </a:rPr>
              <a:t>34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211960" y="2204864"/>
            <a:ext cx="7200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i="1" dirty="0">
                <a:solidFill>
                  <a:srgbClr val="FF0000"/>
                </a:solidFill>
                <a:latin typeface="Georgia" pitchFamily="18" charset="0"/>
              </a:rPr>
              <a:t>34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211960" y="3212976"/>
            <a:ext cx="7200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i="1" dirty="0">
                <a:solidFill>
                  <a:srgbClr val="FF0000"/>
                </a:solidFill>
                <a:latin typeface="Georgia" pitchFamily="18" charset="0"/>
              </a:rPr>
              <a:t>34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211960" y="4221088"/>
            <a:ext cx="7200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i="1" dirty="0">
                <a:solidFill>
                  <a:srgbClr val="FF0000"/>
                </a:solidFill>
                <a:latin typeface="Georgia" pitchFamily="18" charset="0"/>
              </a:rPr>
              <a:t>34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347864" y="5085184"/>
            <a:ext cx="7200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i="1" dirty="0">
                <a:solidFill>
                  <a:srgbClr val="FF0000"/>
                </a:solidFill>
                <a:latin typeface="Georgia" pitchFamily="18" charset="0"/>
              </a:rPr>
              <a:t>34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23528" y="5085184"/>
            <a:ext cx="7200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i="1" dirty="0">
                <a:solidFill>
                  <a:srgbClr val="FF0000"/>
                </a:solidFill>
                <a:latin typeface="Georgia" pitchFamily="18" charset="0"/>
              </a:rPr>
              <a:t>34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51520" y="1052736"/>
            <a:ext cx="9509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Georgia" pitchFamily="18" charset="0"/>
              </a:rPr>
              <a:t>16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403648" y="1052736"/>
            <a:ext cx="60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Georgia" pitchFamily="18" charset="0"/>
              </a:rPr>
              <a:t>3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2411760" y="1052736"/>
            <a:ext cx="6143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Georgia" pitchFamily="18" charset="0"/>
              </a:rPr>
              <a:t>2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3203848" y="1052736"/>
            <a:ext cx="939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Georgia" pitchFamily="18" charset="0"/>
              </a:rPr>
              <a:t>13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95536" y="2060848"/>
            <a:ext cx="5921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Georgia" pitchFamily="18" charset="0"/>
              </a:rPr>
              <a:t>5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187624" y="2060848"/>
            <a:ext cx="9890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Georgia" pitchFamily="18" charset="0"/>
              </a:rPr>
              <a:t>10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2267744" y="2060848"/>
            <a:ext cx="84455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Georgia" pitchFamily="18" charset="0"/>
              </a:rPr>
              <a:t>11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419872" y="2060848"/>
            <a:ext cx="642937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Georgia" pitchFamily="18" charset="0"/>
              </a:rPr>
              <a:t>8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323528" y="3068960"/>
            <a:ext cx="6207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Georgia" pitchFamily="18" charset="0"/>
              </a:rPr>
              <a:t>9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403648" y="3068960"/>
            <a:ext cx="6207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Georgia" pitchFamily="18" charset="0"/>
              </a:rPr>
              <a:t>6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1187624" y="4077072"/>
            <a:ext cx="9223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Georgia" pitchFamily="18" charset="0"/>
              </a:rPr>
              <a:t>15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2195736" y="4077072"/>
            <a:ext cx="9493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Georgia" pitchFamily="18" charset="0"/>
              </a:rPr>
              <a:t>14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3419872" y="4077072"/>
            <a:ext cx="515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Georgia" pitchFamily="18" charset="0"/>
              </a:rPr>
              <a:t>1</a:t>
            </a: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3275856" y="3068960"/>
            <a:ext cx="944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Georgia" pitchFamily="18" charset="0"/>
              </a:rPr>
              <a:t>12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2483768" y="3068960"/>
            <a:ext cx="571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Georgia" pitchFamily="18" charset="0"/>
              </a:rPr>
              <a:t>7</a:t>
            </a: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395536" y="4077072"/>
            <a:ext cx="619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000" dirty="0">
                <a:solidFill>
                  <a:srgbClr val="000000"/>
                </a:solidFill>
                <a:latin typeface="Georgia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4211960" y="710261"/>
            <a:ext cx="493204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Магические квадраты бывают разных порядков — порядок квадрата определяет число столбцов/строк.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7544" y="3445358"/>
            <a:ext cx="817341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Известно, что магических квадратов 2х2 не существует. 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Полного описания всех возможных магических квадратов не получено и до настоящего времени.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3888432" cy="323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1"/>
          <p:cNvSpPr>
            <a:spLocks noChangeArrowheads="1"/>
          </p:cNvSpPr>
          <p:nvPr/>
        </p:nvSpPr>
        <p:spPr bwMode="auto">
          <a:xfrm>
            <a:off x="395536" y="188640"/>
            <a:ext cx="842493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увеличением размеров квадрата (числа клеток) быстро растет количество возможных магических квадратов такого размера. 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Существует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880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магических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квадратов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порядка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уже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275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305 224 магических квадратов порядка 5. </a:t>
            </a:r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Причем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квадраты 5 на 5 были известны еще в средние века.</a:t>
            </a:r>
          </a:p>
          <a:p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149080"/>
            <a:ext cx="22955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1"/>
          <p:cNvSpPr>
            <a:spLocks noChangeArrowheads="1"/>
          </p:cNvSpPr>
          <p:nvPr/>
        </p:nvSpPr>
        <p:spPr bwMode="auto">
          <a:xfrm>
            <a:off x="467544" y="980728"/>
            <a:ext cx="8424936" cy="238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Составим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магический квадрат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Записать такой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ряд из 9 чисел, в котором каждое следующее число на одно и то же число больше предыдущего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Например: 14, 16, 18, 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20, 22, 24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26, 28, 30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889" name="Rectangle 1"/>
          <p:cNvSpPr>
            <a:spLocks noChangeArrowheads="1"/>
          </p:cNvSpPr>
          <p:nvPr/>
        </p:nvSpPr>
        <p:spPr bwMode="auto">
          <a:xfrm>
            <a:off x="3563888" y="3566916"/>
            <a:ext cx="558011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Записать вторую тройку из этих чисел по диагонали квадрата (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20,22,24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</a:p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Рядом с самым большим числом из этой тройки записать самое маленькое число из ряда (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festival.1september.ru/articles/549824/img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17032"/>
            <a:ext cx="3240360" cy="2842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СПОСОБЫ СОСТАВЛЕНИЯ МАГИЧЕСКИХ КВАДРАТОВ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1"/>
          <p:cNvSpPr>
            <a:spLocks noChangeArrowheads="1"/>
          </p:cNvSpPr>
          <p:nvPr/>
        </p:nvSpPr>
        <p:spPr bwMode="auto">
          <a:xfrm>
            <a:off x="539552" y="237799"/>
            <a:ext cx="79208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продолжить составление этого квадрата.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festival.1september.ru/articles/549824/img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388843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festival.1september.ru/articles/549824/img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84784"/>
            <a:ext cx="388843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988840"/>
            <a:ext cx="72008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9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7" y="1988840"/>
            <a:ext cx="69607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9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43927" y="3140968"/>
            <a:ext cx="79388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94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4365104"/>
            <a:ext cx="66266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794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3140968"/>
            <a:ext cx="576064" cy="465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61667" y="5546375"/>
            <a:ext cx="88569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Таким образом, получаем магический квадрат, магическая сумма которого  равна 66.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4355976" y="3140968"/>
            <a:ext cx="288032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269</TotalTime>
  <Words>457</Words>
  <Application>Microsoft Office PowerPoint</Application>
  <PresentationFormat>Экран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Магический квадрат</vt:lpstr>
      <vt:lpstr>Слайд 2</vt:lpstr>
      <vt:lpstr>Слайд 3</vt:lpstr>
      <vt:lpstr>Слайд 4</vt:lpstr>
      <vt:lpstr>Магический квадрат - это квадратная таблица с числами, при этом сумма чисел в каждом горизонтальном ряду, в каждом вертикальном ряду и по каждой из диагоналей равна одному и тому же числу.   Это число называется магической суммой или магической константой M.  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 за внимание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Андрей</cp:lastModifiedBy>
  <cp:revision>39</cp:revision>
  <dcterms:created xsi:type="dcterms:W3CDTF">2017-03-27T15:19:20Z</dcterms:created>
  <dcterms:modified xsi:type="dcterms:W3CDTF">2017-04-13T08:16:28Z</dcterms:modified>
</cp:coreProperties>
</file>