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60" r:id="rId4"/>
    <p:sldId id="262" r:id="rId5"/>
    <p:sldId id="273" r:id="rId6"/>
    <p:sldId id="270" r:id="rId7"/>
    <p:sldId id="271" r:id="rId8"/>
    <p:sldId id="276" r:id="rId9"/>
    <p:sldId id="272" r:id="rId10"/>
    <p:sldId id="258" r:id="rId11"/>
    <p:sldId id="259" r:id="rId12"/>
    <p:sldId id="277" r:id="rId13"/>
    <p:sldId id="267" r:id="rId14"/>
    <p:sldId id="265" r:id="rId15"/>
    <p:sldId id="274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71CF9-691F-41A0-B881-365653EB61D8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004A7-AD02-4B0F-B9A5-EE3A064D5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6151" y="695167"/>
            <a:ext cx="500569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СОВРЕМЕННЫЙ УРОК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rgbClr val="0070C0"/>
                </a:solidFill>
              </a:rPr>
              <a:t>Структура урока в рамках </a:t>
            </a:r>
            <a:r>
              <a:rPr lang="ru-RU" altLang="ru-RU" sz="2800" b="1" dirty="0" err="1" smtClean="0">
                <a:solidFill>
                  <a:srgbClr val="0070C0"/>
                </a:solidFill>
              </a:rPr>
              <a:t>деятельностного</a:t>
            </a:r>
            <a:r>
              <a:rPr lang="ru-RU" altLang="ru-RU" sz="2800" b="1" dirty="0" smtClean="0">
                <a:solidFill>
                  <a:srgbClr val="0070C0"/>
                </a:solidFill>
              </a:rPr>
              <a:t> подхода </a:t>
            </a:r>
            <a:endParaRPr lang="ru-RU" altLang="ru-RU" sz="2800" dirty="0" smtClean="0">
              <a:solidFill>
                <a:srgbClr val="0070C0"/>
              </a:solidFill>
            </a:endParaRPr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>
          <a:xfrm>
            <a:off x="323850" y="1071546"/>
            <a:ext cx="8640763" cy="4948254"/>
          </a:xfrm>
        </p:spPr>
        <p:txBody>
          <a:bodyPr>
            <a:noAutofit/>
          </a:bodyPr>
          <a:lstStyle/>
          <a:p>
            <a:r>
              <a:rPr lang="ru-RU" altLang="ru-RU" sz="2800" dirty="0" smtClean="0"/>
              <a:t>Мотивирование к учебной деятельности</a:t>
            </a:r>
          </a:p>
          <a:p>
            <a:r>
              <a:rPr lang="ru-RU" altLang="ru-RU" sz="2800" dirty="0" smtClean="0"/>
              <a:t>Актуализация и фиксирование индивидуального затруднения</a:t>
            </a:r>
          </a:p>
          <a:p>
            <a:r>
              <a:rPr lang="ru-RU" altLang="ru-RU" sz="2800" dirty="0" smtClean="0"/>
              <a:t>Выявление места и причины затруднения</a:t>
            </a:r>
          </a:p>
          <a:p>
            <a:r>
              <a:rPr lang="ru-RU" altLang="ru-RU" sz="2800" dirty="0" smtClean="0"/>
              <a:t>Построение проекта выхода из затруднения</a:t>
            </a:r>
          </a:p>
          <a:p>
            <a:r>
              <a:rPr lang="ru-RU" altLang="ru-RU" sz="2800" dirty="0" smtClean="0"/>
              <a:t> Реализация построенного проекта</a:t>
            </a:r>
          </a:p>
          <a:p>
            <a:r>
              <a:rPr lang="ru-RU" altLang="ru-RU" sz="2800" dirty="0" smtClean="0"/>
              <a:t>Первичное закрепление с проговариванием во внешней речи</a:t>
            </a:r>
          </a:p>
          <a:p>
            <a:r>
              <a:rPr lang="ru-RU" altLang="ru-RU" sz="2800" dirty="0" smtClean="0"/>
              <a:t>Самостоятельная работа с самопроверкой по эталону</a:t>
            </a:r>
          </a:p>
          <a:p>
            <a:r>
              <a:rPr lang="ru-RU" altLang="ru-RU" sz="2800" dirty="0" smtClean="0"/>
              <a:t>Включение в систему знаний и повторение</a:t>
            </a:r>
          </a:p>
          <a:p>
            <a:r>
              <a:rPr lang="ru-RU" altLang="ru-RU" sz="2800" dirty="0" smtClean="0"/>
              <a:t>Рефлексия учебной деятельности на уроке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rgbClr val="0070C0"/>
                </a:solidFill>
              </a:rPr>
              <a:t>Анализ урока в рамках </a:t>
            </a:r>
            <a:r>
              <a:rPr lang="ru-RU" altLang="ru-RU" sz="3200" b="1" dirty="0" err="1" smtClean="0">
                <a:solidFill>
                  <a:srgbClr val="0070C0"/>
                </a:solidFill>
              </a:rPr>
              <a:t>деятельностного</a:t>
            </a:r>
            <a:r>
              <a:rPr lang="ru-RU" altLang="ru-RU" sz="3200" b="1" dirty="0" smtClean="0">
                <a:solidFill>
                  <a:srgbClr val="0070C0"/>
                </a:solidFill>
              </a:rPr>
              <a:t> подхода </a:t>
            </a:r>
            <a:endParaRPr lang="ru-RU" altLang="ru-RU" sz="3200" dirty="0" smtClean="0">
              <a:solidFill>
                <a:srgbClr val="0070C0"/>
              </a:solidFill>
            </a:endParaRPr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>
          <a:xfrm>
            <a:off x="323850" y="1142984"/>
            <a:ext cx="8640763" cy="4786346"/>
          </a:xfrm>
        </p:spPr>
        <p:txBody>
          <a:bodyPr>
            <a:noAutofit/>
          </a:bodyPr>
          <a:lstStyle/>
          <a:p>
            <a:r>
              <a:rPr lang="ru-RU" altLang="ru-RU" sz="2400" dirty="0" smtClean="0"/>
              <a:t>Цель в терминах конечного результата обучающихся</a:t>
            </a:r>
          </a:p>
          <a:p>
            <a:r>
              <a:rPr lang="ru-RU" altLang="ru-RU" sz="2400" dirty="0" smtClean="0"/>
              <a:t>Мотивация, индивидуализация, выбор</a:t>
            </a:r>
          </a:p>
          <a:p>
            <a:r>
              <a:rPr lang="ru-RU" altLang="ru-RU" sz="2400" dirty="0" smtClean="0"/>
              <a:t>Постановка познавательной задачи, создание учебных ситуаций</a:t>
            </a:r>
          </a:p>
          <a:p>
            <a:r>
              <a:rPr lang="ru-RU" altLang="ru-RU" sz="2400" dirty="0" smtClean="0"/>
              <a:t>Деятельность учащихся преобладает над деятельностью учителя</a:t>
            </a:r>
          </a:p>
          <a:p>
            <a:r>
              <a:rPr lang="ru-RU" altLang="ru-RU" sz="2400" dirty="0" smtClean="0"/>
              <a:t>Целенаправленно ведется работа по осуществлению рефлексивного действия (оценивать свою готовность, обнаруживать незнание, находить причины затруднений, обучение самооценке и самоконтролю и т.п.)</a:t>
            </a:r>
          </a:p>
          <a:p>
            <a:r>
              <a:rPr lang="ru-RU" altLang="ru-RU" sz="2400" dirty="0" smtClean="0"/>
              <a:t>Специально планируются коммуникативные результаты урока</a:t>
            </a:r>
          </a:p>
          <a:p>
            <a:r>
              <a:rPr lang="ru-RU" altLang="ru-RU" sz="2400" dirty="0" smtClean="0"/>
              <a:t>Создание ситуации успеха, оценка реального продвижения каждого ученика</a:t>
            </a:r>
          </a:p>
          <a:p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3"/>
          <p:cNvSpPr>
            <a:spLocks noGrp="1"/>
          </p:cNvSpPr>
          <p:nvPr>
            <p:ph type="title"/>
          </p:nvPr>
        </p:nvSpPr>
        <p:spPr>
          <a:xfrm>
            <a:off x="179388" y="188913"/>
            <a:ext cx="4824412" cy="1727200"/>
          </a:xfrm>
        </p:spPr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rgbClr val="0000FF"/>
                </a:solidFill>
                <a:cs typeface="Times New Roman" pitchFamily="18" charset="0"/>
              </a:rPr>
              <a:t>Методические требования к современному уроку</a:t>
            </a:r>
            <a:endParaRPr lang="ru-RU" sz="360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388" y="2060575"/>
            <a:ext cx="4248150" cy="453707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Специально продуманная работа по </a:t>
            </a:r>
            <a:r>
              <a:rPr lang="ru-RU" sz="16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мотивации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 учебной деятельности</a:t>
            </a:r>
          </a:p>
          <a:p>
            <a:pPr eaLnBrk="1" hangingPunct="1"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Создание условий для проявления </a:t>
            </a:r>
            <a:r>
              <a:rPr lang="ru-RU" sz="16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самостоятельности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 школьников</a:t>
            </a:r>
          </a:p>
          <a:p>
            <a:pPr eaLnBrk="1" hangingPunct="1"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Продуманное и целесообразное использование </a:t>
            </a:r>
            <a:r>
              <a:rPr lang="ru-RU" sz="16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ИКТ</a:t>
            </a:r>
          </a:p>
          <a:p>
            <a:pPr eaLnBrk="1" hangingPunct="1"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Дифференциация </a:t>
            </a:r>
            <a:r>
              <a:rPr lang="ru-RU" sz="1600" b="1" dirty="0" err="1" smtClean="0">
                <a:latin typeface="+mj-lt"/>
                <a:cs typeface="Times New Roman" pitchFamily="18" charset="0"/>
              </a:rPr>
              <a:t>д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/</a:t>
            </a:r>
            <a:r>
              <a:rPr lang="ru-RU" sz="1600" b="1" dirty="0" err="1" smtClean="0">
                <a:latin typeface="+mj-lt"/>
                <a:cs typeface="Times New Roman" pitchFamily="18" charset="0"/>
              </a:rPr>
              <a:t>з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 (разумная)</a:t>
            </a:r>
          </a:p>
          <a:p>
            <a:pPr eaLnBrk="1" hangingPunct="1"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Знание и использование основных принципов </a:t>
            </a:r>
            <a:r>
              <a:rPr lang="ru-RU" sz="1600" b="1" dirty="0" err="1" smtClean="0">
                <a:latin typeface="+mj-lt"/>
                <a:cs typeface="Times New Roman" pitchFamily="18" charset="0"/>
              </a:rPr>
              <a:t>здоровьесбережения</a:t>
            </a:r>
            <a:endParaRPr lang="ru-RU" sz="1600" b="1" dirty="0" smtClean="0">
              <a:latin typeface="+mj-lt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Обеспечение </a:t>
            </a:r>
            <a:r>
              <a:rPr lang="ru-RU" sz="16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благоприятных 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гигиенических условий на уроке</a:t>
            </a:r>
          </a:p>
          <a:p>
            <a:pPr eaLnBrk="1" hangingPunct="1"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Обеспечение благоприятных </a:t>
            </a:r>
            <a:r>
              <a:rPr lang="ru-RU" sz="16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эстетических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 условий</a:t>
            </a:r>
          </a:p>
          <a:p>
            <a:pPr>
              <a:defRPr/>
            </a:pPr>
            <a:endParaRPr lang="ru-RU" dirty="0">
              <a:latin typeface="+mj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10100" y="285729"/>
            <a:ext cx="3771900" cy="642942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Общение с учащимися на основе сочетания высокой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требовательности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и безусловного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уважения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к личности школьника</a:t>
            </a:r>
          </a:p>
          <a:p>
            <a:pPr eaLnBrk="1" hangingPunct="1"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Стремление добиваться действенного воспитательного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влияния личности 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самого учителя на учащихся</a:t>
            </a:r>
          </a:p>
          <a:p>
            <a:pPr eaLnBrk="1" hangingPunct="1"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Оптимальное сочетание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рационального и эмоционального 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в работе на уроке</a:t>
            </a:r>
          </a:p>
          <a:p>
            <a:pPr eaLnBrk="1" hangingPunct="1"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Использование в работе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режиссуры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урока</a:t>
            </a:r>
          </a:p>
          <a:p>
            <a:pPr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Использование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дискурсивных * умений  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при четком следовании замыслу:</a:t>
            </a:r>
            <a:endParaRPr lang="ru-RU" sz="1100" b="1" dirty="0" smtClean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ru-RU" sz="11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дискурсивные * умения:</a:t>
            </a: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Рефлексия </a:t>
            </a:r>
          </a:p>
          <a:p>
            <a:pPr>
              <a:defRPr/>
            </a:pP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Импровизация</a:t>
            </a:r>
          </a:p>
          <a:p>
            <a:pPr>
              <a:defRPr/>
            </a:pP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Прогнозирование и предвосхищение</a:t>
            </a:r>
          </a:p>
          <a:p>
            <a:pPr>
              <a:defRPr/>
            </a:pP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Эффективное слушание и запоминание</a:t>
            </a:r>
          </a:p>
          <a:p>
            <a:pPr>
              <a:defRPr/>
            </a:pP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Проявление </a:t>
            </a:r>
            <a:r>
              <a:rPr lang="ru-RU" sz="1100" b="1" dirty="0" err="1" smtClean="0">
                <a:solidFill>
                  <a:srgbClr val="FF0000"/>
                </a:solidFill>
                <a:cs typeface="Times New Roman" pitchFamily="18" charset="0"/>
              </a:rPr>
              <a:t>эмпатии</a:t>
            </a: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 и толерантности в общении</a:t>
            </a:r>
          </a:p>
          <a:p>
            <a:pPr>
              <a:defRPr/>
            </a:pP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Противостояние деструктивным явлениям в педагогическом диалоге: речевой агрессии, словесному манипулированию, вульгаризации, </a:t>
            </a:r>
            <a:r>
              <a:rPr lang="ru-RU" sz="1100" b="1" dirty="0" err="1" smtClean="0">
                <a:solidFill>
                  <a:srgbClr val="FF0000"/>
                </a:solidFill>
                <a:cs typeface="Times New Roman" pitchFamily="18" charset="0"/>
              </a:rPr>
              <a:t>жаргонизации</a:t>
            </a:r>
            <a:r>
              <a:rPr lang="ru-RU" sz="1100" b="1" dirty="0" smtClean="0">
                <a:solidFill>
                  <a:srgbClr val="FF0000"/>
                </a:solidFill>
                <a:cs typeface="Times New Roman" pitchFamily="18" charset="0"/>
              </a:rPr>
              <a:t> речи</a:t>
            </a:r>
          </a:p>
          <a:p>
            <a:pPr eaLnBrk="1" hangingPunct="1">
              <a:defRPr/>
            </a:pPr>
            <a:endParaRPr lang="ru-RU" sz="1800" b="1" dirty="0" smtClean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404813"/>
            <a:ext cx="8642350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600" dirty="0"/>
              <a:t> Д</a:t>
            </a:r>
            <a:r>
              <a:rPr lang="ru-RU" sz="2600" dirty="0" smtClean="0"/>
              <a:t>ля </a:t>
            </a:r>
            <a:r>
              <a:rPr lang="ru-RU" sz="2600" dirty="0"/>
              <a:t>получения новых образовательных результатов учащихся (компетентностей</a:t>
            </a:r>
            <a:r>
              <a:rPr lang="ru-RU" sz="2600" dirty="0" smtClean="0"/>
              <a:t>)</a:t>
            </a:r>
          </a:p>
          <a:p>
            <a:pPr marL="28575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600" dirty="0" smtClean="0"/>
              <a:t> </a:t>
            </a:r>
            <a:r>
              <a:rPr lang="ru-RU" sz="2600" b="1" dirty="0" smtClean="0"/>
              <a:t>самым </a:t>
            </a:r>
            <a:r>
              <a:rPr lang="ru-RU" sz="2600" b="1" dirty="0"/>
              <a:t>главным условием изменения профессионализма  учительских кадров</a:t>
            </a:r>
          </a:p>
          <a:p>
            <a:pPr marL="285750">
              <a:spcBef>
                <a:spcPct val="20000"/>
              </a:spcBef>
              <a:defRPr/>
            </a:pPr>
            <a:r>
              <a:rPr lang="ru-RU" sz="2600" b="1" dirty="0" smtClean="0"/>
              <a:t>является </a:t>
            </a:r>
            <a:r>
              <a:rPr lang="ru-RU" sz="2800" b="1" i="1" dirty="0">
                <a:solidFill>
                  <a:srgbClr val="0000FF"/>
                </a:solidFill>
              </a:rPr>
              <a:t>изменение  педагогических технологий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600" b="1" dirty="0"/>
          </a:p>
          <a:p>
            <a:pPr marL="342900" indent="-342900">
              <a:spcBef>
                <a:spcPct val="20000"/>
              </a:spcBef>
              <a:defRPr/>
            </a:pPr>
            <a:endParaRPr lang="en-US" sz="3000" b="1" dirty="0"/>
          </a:p>
        </p:txBody>
      </p:sp>
      <p:pic>
        <p:nvPicPr>
          <p:cNvPr id="23555" name="Picture 6" descr="http://www.enauki.ru/wp-content/uploads/2012/02/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565400"/>
            <a:ext cx="391636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8" descr="http://www.enauki.ru/wp-content/uploads/2012/02/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4652963"/>
            <a:ext cx="39735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val 2"/>
          <p:cNvSpPr>
            <a:spLocks noChangeArrowheads="1"/>
          </p:cNvSpPr>
          <p:nvPr/>
        </p:nvSpPr>
        <p:spPr bwMode="auto">
          <a:xfrm>
            <a:off x="2457450" y="314325"/>
            <a:ext cx="4267200" cy="6096000"/>
          </a:xfrm>
          <a:prstGeom prst="ellipse">
            <a:avLst/>
          </a:prstGeom>
          <a:solidFill>
            <a:srgbClr val="00FF00">
              <a:alpha val="50000"/>
            </a:srgbClr>
          </a:solidFill>
          <a:ln w="38100">
            <a:solidFill>
              <a:srgbClr val="66FF66"/>
            </a:solidFill>
            <a:prstDash val="dash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165600" y="390525"/>
            <a:ext cx="2998788" cy="376238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+mn-lt"/>
              </a:rPr>
              <a:t>развивающее обучение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338763" y="820738"/>
            <a:ext cx="2654300" cy="369887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+mn-lt"/>
              </a:rPr>
              <a:t>проблемное обучение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5886450" y="1250950"/>
            <a:ext cx="3052763" cy="376238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 err="1">
                <a:latin typeface="+mn-lt"/>
              </a:rPr>
              <a:t>разноуровневое</a:t>
            </a:r>
            <a:r>
              <a:rPr lang="ru-RU" dirty="0">
                <a:latin typeface="+mn-lt"/>
              </a:rPr>
              <a:t> обучение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067425" y="1681163"/>
            <a:ext cx="2867025" cy="6508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коллективную систему обучения (КСО)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6038850" y="2386013"/>
            <a:ext cx="2895600" cy="925512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+mn-lt"/>
              </a:rPr>
              <a:t>технологию решения изобретательских задач (ТРИЗ)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6038850" y="3365500"/>
            <a:ext cx="2895600" cy="6508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исследовательские методы  в обучении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6038850" y="4070350"/>
            <a:ext cx="2895600" cy="6508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+mn-lt"/>
              </a:rPr>
              <a:t>проектные методы обучения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6038850" y="4775200"/>
            <a:ext cx="2895600" cy="376238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+mn-lt"/>
              </a:rPr>
              <a:t>технологию «дебаты»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5219700" y="5205413"/>
            <a:ext cx="3714750" cy="646112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технологию модульного  и блочно-модульного обучения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5124450" y="5911850"/>
            <a:ext cx="3551238" cy="646113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 err="1">
                <a:latin typeface="+mn-lt"/>
              </a:rPr>
              <a:t>лекционно-семинарско-зачетную</a:t>
            </a:r>
            <a:r>
              <a:rPr lang="ru-RU" dirty="0">
                <a:latin typeface="+mn-lt"/>
              </a:rPr>
              <a:t> систему обучения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1619250" y="5911850"/>
            <a:ext cx="3429000" cy="646113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технологию  развития «критического мышления»</a:t>
            </a: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468313" y="4899025"/>
            <a:ext cx="4679950" cy="92392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технологию использования в обучении игровых методов: ролевых, деловых  и другие   видов обучающих игр</a:t>
            </a: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247650" y="3613150"/>
            <a:ext cx="2667000" cy="120015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обучение в сотрудничестве (командная, групповая работа)</a:t>
            </a: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247650" y="2601913"/>
            <a:ext cx="2667000" cy="925512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информационно-коммуникационные технологии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247650" y="1863725"/>
            <a:ext cx="2667000" cy="6508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 err="1">
                <a:latin typeface="+mn-lt"/>
              </a:rPr>
              <a:t>здоровьесберегающие</a:t>
            </a:r>
            <a:r>
              <a:rPr lang="ru-RU" dirty="0">
                <a:latin typeface="+mn-lt"/>
              </a:rPr>
              <a:t> технологии</a:t>
            </a:r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247650" y="1127125"/>
            <a:ext cx="3092450" cy="6508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систему   инновационной оценки «</a:t>
            </a:r>
            <a:r>
              <a:rPr lang="ru-RU" dirty="0" err="1">
                <a:latin typeface="+mn-lt"/>
              </a:rPr>
              <a:t>портфолио</a:t>
            </a:r>
            <a:r>
              <a:rPr lang="ru-RU" dirty="0">
                <a:latin typeface="+mn-lt"/>
              </a:rPr>
              <a:t>»</a:t>
            </a:r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468313" y="404813"/>
            <a:ext cx="3495675" cy="646112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latin typeface="+mn-lt"/>
              </a:rPr>
              <a:t>технологию дистанционного обучения  и др. </a:t>
            </a:r>
          </a:p>
        </p:txBody>
      </p:sp>
      <p:sp>
        <p:nvSpPr>
          <p:cNvPr id="26644" name="WordArt 20"/>
          <p:cNvSpPr>
            <a:spLocks noChangeArrowheads="1" noChangeShapeType="1" noTextEdit="1"/>
          </p:cNvSpPr>
          <p:nvPr/>
        </p:nvSpPr>
        <p:spPr bwMode="auto">
          <a:xfrm>
            <a:off x="2914650" y="2143125"/>
            <a:ext cx="3043238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6500">
                      <a:srgbClr val="FFA800"/>
                    </a:gs>
                    <a:gs pos="14000">
                      <a:srgbClr val="825600"/>
                    </a:gs>
                    <a:gs pos="21500">
                      <a:srgbClr val="FFA800"/>
                    </a:gs>
                    <a:gs pos="28999">
                      <a:srgbClr val="825600"/>
                    </a:gs>
                    <a:gs pos="36000">
                      <a:srgbClr val="FFA800"/>
                    </a:gs>
                    <a:gs pos="43500">
                      <a:srgbClr val="825600"/>
                    </a:gs>
                    <a:gs pos="50000">
                      <a:srgbClr val="FFA800"/>
                    </a:gs>
                    <a:gs pos="56500">
                      <a:srgbClr val="825600"/>
                    </a:gs>
                    <a:gs pos="64000">
                      <a:srgbClr val="FFA800"/>
                    </a:gs>
                    <a:gs pos="71001">
                      <a:srgbClr val="825600"/>
                    </a:gs>
                    <a:gs pos="78500">
                      <a:srgbClr val="FFA800"/>
                    </a:gs>
                    <a:gs pos="86000">
                      <a:srgbClr val="825600"/>
                    </a:gs>
                    <a:gs pos="93500">
                      <a:srgbClr val="FFA800"/>
                    </a:gs>
                    <a:gs pos="100000">
                      <a:srgbClr val="8256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К числу</a:t>
            </a:r>
          </a:p>
          <a:p>
            <a:pPr algn="ctr"/>
            <a:r>
              <a:rPr lang="ru-RU" sz="3600" b="1" kern="1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6500">
                      <a:srgbClr val="FFA800"/>
                    </a:gs>
                    <a:gs pos="14000">
                      <a:srgbClr val="825600"/>
                    </a:gs>
                    <a:gs pos="21500">
                      <a:srgbClr val="FFA800"/>
                    </a:gs>
                    <a:gs pos="28999">
                      <a:srgbClr val="825600"/>
                    </a:gs>
                    <a:gs pos="36000">
                      <a:srgbClr val="FFA800"/>
                    </a:gs>
                    <a:gs pos="43500">
                      <a:srgbClr val="825600"/>
                    </a:gs>
                    <a:gs pos="50000">
                      <a:srgbClr val="FFA800"/>
                    </a:gs>
                    <a:gs pos="56500">
                      <a:srgbClr val="825600"/>
                    </a:gs>
                    <a:gs pos="64000">
                      <a:srgbClr val="FFA800"/>
                    </a:gs>
                    <a:gs pos="71001">
                      <a:srgbClr val="825600"/>
                    </a:gs>
                    <a:gs pos="78500">
                      <a:srgbClr val="FFA800"/>
                    </a:gs>
                    <a:gs pos="86000">
                      <a:srgbClr val="825600"/>
                    </a:gs>
                    <a:gs pos="93500">
                      <a:srgbClr val="FFA800"/>
                    </a:gs>
                    <a:gs pos="100000">
                      <a:srgbClr val="8256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современных</a:t>
            </a:r>
          </a:p>
          <a:p>
            <a:pPr algn="ctr"/>
            <a:r>
              <a:rPr lang="ru-RU" sz="3600" b="1" kern="1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6500">
                      <a:srgbClr val="FFA800"/>
                    </a:gs>
                    <a:gs pos="14000">
                      <a:srgbClr val="825600"/>
                    </a:gs>
                    <a:gs pos="21500">
                      <a:srgbClr val="FFA800"/>
                    </a:gs>
                    <a:gs pos="28999">
                      <a:srgbClr val="825600"/>
                    </a:gs>
                    <a:gs pos="36000">
                      <a:srgbClr val="FFA800"/>
                    </a:gs>
                    <a:gs pos="43500">
                      <a:srgbClr val="825600"/>
                    </a:gs>
                    <a:gs pos="50000">
                      <a:srgbClr val="FFA800"/>
                    </a:gs>
                    <a:gs pos="56500">
                      <a:srgbClr val="825600"/>
                    </a:gs>
                    <a:gs pos="64000">
                      <a:srgbClr val="FFA800"/>
                    </a:gs>
                    <a:gs pos="71001">
                      <a:srgbClr val="825600"/>
                    </a:gs>
                    <a:gs pos="78500">
                      <a:srgbClr val="FFA800"/>
                    </a:gs>
                    <a:gs pos="86000">
                      <a:srgbClr val="825600"/>
                    </a:gs>
                    <a:gs pos="93500">
                      <a:srgbClr val="FFA800"/>
                    </a:gs>
                    <a:gs pos="100000">
                      <a:srgbClr val="8256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образовательных</a:t>
            </a:r>
          </a:p>
          <a:p>
            <a:pPr algn="ctr"/>
            <a:r>
              <a:rPr lang="ru-RU" sz="3600" b="1" kern="1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6500">
                      <a:srgbClr val="FFA800"/>
                    </a:gs>
                    <a:gs pos="14000">
                      <a:srgbClr val="825600"/>
                    </a:gs>
                    <a:gs pos="21500">
                      <a:srgbClr val="FFA800"/>
                    </a:gs>
                    <a:gs pos="28999">
                      <a:srgbClr val="825600"/>
                    </a:gs>
                    <a:gs pos="36000">
                      <a:srgbClr val="FFA800"/>
                    </a:gs>
                    <a:gs pos="43500">
                      <a:srgbClr val="825600"/>
                    </a:gs>
                    <a:gs pos="50000">
                      <a:srgbClr val="FFA800"/>
                    </a:gs>
                    <a:gs pos="56500">
                      <a:srgbClr val="825600"/>
                    </a:gs>
                    <a:gs pos="64000">
                      <a:srgbClr val="FFA800"/>
                    </a:gs>
                    <a:gs pos="71001">
                      <a:srgbClr val="825600"/>
                    </a:gs>
                    <a:gs pos="78500">
                      <a:srgbClr val="FFA800"/>
                    </a:gs>
                    <a:gs pos="86000">
                      <a:srgbClr val="825600"/>
                    </a:gs>
                    <a:gs pos="93500">
                      <a:srgbClr val="FFA800"/>
                    </a:gs>
                    <a:gs pos="100000">
                      <a:srgbClr val="8256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технологий</a:t>
            </a:r>
          </a:p>
          <a:p>
            <a:pPr algn="ctr"/>
            <a:r>
              <a:rPr lang="ru-RU" sz="3600" b="1" kern="1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6500">
                      <a:srgbClr val="FFA800"/>
                    </a:gs>
                    <a:gs pos="14000">
                      <a:srgbClr val="825600"/>
                    </a:gs>
                    <a:gs pos="21500">
                      <a:srgbClr val="FFA800"/>
                    </a:gs>
                    <a:gs pos="28999">
                      <a:srgbClr val="825600"/>
                    </a:gs>
                    <a:gs pos="36000">
                      <a:srgbClr val="FFA800"/>
                    </a:gs>
                    <a:gs pos="43500">
                      <a:srgbClr val="825600"/>
                    </a:gs>
                    <a:gs pos="50000">
                      <a:srgbClr val="FFA800"/>
                    </a:gs>
                    <a:gs pos="56500">
                      <a:srgbClr val="825600"/>
                    </a:gs>
                    <a:gs pos="64000">
                      <a:srgbClr val="FFA800"/>
                    </a:gs>
                    <a:gs pos="71001">
                      <a:srgbClr val="825600"/>
                    </a:gs>
                    <a:gs pos="78500">
                      <a:srgbClr val="FFA800"/>
                    </a:gs>
                    <a:gs pos="86000">
                      <a:srgbClr val="825600"/>
                    </a:gs>
                    <a:gs pos="93500">
                      <a:srgbClr val="FFA800"/>
                    </a:gs>
                    <a:gs pos="100000">
                      <a:srgbClr val="82560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можно отнести: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7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250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5" grpId="0" animBg="1" autoUpdateAnimBg="0"/>
      <p:bldP spid="69636" grpId="0" animBg="1" autoUpdateAnimBg="0"/>
      <p:bldP spid="69637" grpId="0" animBg="1" autoUpdateAnimBg="0"/>
      <p:bldP spid="69638" grpId="0" animBg="1" autoUpdateAnimBg="0"/>
      <p:bldP spid="69639" grpId="0" animBg="1" autoUpdateAnimBg="0"/>
      <p:bldP spid="69640" grpId="0" animBg="1" autoUpdateAnimBg="0"/>
      <p:bldP spid="69641" grpId="0" animBg="1" autoUpdateAnimBg="0"/>
      <p:bldP spid="69642" grpId="0" animBg="1" autoUpdateAnimBg="0"/>
      <p:bldP spid="69643" grpId="0" animBg="1" autoUpdateAnimBg="0"/>
      <p:bldP spid="69644" grpId="0" animBg="1" autoUpdateAnimBg="0"/>
      <p:bldP spid="69645" grpId="0" animBg="1" autoUpdateAnimBg="0"/>
      <p:bldP spid="69646" grpId="0" animBg="1" autoUpdateAnimBg="0"/>
      <p:bldP spid="69647" grpId="0" animBg="1" autoUpdateAnimBg="0"/>
      <p:bldP spid="69648" grpId="0" animBg="1" autoUpdateAnimBg="0"/>
      <p:bldP spid="69649" grpId="0" animBg="1" autoUpdateAnimBg="0"/>
      <p:bldP spid="69650" grpId="0" animBg="1" autoUpdateAnimBg="0"/>
      <p:bldP spid="6965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1"/>
          <p:cNvSpPr txBox="1">
            <a:spLocks noChangeArrowheads="1"/>
          </p:cNvSpPr>
          <p:nvPr/>
        </p:nvSpPr>
        <p:spPr bwMode="auto">
          <a:xfrm>
            <a:off x="611188" y="908050"/>
            <a:ext cx="76327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r>
              <a:rPr lang="ru-RU" sz="2800" b="1">
                <a:solidFill>
                  <a:srgbClr val="0000FF"/>
                </a:solidFill>
              </a:rPr>
              <a:t>«…во времена перемен для прилежного ученика открыт целый мир. </a:t>
            </a:r>
          </a:p>
          <a:p>
            <a:r>
              <a:rPr lang="ru-RU" sz="2800" b="1">
                <a:solidFill>
                  <a:srgbClr val="0000FF"/>
                </a:solidFill>
              </a:rPr>
              <a:t>Тот же, кто считает, что уже всему научился, оказывается прекрасно подготовленным для жизни </a:t>
            </a:r>
            <a:r>
              <a:rPr lang="ru-RU" sz="2800" b="1">
                <a:solidFill>
                  <a:srgbClr val="C00000"/>
                </a:solidFill>
              </a:rPr>
              <a:t>в мире, которого уже не существует»...</a:t>
            </a:r>
          </a:p>
          <a:p>
            <a:endParaRPr lang="ru-RU" b="1"/>
          </a:p>
          <a:p>
            <a:pPr algn="r"/>
            <a:r>
              <a:rPr lang="ru-RU" b="1"/>
              <a:t> </a:t>
            </a:r>
            <a:r>
              <a:rPr lang="ru-RU" b="1" i="1"/>
              <a:t>Эрих Хоффер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УЧЕБНО-КОНТРОЛИРУЮЩИЙ ТЕСТ ДЛЯ УЧИТЕЛЕЙ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001156" cy="5340369"/>
          </a:xfrm>
        </p:spPr>
        <p:txBody>
          <a:bodyPr>
            <a:normAutofit fontScale="25000" lnSpcReduction="20000"/>
          </a:bodyPr>
          <a:lstStyle/>
          <a:p>
            <a:r>
              <a:rPr lang="ru-RU" sz="4400" b="1" dirty="0" smtClean="0"/>
              <a:t>1.</a:t>
            </a:r>
            <a:r>
              <a:rPr lang="ru-RU" sz="4400" dirty="0" smtClean="0"/>
              <a:t>    </a:t>
            </a:r>
            <a:r>
              <a:rPr lang="ru-RU" sz="4400" b="1" dirty="0" smtClean="0"/>
              <a:t>Как вы оцениваете оптимальность проведения своего урока?</a:t>
            </a:r>
            <a:r>
              <a:rPr lang="ru-RU" sz="4400" dirty="0" smtClean="0"/>
              <a:t>                                                  </a:t>
            </a:r>
          </a:p>
          <a:p>
            <a:r>
              <a:rPr lang="ru-RU" sz="4400" dirty="0" smtClean="0"/>
              <a:t>   По знаниям учащихся.</a:t>
            </a:r>
          </a:p>
          <a:p>
            <a:r>
              <a:rPr lang="ru-RU" sz="4400" dirty="0" smtClean="0"/>
              <a:t>По времени, затраченному на изучение нового материала.                                                                 </a:t>
            </a:r>
          </a:p>
          <a:p>
            <a:r>
              <a:rPr lang="ru-RU" sz="4400" dirty="0" smtClean="0"/>
              <a:t>По возможности получить наилучший результат при рациональ­ном распределении времени учителя и учеников.</a:t>
            </a:r>
          </a:p>
          <a:p>
            <a:r>
              <a:rPr lang="ru-RU" sz="4400" b="1" dirty="0" smtClean="0"/>
              <a:t>2. Как правильно отобрать материал содержания урока?</a:t>
            </a:r>
            <a:endParaRPr lang="ru-RU" sz="4400" dirty="0" smtClean="0"/>
          </a:p>
          <a:p>
            <a:r>
              <a:rPr lang="ru-RU" sz="4400" dirty="0" smtClean="0"/>
              <a:t>По соответствующему параграфу учебника.</a:t>
            </a:r>
          </a:p>
          <a:p>
            <a:r>
              <a:rPr lang="ru-RU" sz="4400" dirty="0" smtClean="0"/>
              <a:t>Руководствуясь программой, определить главный научный мини­мум знаний, указав способы и формы его конкретизации.</a:t>
            </a:r>
          </a:p>
          <a:p>
            <a:r>
              <a:rPr lang="ru-RU" sz="4400" dirty="0" smtClean="0"/>
              <a:t>Строго по программе, исключая материал для дополнительного чтения.</a:t>
            </a:r>
          </a:p>
          <a:p>
            <a:r>
              <a:rPr lang="ru-RU" sz="4400" b="1" dirty="0" smtClean="0"/>
              <a:t>3. Какие методы активного обучения, по вашим прогнозам, могут давать наилучший результат?</a:t>
            </a:r>
            <a:endParaRPr lang="ru-RU" sz="4400" dirty="0" smtClean="0"/>
          </a:p>
          <a:p>
            <a:r>
              <a:rPr lang="ru-RU" sz="4400" dirty="0" smtClean="0"/>
              <a:t>Семинары, собеседования, экскурсии, деловые игры.                                                              </a:t>
            </a:r>
          </a:p>
          <a:p>
            <a:r>
              <a:rPr lang="ru-RU" sz="4400" dirty="0" smtClean="0"/>
              <a:t>Беседы, экскурсии, практические работы.                                                                                </a:t>
            </a:r>
          </a:p>
          <a:p>
            <a:r>
              <a:rPr lang="ru-RU" sz="4400" dirty="0" smtClean="0"/>
              <a:t>Лекции, беседы, работа с учебником.</a:t>
            </a:r>
          </a:p>
          <a:p>
            <a:r>
              <a:rPr lang="ru-RU" sz="4400" b="1" dirty="0" smtClean="0"/>
              <a:t>   4. Как вы понимаете вариативность урока?                                                                           </a:t>
            </a:r>
            <a:endParaRPr lang="ru-RU" sz="4400" dirty="0" smtClean="0"/>
          </a:p>
          <a:p>
            <a:r>
              <a:rPr lang="ru-RU" sz="4400" dirty="0" smtClean="0"/>
              <a:t>Структуру урока определяет сам учитель.                                                                                   </a:t>
            </a:r>
          </a:p>
          <a:p>
            <a:r>
              <a:rPr lang="ru-RU" sz="4400" dirty="0" smtClean="0"/>
              <a:t>Структуру и методы его проведения могут определять учащиеся.                                                             </a:t>
            </a:r>
          </a:p>
          <a:p>
            <a:r>
              <a:rPr lang="ru-RU" sz="4400" dirty="0" smtClean="0"/>
              <a:t>Структура урока может изменяться в зависимости от условий уро­ка и особенностей класса.</a:t>
            </a:r>
          </a:p>
          <a:p>
            <a:r>
              <a:rPr lang="ru-RU" sz="4400" b="1" dirty="0" smtClean="0"/>
              <a:t>5. Что дает тематический учет знаний?                                                                                          </a:t>
            </a:r>
            <a:endParaRPr lang="ru-RU" sz="4400" dirty="0" smtClean="0"/>
          </a:p>
          <a:p>
            <a:r>
              <a:rPr lang="ru-RU" sz="4400" dirty="0" smtClean="0"/>
              <a:t> Ничего, это формализм.</a:t>
            </a:r>
          </a:p>
          <a:p>
            <a:r>
              <a:rPr lang="ru-RU" sz="4400" dirty="0" smtClean="0"/>
              <a:t>Возможность оценить знания учащихся в комплексе.                                                                          </a:t>
            </a:r>
          </a:p>
          <a:p>
            <a:r>
              <a:rPr lang="ru-RU" sz="4400" dirty="0" smtClean="0"/>
              <a:t>Не только оценить ученика, но и руководить процессом его обу­чения.</a:t>
            </a:r>
          </a:p>
          <a:p>
            <a:r>
              <a:rPr lang="ru-RU" sz="4400" b="1" dirty="0" smtClean="0"/>
              <a:t>6. Какие методы содействуют развитию мышления школьников?</a:t>
            </a:r>
            <a:endParaRPr lang="ru-RU" sz="4400" dirty="0" smtClean="0"/>
          </a:p>
          <a:p>
            <a:r>
              <a:rPr lang="ru-RU" sz="4400" dirty="0" smtClean="0"/>
              <a:t>Только самостоятельные.</a:t>
            </a:r>
          </a:p>
          <a:p>
            <a:r>
              <a:rPr lang="ru-RU" sz="4400" dirty="0" smtClean="0"/>
              <a:t>Только проблемно-поисковые.</a:t>
            </a:r>
          </a:p>
          <a:p>
            <a:r>
              <a:rPr lang="ru-RU" sz="4400" dirty="0" smtClean="0"/>
              <a:t>Оптимальное сочетание всех информационно-поисковых методов.</a:t>
            </a:r>
          </a:p>
          <a:p>
            <a:r>
              <a:rPr lang="ru-RU" sz="4400" b="1" dirty="0" smtClean="0"/>
              <a:t>7. Каково ваше мнение по вопросу, нужно ли учителю знать педа­гогику и психологию?</a:t>
            </a:r>
            <a:endParaRPr lang="ru-RU" sz="4400" dirty="0" smtClean="0"/>
          </a:p>
          <a:p>
            <a:r>
              <a:rPr lang="ru-RU" sz="4400" dirty="0" smtClean="0"/>
              <a:t>Необязательно. Нужно лишь знать свой предмет.</a:t>
            </a:r>
          </a:p>
          <a:p>
            <a:r>
              <a:rPr lang="ru-RU" sz="4400" dirty="0" smtClean="0"/>
              <a:t>Педагогику нужно знать и понимать, а психологию — необяза­тельно.</a:t>
            </a:r>
          </a:p>
          <a:p>
            <a:r>
              <a:rPr lang="ru-RU" sz="4400" dirty="0" smtClean="0"/>
              <a:t>Говоря образно, педагогика —</a:t>
            </a:r>
            <a:r>
              <a:rPr lang="ru-RU" sz="4400" b="1" dirty="0" smtClean="0"/>
              <a:t> </a:t>
            </a:r>
            <a:r>
              <a:rPr lang="ru-RU" sz="4400" dirty="0" smtClean="0"/>
              <a:t>это мастерская, а психология — это инструмент в ней.</a:t>
            </a:r>
          </a:p>
          <a:p>
            <a:r>
              <a:rPr lang="ru-RU" sz="4400" b="1" dirty="0" smtClean="0"/>
              <a:t>8. В чем, на ваш взгляд, заключается идея </a:t>
            </a:r>
            <a:r>
              <a:rPr lang="ru-RU" sz="4400" b="1" dirty="0" err="1" smtClean="0"/>
              <a:t>гуманитаризации</a:t>
            </a:r>
            <a:r>
              <a:rPr lang="ru-RU" sz="4400" b="1" dirty="0" smtClean="0"/>
              <a:t> обуче­ния?</a:t>
            </a:r>
            <a:endParaRPr lang="ru-RU" sz="4400" dirty="0" smtClean="0"/>
          </a:p>
          <a:p>
            <a:r>
              <a:rPr lang="ru-RU" sz="4400" dirty="0" smtClean="0"/>
              <a:t>В изучении на уроках произведений искусства.                                                                                          </a:t>
            </a:r>
          </a:p>
          <a:p>
            <a:r>
              <a:rPr lang="ru-RU" sz="4400" dirty="0" smtClean="0"/>
              <a:t>В реализации идей педагогического сотрудничества.                                                                             </a:t>
            </a:r>
          </a:p>
          <a:p>
            <a:r>
              <a:rPr lang="ru-RU" sz="4400" dirty="0" smtClean="0"/>
              <a:t>В реализации научного и воспитательного потенциала урока с уче­том решения глобальных проблем человечества, используя при этом средства литературы и искусства.</a:t>
            </a:r>
          </a:p>
          <a:p>
            <a:r>
              <a:rPr lang="ru-RU" sz="4400" b="1" dirty="0" smtClean="0"/>
              <a:t>9. Как вы понимаете сущность понятия «интеграция учебных заня­тий»?</a:t>
            </a:r>
            <a:endParaRPr lang="ru-RU" sz="4400" dirty="0" smtClean="0"/>
          </a:p>
          <a:p>
            <a:r>
              <a:rPr lang="ru-RU" sz="4400" dirty="0" smtClean="0"/>
              <a:t>Это получение информации по определенному вопросу исходя из знаний по отдельным предметам.</a:t>
            </a:r>
          </a:p>
          <a:p>
            <a:r>
              <a:rPr lang="ru-RU" sz="4400" dirty="0" smtClean="0"/>
              <a:t>Это реализация идеи педагогического сотрудничества.                                                       </a:t>
            </a:r>
          </a:p>
          <a:p>
            <a:r>
              <a:rPr lang="ru-RU" sz="4400" dirty="0" smtClean="0"/>
              <a:t>Это применение разных форм работы на уроке.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5797550"/>
          </a:xfrm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  <a:t>Главное в  уроке - видеть и </a:t>
            </a:r>
            <a:b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</a:br>
            <a: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  <a:t>знать его основные законы.</a:t>
            </a:r>
            <a:b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</a:br>
            <a: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</a:br>
            <a: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  <a:t>Зная основные законы урока,  можно «обрастать» </a:t>
            </a:r>
            <a:r>
              <a:rPr lang="ru-RU" sz="4000" b="1" smtClean="0">
                <a:solidFill>
                  <a:schemeClr val="accent2"/>
                </a:solidFill>
                <a:cs typeface="Times New Roman" pitchFamily="18" charset="0"/>
              </a:rPr>
              <a:t>новыми</a:t>
            </a:r>
            <a: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  <a:t> </a:t>
            </a:r>
            <a:r>
              <a:rPr lang="ru-RU" sz="4000" b="1" smtClean="0">
                <a:solidFill>
                  <a:schemeClr val="accent2"/>
                </a:solidFill>
                <a:cs typeface="Times New Roman" pitchFamily="18" charset="0"/>
              </a:rPr>
              <a:t>приёмами и методами</a:t>
            </a:r>
            <a: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  <a:t>. </a:t>
            </a:r>
            <a:br>
              <a:rPr lang="ru-RU" sz="4000" b="1" smtClean="0">
                <a:solidFill>
                  <a:srgbClr val="22228B"/>
                </a:solidFill>
                <a:cs typeface="Times New Roman" pitchFamily="18" charset="0"/>
              </a:rPr>
            </a:br>
            <a:r>
              <a:rPr lang="ru-RU" sz="4800" b="1" smtClean="0">
                <a:solidFill>
                  <a:srgbClr val="22228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smtClean="0">
                <a:solidFill>
                  <a:srgbClr val="22228B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928670"/>
          </a:xfrm>
        </p:spPr>
        <p:txBody>
          <a:bodyPr>
            <a:normAutofit/>
          </a:bodyPr>
          <a:lstStyle/>
          <a:p>
            <a:r>
              <a:rPr lang="ru-RU" sz="2700" b="1" i="1" dirty="0" smtClean="0">
                <a:solidFill>
                  <a:schemeClr val="accent1"/>
                </a:solidFill>
              </a:rPr>
              <a:t>ОСНОВНЫЕ ТРЕБОВАНИЯ К СОВРЕМЕННОМУ УРОКУ                ( </a:t>
            </a:r>
            <a:r>
              <a:rPr lang="ru-RU" sz="2700" b="1" i="1" dirty="0" err="1" smtClean="0">
                <a:solidFill>
                  <a:schemeClr val="accent1"/>
                </a:solidFill>
              </a:rPr>
              <a:t>общедидактические</a:t>
            </a:r>
            <a:r>
              <a:rPr lang="ru-RU" sz="2000" b="1" i="1" dirty="0" smtClean="0">
                <a:solidFill>
                  <a:schemeClr val="accent1"/>
                </a:solidFill>
              </a:rPr>
              <a:t>)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9044022" cy="6143644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Цели:</a:t>
            </a:r>
            <a:r>
              <a:rPr lang="ru-RU" sz="8000" dirty="0" smtClean="0">
                <a:solidFill>
                  <a:srgbClr val="FF0000"/>
                </a:solidFill>
              </a:rPr>
              <a:t>    </a:t>
            </a:r>
            <a:r>
              <a:rPr lang="ru-RU" sz="8000" dirty="0" smtClean="0"/>
              <a:t>          обучающие, развивающие, воспитательные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Содержание:</a:t>
            </a:r>
            <a:r>
              <a:rPr lang="ru-RU" sz="8000" dirty="0" smtClean="0"/>
              <a:t> объем и структура материала</a:t>
            </a:r>
          </a:p>
          <a:p>
            <a:r>
              <a:rPr lang="ru-RU" sz="8000" dirty="0" smtClean="0"/>
              <a:t>                         актуализация опорных знаний, умений, навыков</a:t>
            </a:r>
          </a:p>
          <a:p>
            <a:r>
              <a:rPr lang="ru-RU" sz="8000" dirty="0" smtClean="0"/>
              <a:t>                         изложение нового материала</a:t>
            </a:r>
          </a:p>
          <a:p>
            <a:r>
              <a:rPr lang="ru-RU" sz="8000" dirty="0" smtClean="0"/>
              <a:t>                         закрепление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Обучение:</a:t>
            </a:r>
            <a:r>
              <a:rPr lang="ru-RU" sz="8000" dirty="0" smtClean="0"/>
              <a:t>      доступность</a:t>
            </a:r>
          </a:p>
          <a:p>
            <a:r>
              <a:rPr lang="ru-RU" sz="8000" dirty="0" smtClean="0"/>
              <a:t>                         </a:t>
            </a:r>
            <a:r>
              <a:rPr lang="ru-RU" sz="8000" dirty="0" err="1" smtClean="0"/>
              <a:t>проблемность</a:t>
            </a:r>
            <a:endParaRPr lang="ru-RU" sz="8000" dirty="0" smtClean="0"/>
          </a:p>
          <a:p>
            <a:r>
              <a:rPr lang="ru-RU" sz="8000" dirty="0" smtClean="0"/>
              <a:t>                         индивидуальный и дифференцированный подход</a:t>
            </a:r>
          </a:p>
          <a:p>
            <a:r>
              <a:rPr lang="ru-RU" sz="8000" dirty="0" smtClean="0"/>
              <a:t>                         наглядность и технические средства обучения</a:t>
            </a:r>
          </a:p>
          <a:p>
            <a:r>
              <a:rPr lang="ru-RU" sz="8000" dirty="0" smtClean="0"/>
              <a:t>                         связи с другими сферами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Учение:</a:t>
            </a:r>
            <a:r>
              <a:rPr lang="ru-RU" sz="8000" dirty="0" smtClean="0"/>
              <a:t>          работа в зоне ближайшего развития</a:t>
            </a:r>
          </a:p>
          <a:p>
            <a:r>
              <a:rPr lang="ru-RU" sz="8000" dirty="0" smtClean="0"/>
              <a:t>                         активность</a:t>
            </a:r>
          </a:p>
          <a:p>
            <a:r>
              <a:rPr lang="ru-RU" sz="8000" dirty="0" smtClean="0"/>
              <a:t>                         самостоятельность</a:t>
            </a:r>
          </a:p>
          <a:p>
            <a:r>
              <a:rPr lang="ru-RU" sz="8000" dirty="0" smtClean="0"/>
              <a:t>                         творчество, поиск</a:t>
            </a:r>
          </a:p>
          <a:p>
            <a:r>
              <a:rPr lang="ru-RU" sz="8000" dirty="0" smtClean="0"/>
              <a:t>                         </a:t>
            </a:r>
            <a:r>
              <a:rPr lang="ru-RU" sz="8000" dirty="0" err="1" smtClean="0"/>
              <a:t>общеучебные</a:t>
            </a:r>
            <a:r>
              <a:rPr lang="ru-RU" sz="8000" dirty="0" smtClean="0"/>
              <a:t> умения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Контроль </a:t>
            </a:r>
            <a:r>
              <a:rPr lang="ru-RU" sz="8000" b="1" dirty="0" smtClean="0"/>
              <a:t>      </a:t>
            </a:r>
            <a:r>
              <a:rPr lang="ru-RU" sz="8000" dirty="0" smtClean="0"/>
              <a:t>проверка домашнего задания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и</a:t>
            </a:r>
            <a:r>
              <a:rPr lang="ru-RU" sz="8000" dirty="0" smtClean="0">
                <a:solidFill>
                  <a:srgbClr val="FF0000"/>
                </a:solidFill>
              </a:rPr>
              <a:t>  </a:t>
            </a:r>
            <a:r>
              <a:rPr lang="ru-RU" sz="8000" b="1" dirty="0" smtClean="0">
                <a:solidFill>
                  <a:srgbClr val="FF0000"/>
                </a:solidFill>
              </a:rPr>
              <a:t>оценка:</a:t>
            </a:r>
            <a:r>
              <a:rPr lang="ru-RU" sz="8000" dirty="0" smtClean="0">
                <a:solidFill>
                  <a:srgbClr val="FF0000"/>
                </a:solidFill>
              </a:rPr>
              <a:t> </a:t>
            </a:r>
            <a:r>
              <a:rPr lang="ru-RU" sz="8000" dirty="0" smtClean="0"/>
              <a:t>     текущая обратная связь</a:t>
            </a:r>
          </a:p>
          <a:p>
            <a:r>
              <a:rPr lang="ru-RU" sz="8000" dirty="0" smtClean="0"/>
              <a:t>                        оценивание</a:t>
            </a:r>
          </a:p>
          <a:p>
            <a:r>
              <a:rPr lang="ru-RU" sz="8000" dirty="0" smtClean="0"/>
              <a:t>                         качество знаний, умений и навыков учащихся                            </a:t>
            </a:r>
          </a:p>
          <a:p>
            <a:r>
              <a:rPr lang="ru-RU" sz="8000" dirty="0" smtClean="0"/>
              <a:t>                         качество самостоятельных умственных действий учащихся</a:t>
            </a:r>
          </a:p>
          <a:p>
            <a:endParaRPr lang="ru-RU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Подготовка учителя  к уроку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1-й этап</a:t>
            </a:r>
            <a:r>
              <a:rPr lang="ru-RU" dirty="0" smtClean="0"/>
              <a:t> — изучение учебной программы.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2-й этап</a:t>
            </a:r>
            <a:r>
              <a:rPr lang="ru-RU" dirty="0" smtClean="0"/>
              <a:t> — изучение методической литературы.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3-й этап</a:t>
            </a:r>
            <a:r>
              <a:rPr lang="ru-RU" dirty="0" smtClean="0"/>
              <a:t> — изучение материала конкретного урока в стабильном учебнике.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4-й этап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— изучение и подготовка имеющихся в школе средств обучения по теме урока. 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5-й этап</a:t>
            </a:r>
            <a:r>
              <a:rPr lang="ru-RU" b="1" dirty="0" smtClean="0"/>
              <a:t> —</a:t>
            </a:r>
            <a:r>
              <a:rPr lang="ru-RU" dirty="0" smtClean="0"/>
              <a:t> разработка плана, конспекта урока. План урока — это конечный результат подготовительной работы учителя к проведению урока.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smtClean="0">
                <a:solidFill>
                  <a:srgbClr val="0000FF"/>
                </a:solidFill>
              </a:rPr>
              <a:t>Современный взгляд на урок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341313" indent="-341313">
              <a:buClr>
                <a:srgbClr val="0000FF"/>
              </a:buClr>
              <a:buSzPct val="60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smtClean="0">
                <a:solidFill>
                  <a:srgbClr val="C00000"/>
                </a:solidFill>
              </a:rPr>
              <a:t>Эффективный урок </a:t>
            </a:r>
            <a:r>
              <a:rPr lang="ru-RU" sz="2800" b="1" smtClean="0"/>
              <a:t>- искусственная, открытая, динамичная, централизованная и деятельностная система, предусматривающая взаимодействие как минимум двух субъектов, приводящее к появлению нового качества.</a:t>
            </a:r>
          </a:p>
          <a:p>
            <a:pPr marL="341313" indent="-341313">
              <a:buClr>
                <a:srgbClr val="0000FF"/>
              </a:buClr>
              <a:buSzPct val="60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smtClean="0"/>
              <a:t>Новое качество определяется </a:t>
            </a:r>
            <a:r>
              <a:rPr lang="ru-RU" sz="2800" b="1" smtClean="0">
                <a:solidFill>
                  <a:srgbClr val="C00000"/>
                </a:solidFill>
              </a:rPr>
              <a:t>новой целью </a:t>
            </a:r>
            <a:r>
              <a:rPr lang="ru-RU" sz="2800" b="1" smtClean="0"/>
              <a:t>– овладением учащимися УУД в ходе ОП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137525" cy="703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>
                <a:solidFill>
                  <a:srgbClr val="0000FF"/>
                </a:solidFill>
              </a:rPr>
              <a:t>Основные компоненты современного урока</a:t>
            </a:r>
            <a:r>
              <a:rPr lang="ru-RU" sz="5400" b="1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196975"/>
            <a:ext cx="8007350" cy="4818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 dirty="0" smtClean="0"/>
              <a:t>1</a:t>
            </a:r>
            <a:r>
              <a:rPr lang="ru-RU" sz="1600" b="1" dirty="0" smtClean="0"/>
              <a:t>.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Организационный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– организация класса в течение всего урока, готовность учащихся к уроку, порядок и дисциплина.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2.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Целевой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– постановка целей учения перед учащимися, как на весь урок, так и на отдельные его этапы.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3.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 Мотивационный 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– определение значимости изучаемого материала как в данной теме, так и во всем курсе.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4.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Коммуникативный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– уровень общения учителя с классом.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5.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 Содержательный 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– подбор материала для изучения, закрепления, повторения, самостоятельной работы и т.п.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6.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Технологический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– выбор форм, методов и приемов обучения, оптимальных для данного типа урока, для данной темы, для данного класса и т.п.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7. 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Контрольно-оценочный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– использование оценки деятельности ученика на уроке для стимулирования его активности и развития познавательного интереса.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latin typeface="+mj-lt"/>
                <a:cs typeface="Times New Roman" pitchFamily="18" charset="0"/>
              </a:rPr>
              <a:t>8.</a:t>
            </a:r>
            <a:r>
              <a:rPr lang="ru-RU" sz="1800" b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Аналитический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– подведение итогов урока, анализ деятельности учащихся на уроке, анализ результатов собственной деятельности по организации урока</a:t>
            </a:r>
            <a:endParaRPr lang="ru-RU" sz="1600" b="1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79388" y="1"/>
            <a:ext cx="8536016" cy="10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solidFill>
                  <a:srgbClr val="0000FF"/>
                </a:solidFill>
              </a:rPr>
              <a:t>Критерии результативности урока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42910" y="1000108"/>
            <a:ext cx="7696200" cy="531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/>
              <a:t>Соответствие результатов требованиям государственного стандарта образования, </a:t>
            </a:r>
            <a:r>
              <a:rPr lang="ru-RU" sz="3200" dirty="0">
                <a:solidFill>
                  <a:schemeClr val="tx2"/>
                </a:solidFill>
              </a:rPr>
              <a:t>ЕГЭ</a:t>
            </a:r>
            <a:r>
              <a:rPr lang="ru-RU" sz="3200" dirty="0"/>
              <a:t>, инновациям в образовании.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/>
              <a:t>Объём </a:t>
            </a:r>
            <a:r>
              <a:rPr lang="ru-RU" sz="3200" b="1" dirty="0">
                <a:solidFill>
                  <a:srgbClr val="FF3300"/>
                </a:solidFill>
              </a:rPr>
              <a:t>и уровень</a:t>
            </a:r>
            <a:r>
              <a:rPr lang="ru-RU" sz="3200" dirty="0">
                <a:solidFill>
                  <a:schemeClr val="tx2"/>
                </a:solidFill>
              </a:rPr>
              <a:t> результатов</a:t>
            </a:r>
            <a:r>
              <a:rPr lang="ru-RU" sz="3200" dirty="0"/>
              <a:t> учебной деятельности учащегося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2051050" y="476250"/>
            <a:ext cx="5184775" cy="10810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Критерии результативности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урока</a:t>
            </a:r>
          </a:p>
        </p:txBody>
      </p:sp>
      <p:sp>
        <p:nvSpPr>
          <p:cNvPr id="69635" name="Rectangle 5"/>
          <p:cNvSpPr>
            <a:spLocks noChangeArrowheads="1"/>
          </p:cNvSpPr>
          <p:nvPr/>
        </p:nvSpPr>
        <p:spPr bwMode="auto">
          <a:xfrm>
            <a:off x="5940425" y="2924175"/>
            <a:ext cx="2303463" cy="19446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Результат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 работы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ученика</a:t>
            </a:r>
          </a:p>
        </p:txBody>
      </p:sp>
      <p:sp>
        <p:nvSpPr>
          <p:cNvPr id="69636" name="Rectangle 6"/>
          <p:cNvSpPr>
            <a:spLocks noChangeArrowheads="1"/>
          </p:cNvSpPr>
          <p:nvPr/>
        </p:nvSpPr>
        <p:spPr bwMode="auto">
          <a:xfrm>
            <a:off x="900113" y="2924175"/>
            <a:ext cx="2447925" cy="19446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Результат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 работы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учителя</a:t>
            </a:r>
          </a:p>
        </p:txBody>
      </p:sp>
      <p:sp>
        <p:nvSpPr>
          <p:cNvPr id="73733" name="AutoShape 9"/>
          <p:cNvSpPr>
            <a:spLocks noChangeArrowheads="1"/>
          </p:cNvSpPr>
          <p:nvPr/>
        </p:nvSpPr>
        <p:spPr bwMode="auto">
          <a:xfrm flipV="1">
            <a:off x="3492500" y="3500438"/>
            <a:ext cx="2303463" cy="504825"/>
          </a:xfrm>
          <a:prstGeom prst="leftRightArrow">
            <a:avLst>
              <a:gd name="adj1" fmla="val 50000"/>
              <a:gd name="adj2" fmla="val 912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34" name="AutoShape 10"/>
          <p:cNvSpPr>
            <a:spLocks noChangeArrowheads="1"/>
          </p:cNvSpPr>
          <p:nvPr/>
        </p:nvSpPr>
        <p:spPr bwMode="auto">
          <a:xfrm>
            <a:off x="2195513" y="1557338"/>
            <a:ext cx="720725" cy="1366837"/>
          </a:xfrm>
          <a:prstGeom prst="downArrow">
            <a:avLst>
              <a:gd name="adj1" fmla="val 50000"/>
              <a:gd name="adj2" fmla="val 474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35" name="AutoShape 11"/>
          <p:cNvSpPr>
            <a:spLocks noChangeArrowheads="1"/>
          </p:cNvSpPr>
          <p:nvPr/>
        </p:nvSpPr>
        <p:spPr bwMode="auto">
          <a:xfrm>
            <a:off x="6443663" y="1557338"/>
            <a:ext cx="720725" cy="1366837"/>
          </a:xfrm>
          <a:prstGeom prst="downArrow">
            <a:avLst>
              <a:gd name="adj1" fmla="val 50000"/>
              <a:gd name="adj2" fmla="val 474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7345362" cy="1189038"/>
          </a:xfrm>
        </p:spPr>
        <p:txBody>
          <a:bodyPr/>
          <a:lstStyle/>
          <a:p>
            <a:r>
              <a:rPr lang="ru-RU" sz="2800" b="1" smtClean="0">
                <a:solidFill>
                  <a:srgbClr val="0000FF"/>
                </a:solidFill>
              </a:rPr>
              <a:t>Алгоритм подготовки учителя к проведению современного урока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285860"/>
            <a:ext cx="7858180" cy="5286412"/>
          </a:xfrm>
        </p:spPr>
        <p:txBody>
          <a:bodyPr>
            <a:normAutofit fontScale="92500"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Определение предполагаемых образовательных результатов учеников.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Актуализация ресурса учащихся в сознании учителя (способы).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Ценностная ориентация педагога к проблематике темы урока.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Определения смысла урока.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Разработка идеи урока.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Формулировка заданий.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Соотнесение результатов учеников с требуемыми ФГОС.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Формулирование целей урока.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Разработка структуры урока.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Написание конспекта урока</a:t>
            </a:r>
          </a:p>
          <a:p>
            <a:pPr marL="457200" indent="-457200">
              <a:buFontTx/>
              <a:buAutoNum type="arabicPeriod"/>
            </a:pPr>
            <a:endParaRPr lang="ru-RU" sz="2400" dirty="0" smtClean="0">
              <a:solidFill>
                <a:srgbClr val="525129"/>
              </a:solidFill>
            </a:endParaRPr>
          </a:p>
          <a:p>
            <a:pPr marL="457200" indent="-457200">
              <a:buFontTx/>
              <a:buNone/>
            </a:pPr>
            <a:endParaRPr lang="ru-RU" dirty="0" smtClean="0">
              <a:solidFill>
                <a:srgbClr val="5251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723</Words>
  <PresentationFormat>Экран (4:3)</PresentationFormat>
  <Paragraphs>170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СОВРЕМЕННЫЙ УРОК</vt:lpstr>
      <vt:lpstr>Главное в  уроке - видеть и  знать его основные законы.  Зная основные законы урока,  можно «обрастать» новыми приёмами и методами.   </vt:lpstr>
      <vt:lpstr>ОСНОВНЫЕ ТРЕБОВАНИЯ К СОВРЕМЕННОМУ УРОКУ                ( общедидактические)</vt:lpstr>
      <vt:lpstr>Подготовка учителя  к уроку</vt:lpstr>
      <vt:lpstr>Современный взгляд на урок</vt:lpstr>
      <vt:lpstr>Основные компоненты современного урока </vt:lpstr>
      <vt:lpstr>Слайд 7</vt:lpstr>
      <vt:lpstr>Слайд 8</vt:lpstr>
      <vt:lpstr>Алгоритм подготовки учителя к проведению современного урока</vt:lpstr>
      <vt:lpstr>Структура урока в рамках деятельностного подхода </vt:lpstr>
      <vt:lpstr>Анализ урока в рамках деятельностного подхода </vt:lpstr>
      <vt:lpstr>Методические требования к современному уроку</vt:lpstr>
      <vt:lpstr>Слайд 13</vt:lpstr>
      <vt:lpstr>Слайд 14</vt:lpstr>
      <vt:lpstr>Слайд 15</vt:lpstr>
      <vt:lpstr>УЧЕБНО-КОНТРОЛИРУЮЩИЙ ТЕСТ ДЛЯ УЧИТЕЛЕЙ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каб20</cp:lastModifiedBy>
  <cp:revision>17</cp:revision>
  <dcterms:modified xsi:type="dcterms:W3CDTF">2016-09-23T08:10:40Z</dcterms:modified>
</cp:coreProperties>
</file>