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63" r:id="rId2"/>
    <p:sldId id="264" r:id="rId3"/>
    <p:sldId id="260" r:id="rId4"/>
    <p:sldId id="262" r:id="rId5"/>
    <p:sldId id="273" r:id="rId6"/>
    <p:sldId id="270" r:id="rId7"/>
    <p:sldId id="271" r:id="rId8"/>
    <p:sldId id="276" r:id="rId9"/>
    <p:sldId id="272" r:id="rId10"/>
    <p:sldId id="258" r:id="rId11"/>
    <p:sldId id="259" r:id="rId12"/>
    <p:sldId id="277" r:id="rId13"/>
    <p:sldId id="267" r:id="rId14"/>
    <p:sldId id="265" r:id="rId15"/>
    <p:sldId id="274" r:id="rId16"/>
    <p:sldId id="26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A71CF9-691F-41A0-B881-365653EB61D8}" type="datetimeFigureOut">
              <a:rPr lang="ru-RU" smtClean="0"/>
              <a:pPr/>
              <a:t>23.09.2016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5004A7-AD02-4B0F-B9A5-EE3A064D59A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26151" y="695167"/>
            <a:ext cx="5005699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3" name="Rectangle 2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СОВРЕМЕННЫЙ УРОК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r>
              <a:rPr lang="ru-RU" altLang="ru-RU" sz="2800" b="1" dirty="0" smtClean="0">
                <a:solidFill>
                  <a:srgbClr val="0070C0"/>
                </a:solidFill>
              </a:rPr>
              <a:t>Структура урока в рамках </a:t>
            </a:r>
            <a:r>
              <a:rPr lang="ru-RU" altLang="ru-RU" sz="2800" b="1" dirty="0" err="1" smtClean="0">
                <a:solidFill>
                  <a:srgbClr val="0070C0"/>
                </a:solidFill>
              </a:rPr>
              <a:t>деятельностного</a:t>
            </a:r>
            <a:r>
              <a:rPr lang="ru-RU" altLang="ru-RU" sz="2800" b="1" dirty="0" smtClean="0">
                <a:solidFill>
                  <a:srgbClr val="0070C0"/>
                </a:solidFill>
              </a:rPr>
              <a:t> подхода </a:t>
            </a:r>
            <a:endParaRPr lang="ru-RU" altLang="ru-RU" sz="2800" dirty="0" smtClean="0">
              <a:solidFill>
                <a:srgbClr val="0070C0"/>
              </a:solidFill>
            </a:endParaRPr>
          </a:p>
        </p:txBody>
      </p:sp>
      <p:sp>
        <p:nvSpPr>
          <p:cNvPr id="51203" name="Объект 2"/>
          <p:cNvSpPr>
            <a:spLocks noGrp="1"/>
          </p:cNvSpPr>
          <p:nvPr>
            <p:ph idx="1"/>
          </p:nvPr>
        </p:nvSpPr>
        <p:spPr>
          <a:xfrm>
            <a:off x="323850" y="1071546"/>
            <a:ext cx="8640763" cy="4948254"/>
          </a:xfrm>
        </p:spPr>
        <p:txBody>
          <a:bodyPr>
            <a:noAutofit/>
          </a:bodyPr>
          <a:lstStyle/>
          <a:p>
            <a:r>
              <a:rPr lang="ru-RU" altLang="ru-RU" sz="2800" dirty="0" smtClean="0"/>
              <a:t>Мотивирование к учебной деятельности</a:t>
            </a:r>
          </a:p>
          <a:p>
            <a:r>
              <a:rPr lang="ru-RU" altLang="ru-RU" sz="2800" dirty="0" smtClean="0"/>
              <a:t>Актуализация и фиксирование индивидуального затруднения</a:t>
            </a:r>
          </a:p>
          <a:p>
            <a:r>
              <a:rPr lang="ru-RU" altLang="ru-RU" sz="2800" dirty="0" smtClean="0"/>
              <a:t>Выявление места и причины затруднения</a:t>
            </a:r>
          </a:p>
          <a:p>
            <a:r>
              <a:rPr lang="ru-RU" altLang="ru-RU" sz="2800" dirty="0" smtClean="0"/>
              <a:t>Построение проекта выхода из затруднения</a:t>
            </a:r>
          </a:p>
          <a:p>
            <a:r>
              <a:rPr lang="ru-RU" altLang="ru-RU" sz="2800" dirty="0" smtClean="0"/>
              <a:t> Реализация построенного проекта</a:t>
            </a:r>
          </a:p>
          <a:p>
            <a:r>
              <a:rPr lang="ru-RU" altLang="ru-RU" sz="2800" dirty="0" smtClean="0"/>
              <a:t>Первичное закрепление с проговариванием во внешней речи</a:t>
            </a:r>
          </a:p>
          <a:p>
            <a:r>
              <a:rPr lang="ru-RU" altLang="ru-RU" sz="2800" dirty="0" smtClean="0"/>
              <a:t>Самостоятельная работа с самопроверкой по эталону</a:t>
            </a:r>
          </a:p>
          <a:p>
            <a:r>
              <a:rPr lang="ru-RU" altLang="ru-RU" sz="2800" dirty="0" smtClean="0"/>
              <a:t>Включение в систему знаний и повторение</a:t>
            </a:r>
          </a:p>
          <a:p>
            <a:r>
              <a:rPr lang="ru-RU" altLang="ru-RU" sz="2800" dirty="0" smtClean="0"/>
              <a:t>Рефлексия учебной деятельности на уроке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71546"/>
          </a:xfrm>
        </p:spPr>
        <p:txBody>
          <a:bodyPr>
            <a:normAutofit/>
          </a:bodyPr>
          <a:lstStyle/>
          <a:p>
            <a:r>
              <a:rPr lang="ru-RU" altLang="ru-RU" sz="3200" b="1" dirty="0" smtClean="0">
                <a:solidFill>
                  <a:srgbClr val="0070C0"/>
                </a:solidFill>
              </a:rPr>
              <a:t>Анализ урока в рамках </a:t>
            </a:r>
            <a:r>
              <a:rPr lang="ru-RU" altLang="ru-RU" sz="3200" b="1" dirty="0" err="1" smtClean="0">
                <a:solidFill>
                  <a:srgbClr val="0070C0"/>
                </a:solidFill>
              </a:rPr>
              <a:t>деятельностного</a:t>
            </a:r>
            <a:r>
              <a:rPr lang="ru-RU" altLang="ru-RU" sz="3200" b="1" dirty="0" smtClean="0">
                <a:solidFill>
                  <a:srgbClr val="0070C0"/>
                </a:solidFill>
              </a:rPr>
              <a:t> подхода </a:t>
            </a:r>
            <a:endParaRPr lang="ru-RU" altLang="ru-RU" sz="3200" dirty="0" smtClean="0">
              <a:solidFill>
                <a:srgbClr val="0070C0"/>
              </a:solidFill>
            </a:endParaRPr>
          </a:p>
        </p:txBody>
      </p:sp>
      <p:sp>
        <p:nvSpPr>
          <p:cNvPr id="52227" name="Объект 2"/>
          <p:cNvSpPr>
            <a:spLocks noGrp="1"/>
          </p:cNvSpPr>
          <p:nvPr>
            <p:ph idx="1"/>
          </p:nvPr>
        </p:nvSpPr>
        <p:spPr>
          <a:xfrm>
            <a:off x="323850" y="1142984"/>
            <a:ext cx="8640763" cy="4786346"/>
          </a:xfrm>
        </p:spPr>
        <p:txBody>
          <a:bodyPr>
            <a:noAutofit/>
          </a:bodyPr>
          <a:lstStyle/>
          <a:p>
            <a:r>
              <a:rPr lang="ru-RU" altLang="ru-RU" sz="2400" dirty="0" smtClean="0"/>
              <a:t>Цель в терминах конечного результата обучающихся</a:t>
            </a:r>
          </a:p>
          <a:p>
            <a:r>
              <a:rPr lang="ru-RU" altLang="ru-RU" sz="2400" dirty="0" smtClean="0"/>
              <a:t>Мотивация, индивидуализация, выбор</a:t>
            </a:r>
          </a:p>
          <a:p>
            <a:r>
              <a:rPr lang="ru-RU" altLang="ru-RU" sz="2400" dirty="0" smtClean="0"/>
              <a:t>Постановка познавательной задачи, создание учебных ситуаций</a:t>
            </a:r>
          </a:p>
          <a:p>
            <a:r>
              <a:rPr lang="ru-RU" altLang="ru-RU" sz="2400" dirty="0" smtClean="0"/>
              <a:t>Деятельность учащихся преобладает над деятельностью учителя</a:t>
            </a:r>
          </a:p>
          <a:p>
            <a:r>
              <a:rPr lang="ru-RU" altLang="ru-RU" sz="2400" dirty="0" smtClean="0"/>
              <a:t>Целенаправленно ведется работа по осуществлению рефлексивного действия (оценивать свою готовность, обнаруживать незнание, находить причины затруднений, обучение самооценке и самоконтролю и т.п.)</a:t>
            </a:r>
          </a:p>
          <a:p>
            <a:r>
              <a:rPr lang="ru-RU" altLang="ru-RU" sz="2400" dirty="0" smtClean="0"/>
              <a:t>Специально планируются коммуникативные результаты урока</a:t>
            </a:r>
          </a:p>
          <a:p>
            <a:r>
              <a:rPr lang="ru-RU" altLang="ru-RU" sz="2400" dirty="0" smtClean="0"/>
              <a:t>Создание ситуации успеха, оценка реального продвижения каждого ученика</a:t>
            </a:r>
          </a:p>
          <a:p>
            <a:endParaRPr lang="ru-RU" altLang="ru-R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Заголовок 3"/>
          <p:cNvSpPr>
            <a:spLocks noGrp="1"/>
          </p:cNvSpPr>
          <p:nvPr>
            <p:ph type="title"/>
          </p:nvPr>
        </p:nvSpPr>
        <p:spPr>
          <a:xfrm>
            <a:off x="179388" y="188913"/>
            <a:ext cx="4824412" cy="1727200"/>
          </a:xfrm>
        </p:spPr>
        <p:txBody>
          <a:bodyPr>
            <a:normAutofit fontScale="90000"/>
          </a:bodyPr>
          <a:lstStyle/>
          <a:p>
            <a:r>
              <a:rPr lang="ru-RU" sz="3600" b="1" smtClean="0">
                <a:solidFill>
                  <a:srgbClr val="0000FF"/>
                </a:solidFill>
                <a:cs typeface="Times New Roman" pitchFamily="18" charset="0"/>
              </a:rPr>
              <a:t>Методические требования к современному уроку</a:t>
            </a:r>
            <a:endParaRPr lang="ru-RU" sz="3600" smtClean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179388" y="2060575"/>
            <a:ext cx="4248150" cy="4537075"/>
          </a:xfrm>
        </p:spPr>
        <p:txBody>
          <a:bodyPr>
            <a:normAutofit fontScale="92500"/>
          </a:bodyPr>
          <a:lstStyle/>
          <a:p>
            <a:pPr eaLnBrk="1" hangingPunct="1">
              <a:defRPr/>
            </a:pPr>
            <a:r>
              <a:rPr lang="ru-RU" sz="1600" b="1" dirty="0" smtClean="0">
                <a:latin typeface="+mj-lt"/>
                <a:cs typeface="Times New Roman" pitchFamily="18" charset="0"/>
              </a:rPr>
              <a:t>Специально продуманная работа по </a:t>
            </a:r>
            <a:r>
              <a:rPr lang="ru-RU" sz="1600" b="1" dirty="0" smtClean="0">
                <a:solidFill>
                  <a:srgbClr val="0000FF"/>
                </a:solidFill>
                <a:latin typeface="+mj-lt"/>
                <a:cs typeface="Times New Roman" pitchFamily="18" charset="0"/>
              </a:rPr>
              <a:t>мотивации</a:t>
            </a:r>
            <a:r>
              <a:rPr lang="ru-RU" sz="1600" b="1" dirty="0" smtClean="0">
                <a:latin typeface="+mj-lt"/>
                <a:cs typeface="Times New Roman" pitchFamily="18" charset="0"/>
              </a:rPr>
              <a:t> учебной деятельности</a:t>
            </a:r>
          </a:p>
          <a:p>
            <a:pPr eaLnBrk="1" hangingPunct="1">
              <a:defRPr/>
            </a:pPr>
            <a:r>
              <a:rPr lang="ru-RU" sz="1600" b="1" dirty="0" smtClean="0">
                <a:latin typeface="+mj-lt"/>
                <a:cs typeface="Times New Roman" pitchFamily="18" charset="0"/>
              </a:rPr>
              <a:t>Создание условий для проявления </a:t>
            </a:r>
            <a:r>
              <a:rPr lang="ru-RU" sz="1600" b="1" dirty="0" smtClean="0">
                <a:solidFill>
                  <a:srgbClr val="0000FF"/>
                </a:solidFill>
                <a:latin typeface="+mj-lt"/>
                <a:cs typeface="Times New Roman" pitchFamily="18" charset="0"/>
              </a:rPr>
              <a:t>самостоятельности</a:t>
            </a:r>
            <a:r>
              <a:rPr lang="ru-RU" sz="1600" b="1" dirty="0" smtClean="0">
                <a:latin typeface="+mj-lt"/>
                <a:cs typeface="Times New Roman" pitchFamily="18" charset="0"/>
              </a:rPr>
              <a:t> школьников</a:t>
            </a:r>
          </a:p>
          <a:p>
            <a:pPr eaLnBrk="1" hangingPunct="1">
              <a:defRPr/>
            </a:pPr>
            <a:r>
              <a:rPr lang="ru-RU" sz="1600" b="1" dirty="0" smtClean="0">
                <a:latin typeface="+mj-lt"/>
                <a:cs typeface="Times New Roman" pitchFamily="18" charset="0"/>
              </a:rPr>
              <a:t>Продуманное и целесообразное использование </a:t>
            </a:r>
            <a:r>
              <a:rPr lang="ru-RU" sz="1600" b="1" dirty="0" smtClean="0">
                <a:solidFill>
                  <a:srgbClr val="0000FF"/>
                </a:solidFill>
                <a:latin typeface="+mj-lt"/>
                <a:cs typeface="Times New Roman" pitchFamily="18" charset="0"/>
              </a:rPr>
              <a:t>ИКТ</a:t>
            </a:r>
          </a:p>
          <a:p>
            <a:pPr eaLnBrk="1" hangingPunct="1">
              <a:defRPr/>
            </a:pPr>
            <a:r>
              <a:rPr lang="ru-RU" sz="1600" b="1" dirty="0" smtClean="0">
                <a:latin typeface="+mj-lt"/>
                <a:cs typeface="Times New Roman" pitchFamily="18" charset="0"/>
              </a:rPr>
              <a:t>Дифференциация </a:t>
            </a:r>
            <a:r>
              <a:rPr lang="ru-RU" sz="1600" b="1" dirty="0" err="1" smtClean="0">
                <a:latin typeface="+mj-lt"/>
                <a:cs typeface="Times New Roman" pitchFamily="18" charset="0"/>
              </a:rPr>
              <a:t>д</a:t>
            </a:r>
            <a:r>
              <a:rPr lang="ru-RU" sz="1600" b="1" dirty="0" smtClean="0">
                <a:latin typeface="+mj-lt"/>
                <a:cs typeface="Times New Roman" pitchFamily="18" charset="0"/>
              </a:rPr>
              <a:t>/</a:t>
            </a:r>
            <a:r>
              <a:rPr lang="ru-RU" sz="1600" b="1" dirty="0" err="1" smtClean="0">
                <a:latin typeface="+mj-lt"/>
                <a:cs typeface="Times New Roman" pitchFamily="18" charset="0"/>
              </a:rPr>
              <a:t>з</a:t>
            </a:r>
            <a:r>
              <a:rPr lang="ru-RU" sz="1600" b="1" dirty="0" smtClean="0">
                <a:latin typeface="+mj-lt"/>
                <a:cs typeface="Times New Roman" pitchFamily="18" charset="0"/>
              </a:rPr>
              <a:t> (разумная)</a:t>
            </a:r>
          </a:p>
          <a:p>
            <a:pPr eaLnBrk="1" hangingPunct="1">
              <a:defRPr/>
            </a:pPr>
            <a:r>
              <a:rPr lang="ru-RU" sz="1600" b="1" dirty="0" smtClean="0">
                <a:latin typeface="+mj-lt"/>
                <a:cs typeface="Times New Roman" pitchFamily="18" charset="0"/>
              </a:rPr>
              <a:t>Знание и использование основных принципов </a:t>
            </a:r>
            <a:r>
              <a:rPr lang="ru-RU" sz="1600" b="1" dirty="0" err="1" smtClean="0">
                <a:latin typeface="+mj-lt"/>
                <a:cs typeface="Times New Roman" pitchFamily="18" charset="0"/>
              </a:rPr>
              <a:t>здоровьесбережения</a:t>
            </a:r>
            <a:endParaRPr lang="ru-RU" sz="1600" b="1" dirty="0" smtClean="0">
              <a:latin typeface="+mj-lt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ru-RU" sz="1600" b="1" dirty="0" smtClean="0">
                <a:latin typeface="+mj-lt"/>
                <a:cs typeface="Times New Roman" pitchFamily="18" charset="0"/>
              </a:rPr>
              <a:t>Обеспечение </a:t>
            </a:r>
            <a:r>
              <a:rPr lang="ru-RU" sz="1600" b="1" dirty="0" smtClean="0">
                <a:solidFill>
                  <a:srgbClr val="0000FF"/>
                </a:solidFill>
                <a:latin typeface="+mj-lt"/>
                <a:cs typeface="Times New Roman" pitchFamily="18" charset="0"/>
              </a:rPr>
              <a:t>благоприятных </a:t>
            </a:r>
            <a:r>
              <a:rPr lang="ru-RU" sz="1600" b="1" dirty="0" smtClean="0">
                <a:latin typeface="+mj-lt"/>
                <a:cs typeface="Times New Roman" pitchFamily="18" charset="0"/>
              </a:rPr>
              <a:t>гигиенических условий на уроке</a:t>
            </a:r>
          </a:p>
          <a:p>
            <a:pPr eaLnBrk="1" hangingPunct="1">
              <a:defRPr/>
            </a:pPr>
            <a:r>
              <a:rPr lang="ru-RU" sz="1600" b="1" dirty="0" smtClean="0">
                <a:latin typeface="+mj-lt"/>
                <a:cs typeface="Times New Roman" pitchFamily="18" charset="0"/>
              </a:rPr>
              <a:t>Обеспечение благоприятных </a:t>
            </a:r>
            <a:r>
              <a:rPr lang="ru-RU" sz="1600" b="1" dirty="0" smtClean="0">
                <a:solidFill>
                  <a:srgbClr val="0000FF"/>
                </a:solidFill>
                <a:latin typeface="+mj-lt"/>
                <a:cs typeface="Times New Roman" pitchFamily="18" charset="0"/>
              </a:rPr>
              <a:t>эстетических</a:t>
            </a:r>
            <a:r>
              <a:rPr lang="ru-RU" sz="1600" b="1" dirty="0" smtClean="0">
                <a:latin typeface="+mj-lt"/>
                <a:cs typeface="Times New Roman" pitchFamily="18" charset="0"/>
              </a:rPr>
              <a:t> условий</a:t>
            </a:r>
          </a:p>
          <a:p>
            <a:pPr>
              <a:defRPr/>
            </a:pPr>
            <a:endParaRPr lang="ru-RU" dirty="0">
              <a:latin typeface="+mj-lt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610100" y="285729"/>
            <a:ext cx="3771900" cy="6429420"/>
          </a:xfrm>
        </p:spPr>
        <p:txBody>
          <a:bodyPr>
            <a:normAutofit fontScale="92500"/>
          </a:bodyPr>
          <a:lstStyle/>
          <a:p>
            <a:pPr eaLnBrk="1" hangingPunct="1">
              <a:defRPr/>
            </a:pPr>
            <a:r>
              <a:rPr lang="ru-RU" sz="1800" b="1" dirty="0" smtClean="0">
                <a:latin typeface="+mj-lt"/>
                <a:cs typeface="Times New Roman" pitchFamily="18" charset="0"/>
              </a:rPr>
              <a:t>Общение с учащимися на основе сочетания высокой </a:t>
            </a:r>
            <a:r>
              <a:rPr lang="ru-RU" sz="1800" b="1" dirty="0" smtClean="0">
                <a:solidFill>
                  <a:srgbClr val="0000FF"/>
                </a:solidFill>
                <a:latin typeface="+mj-lt"/>
                <a:cs typeface="Times New Roman" pitchFamily="18" charset="0"/>
              </a:rPr>
              <a:t>требовательности</a:t>
            </a:r>
            <a:r>
              <a:rPr lang="ru-RU" sz="1800" b="1" dirty="0" smtClean="0">
                <a:latin typeface="+mj-lt"/>
                <a:cs typeface="Times New Roman" pitchFamily="18" charset="0"/>
              </a:rPr>
              <a:t> и безусловного </a:t>
            </a:r>
            <a:r>
              <a:rPr lang="ru-RU" sz="1800" b="1" dirty="0" smtClean="0">
                <a:solidFill>
                  <a:srgbClr val="0000FF"/>
                </a:solidFill>
                <a:latin typeface="+mj-lt"/>
                <a:cs typeface="Times New Roman" pitchFamily="18" charset="0"/>
              </a:rPr>
              <a:t>уважения</a:t>
            </a:r>
            <a:r>
              <a:rPr lang="ru-RU" sz="1800" b="1" dirty="0" smtClean="0">
                <a:latin typeface="+mj-lt"/>
                <a:cs typeface="Times New Roman" pitchFamily="18" charset="0"/>
              </a:rPr>
              <a:t> к личности школьника</a:t>
            </a:r>
          </a:p>
          <a:p>
            <a:pPr eaLnBrk="1" hangingPunct="1">
              <a:defRPr/>
            </a:pPr>
            <a:r>
              <a:rPr lang="ru-RU" sz="1800" b="1" dirty="0" smtClean="0">
                <a:latin typeface="+mj-lt"/>
                <a:cs typeface="Times New Roman" pitchFamily="18" charset="0"/>
              </a:rPr>
              <a:t>Стремление добиваться действенного воспитательного </a:t>
            </a:r>
            <a:r>
              <a:rPr lang="ru-RU" sz="1800" b="1" dirty="0" smtClean="0">
                <a:solidFill>
                  <a:srgbClr val="0000FF"/>
                </a:solidFill>
                <a:latin typeface="+mj-lt"/>
                <a:cs typeface="Times New Roman" pitchFamily="18" charset="0"/>
              </a:rPr>
              <a:t>влияния личности </a:t>
            </a:r>
            <a:r>
              <a:rPr lang="ru-RU" sz="1800" b="1" dirty="0" smtClean="0">
                <a:latin typeface="+mj-lt"/>
                <a:cs typeface="Times New Roman" pitchFamily="18" charset="0"/>
              </a:rPr>
              <a:t>самого учителя на учащихся</a:t>
            </a:r>
          </a:p>
          <a:p>
            <a:pPr eaLnBrk="1" hangingPunct="1">
              <a:defRPr/>
            </a:pPr>
            <a:r>
              <a:rPr lang="ru-RU" sz="1800" b="1" dirty="0" smtClean="0">
                <a:latin typeface="+mj-lt"/>
                <a:cs typeface="Times New Roman" pitchFamily="18" charset="0"/>
              </a:rPr>
              <a:t>Оптимальное сочетание </a:t>
            </a:r>
            <a:r>
              <a:rPr lang="ru-RU" sz="1800" b="1" dirty="0" smtClean="0">
                <a:solidFill>
                  <a:srgbClr val="0000FF"/>
                </a:solidFill>
                <a:latin typeface="+mj-lt"/>
                <a:cs typeface="Times New Roman" pitchFamily="18" charset="0"/>
              </a:rPr>
              <a:t>рационального и эмоционального </a:t>
            </a:r>
            <a:r>
              <a:rPr lang="ru-RU" sz="1800" b="1" dirty="0" smtClean="0">
                <a:latin typeface="+mj-lt"/>
                <a:cs typeface="Times New Roman" pitchFamily="18" charset="0"/>
              </a:rPr>
              <a:t>в работе на уроке</a:t>
            </a:r>
          </a:p>
          <a:p>
            <a:pPr eaLnBrk="1" hangingPunct="1">
              <a:defRPr/>
            </a:pPr>
            <a:r>
              <a:rPr lang="ru-RU" sz="1800" b="1" dirty="0" smtClean="0">
                <a:latin typeface="+mj-lt"/>
                <a:cs typeface="Times New Roman" pitchFamily="18" charset="0"/>
              </a:rPr>
              <a:t>Использование в работе </a:t>
            </a:r>
            <a:r>
              <a:rPr lang="ru-RU" sz="1800" b="1" dirty="0" smtClean="0">
                <a:solidFill>
                  <a:srgbClr val="0000FF"/>
                </a:solidFill>
                <a:latin typeface="+mj-lt"/>
                <a:cs typeface="Times New Roman" pitchFamily="18" charset="0"/>
              </a:rPr>
              <a:t>режиссуры</a:t>
            </a:r>
            <a:r>
              <a:rPr lang="ru-RU" sz="1800" b="1" dirty="0" smtClean="0">
                <a:latin typeface="+mj-lt"/>
                <a:cs typeface="Times New Roman" pitchFamily="18" charset="0"/>
              </a:rPr>
              <a:t> урока</a:t>
            </a:r>
          </a:p>
          <a:p>
            <a:pPr>
              <a:defRPr/>
            </a:pPr>
            <a:r>
              <a:rPr lang="ru-RU" sz="1800" b="1" dirty="0" smtClean="0">
                <a:latin typeface="+mj-lt"/>
                <a:cs typeface="Times New Roman" pitchFamily="18" charset="0"/>
              </a:rPr>
              <a:t>Использование </a:t>
            </a:r>
            <a:r>
              <a:rPr lang="ru-RU" sz="1800" b="1" dirty="0" smtClean="0">
                <a:solidFill>
                  <a:srgbClr val="0000FF"/>
                </a:solidFill>
                <a:latin typeface="+mj-lt"/>
                <a:cs typeface="Times New Roman" pitchFamily="18" charset="0"/>
              </a:rPr>
              <a:t>дискурсивных * умений  </a:t>
            </a:r>
            <a:r>
              <a:rPr lang="ru-RU" sz="1800" b="1" dirty="0" smtClean="0">
                <a:latin typeface="+mj-lt"/>
                <a:cs typeface="Times New Roman" pitchFamily="18" charset="0"/>
              </a:rPr>
              <a:t>при четком следовании замыслу:</a:t>
            </a:r>
            <a:endParaRPr lang="ru-RU" sz="1100" b="1" dirty="0" smtClean="0">
              <a:latin typeface="+mj-lt"/>
              <a:cs typeface="Times New Roman" pitchFamily="18" charset="0"/>
            </a:endParaRPr>
          </a:p>
          <a:p>
            <a:pPr>
              <a:defRPr/>
            </a:pPr>
            <a:r>
              <a:rPr lang="ru-RU" sz="1100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дискурсивные * умения:</a:t>
            </a:r>
            <a:r>
              <a:rPr lang="ru-RU" sz="11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</a:p>
          <a:p>
            <a:pPr>
              <a:defRPr/>
            </a:pPr>
            <a:r>
              <a:rPr lang="ru-RU" sz="1100" b="1" dirty="0" smtClean="0">
                <a:solidFill>
                  <a:srgbClr val="FF0000"/>
                </a:solidFill>
                <a:cs typeface="Times New Roman" pitchFamily="18" charset="0"/>
              </a:rPr>
              <a:t>Рефлексия </a:t>
            </a:r>
          </a:p>
          <a:p>
            <a:pPr>
              <a:defRPr/>
            </a:pPr>
            <a:r>
              <a:rPr lang="ru-RU" sz="1100" b="1" dirty="0" smtClean="0">
                <a:solidFill>
                  <a:srgbClr val="FF0000"/>
                </a:solidFill>
                <a:cs typeface="Times New Roman" pitchFamily="18" charset="0"/>
              </a:rPr>
              <a:t>Импровизация</a:t>
            </a:r>
          </a:p>
          <a:p>
            <a:pPr>
              <a:defRPr/>
            </a:pPr>
            <a:r>
              <a:rPr lang="ru-RU" sz="1100" b="1" dirty="0" smtClean="0">
                <a:solidFill>
                  <a:srgbClr val="FF0000"/>
                </a:solidFill>
                <a:cs typeface="Times New Roman" pitchFamily="18" charset="0"/>
              </a:rPr>
              <a:t>Прогнозирование и предвосхищение</a:t>
            </a:r>
          </a:p>
          <a:p>
            <a:pPr>
              <a:defRPr/>
            </a:pPr>
            <a:r>
              <a:rPr lang="ru-RU" sz="1100" b="1" dirty="0" smtClean="0">
                <a:solidFill>
                  <a:srgbClr val="FF0000"/>
                </a:solidFill>
                <a:cs typeface="Times New Roman" pitchFamily="18" charset="0"/>
              </a:rPr>
              <a:t>Эффективное слушание и запоминание</a:t>
            </a:r>
          </a:p>
          <a:p>
            <a:pPr>
              <a:defRPr/>
            </a:pPr>
            <a:r>
              <a:rPr lang="ru-RU" sz="1100" b="1" dirty="0" smtClean="0">
                <a:solidFill>
                  <a:srgbClr val="FF0000"/>
                </a:solidFill>
                <a:cs typeface="Times New Roman" pitchFamily="18" charset="0"/>
              </a:rPr>
              <a:t>Проявление </a:t>
            </a:r>
            <a:r>
              <a:rPr lang="ru-RU" sz="1100" b="1" dirty="0" err="1" smtClean="0">
                <a:solidFill>
                  <a:srgbClr val="FF0000"/>
                </a:solidFill>
                <a:cs typeface="Times New Roman" pitchFamily="18" charset="0"/>
              </a:rPr>
              <a:t>эмпатии</a:t>
            </a:r>
            <a:r>
              <a:rPr lang="ru-RU" sz="1100" b="1" dirty="0" smtClean="0">
                <a:solidFill>
                  <a:srgbClr val="FF0000"/>
                </a:solidFill>
                <a:cs typeface="Times New Roman" pitchFamily="18" charset="0"/>
              </a:rPr>
              <a:t> и толерантности в общении</a:t>
            </a:r>
          </a:p>
          <a:p>
            <a:pPr>
              <a:defRPr/>
            </a:pPr>
            <a:r>
              <a:rPr lang="ru-RU" sz="1100" b="1" dirty="0" smtClean="0">
                <a:solidFill>
                  <a:srgbClr val="FF0000"/>
                </a:solidFill>
                <a:cs typeface="Times New Roman" pitchFamily="18" charset="0"/>
              </a:rPr>
              <a:t>Противостояние деструктивным явлениям в педагогическом диалоге: речевой агрессии, словесному манипулированию, вульгаризации, </a:t>
            </a:r>
            <a:r>
              <a:rPr lang="ru-RU" sz="1100" b="1" dirty="0" err="1" smtClean="0">
                <a:solidFill>
                  <a:srgbClr val="FF0000"/>
                </a:solidFill>
                <a:cs typeface="Times New Roman" pitchFamily="18" charset="0"/>
              </a:rPr>
              <a:t>жаргонизации</a:t>
            </a:r>
            <a:r>
              <a:rPr lang="ru-RU" sz="1100" b="1" dirty="0" smtClean="0">
                <a:solidFill>
                  <a:srgbClr val="FF0000"/>
                </a:solidFill>
                <a:cs typeface="Times New Roman" pitchFamily="18" charset="0"/>
              </a:rPr>
              <a:t> речи</a:t>
            </a:r>
          </a:p>
          <a:p>
            <a:pPr eaLnBrk="1" hangingPunct="1">
              <a:defRPr/>
            </a:pPr>
            <a:endParaRPr lang="ru-RU" sz="1800" b="1" dirty="0" smtClean="0">
              <a:latin typeface="+mj-lt"/>
              <a:cs typeface="Times New Roman" pitchFamily="18" charset="0"/>
            </a:endParaRPr>
          </a:p>
          <a:p>
            <a:pPr>
              <a:defRPr/>
            </a:pP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404813"/>
            <a:ext cx="8642350" cy="625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85750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ru-RU" sz="2600" dirty="0"/>
              <a:t> Д</a:t>
            </a:r>
            <a:r>
              <a:rPr lang="ru-RU" sz="2600" dirty="0" smtClean="0"/>
              <a:t>ля </a:t>
            </a:r>
            <a:r>
              <a:rPr lang="ru-RU" sz="2600" dirty="0"/>
              <a:t>получения новых образовательных результатов учащихся (компетентностей</a:t>
            </a:r>
            <a:r>
              <a:rPr lang="ru-RU" sz="2600" dirty="0" smtClean="0"/>
              <a:t>)</a:t>
            </a:r>
          </a:p>
          <a:p>
            <a:pPr marL="285750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ru-RU" sz="2600" dirty="0" smtClean="0"/>
              <a:t> </a:t>
            </a:r>
            <a:r>
              <a:rPr lang="ru-RU" sz="2600" b="1" dirty="0" smtClean="0"/>
              <a:t>самым </a:t>
            </a:r>
            <a:r>
              <a:rPr lang="ru-RU" sz="2600" b="1" dirty="0"/>
              <a:t>главным условием изменения профессионализма  учительских кадров</a:t>
            </a:r>
          </a:p>
          <a:p>
            <a:pPr marL="285750">
              <a:spcBef>
                <a:spcPct val="20000"/>
              </a:spcBef>
              <a:defRPr/>
            </a:pPr>
            <a:r>
              <a:rPr lang="ru-RU" sz="2600" b="1" dirty="0" smtClean="0"/>
              <a:t>является </a:t>
            </a:r>
            <a:r>
              <a:rPr lang="ru-RU" sz="2800" b="1" i="1" dirty="0">
                <a:solidFill>
                  <a:srgbClr val="0000FF"/>
                </a:solidFill>
              </a:rPr>
              <a:t>изменение  педагогических технологий</a:t>
            </a:r>
          </a:p>
          <a:p>
            <a:pPr marL="742950" lvl="1" indent="-285750">
              <a:spcBef>
                <a:spcPct val="20000"/>
              </a:spcBef>
              <a:buFont typeface="Wingdings" pitchFamily="2" charset="2"/>
              <a:buNone/>
              <a:defRPr/>
            </a:pPr>
            <a:endParaRPr lang="en-US" sz="2600" b="1" dirty="0"/>
          </a:p>
          <a:p>
            <a:pPr marL="342900" indent="-342900">
              <a:spcBef>
                <a:spcPct val="20000"/>
              </a:spcBef>
              <a:defRPr/>
            </a:pPr>
            <a:endParaRPr lang="en-US" sz="3000" b="1" dirty="0"/>
          </a:p>
        </p:txBody>
      </p:sp>
      <p:pic>
        <p:nvPicPr>
          <p:cNvPr id="23555" name="Picture 6" descr="http://www.enauki.ru/wp-content/uploads/2012/02/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35375" y="2565400"/>
            <a:ext cx="3916363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6" name="Picture 8" descr="http://www.enauki.ru/wp-content/uploads/2012/02/2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35375" y="4652963"/>
            <a:ext cx="3973513" cy="194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Oval 2"/>
          <p:cNvSpPr>
            <a:spLocks noChangeArrowheads="1"/>
          </p:cNvSpPr>
          <p:nvPr/>
        </p:nvSpPr>
        <p:spPr bwMode="auto">
          <a:xfrm>
            <a:off x="2457450" y="314325"/>
            <a:ext cx="4267200" cy="6096000"/>
          </a:xfrm>
          <a:prstGeom prst="ellipse">
            <a:avLst/>
          </a:prstGeom>
          <a:solidFill>
            <a:srgbClr val="00FF00">
              <a:alpha val="50000"/>
            </a:srgbClr>
          </a:solidFill>
          <a:ln w="38100">
            <a:solidFill>
              <a:srgbClr val="66FF66"/>
            </a:solidFill>
            <a:prstDash val="dash"/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69635" name="Rectangle 3"/>
          <p:cNvSpPr>
            <a:spLocks noChangeArrowheads="1"/>
          </p:cNvSpPr>
          <p:nvPr/>
        </p:nvSpPr>
        <p:spPr bwMode="auto">
          <a:xfrm>
            <a:off x="4165600" y="390525"/>
            <a:ext cx="2998788" cy="376238"/>
          </a:xfrm>
          <a:prstGeom prst="rect">
            <a:avLst/>
          </a:prstGeom>
          <a:solidFill>
            <a:srgbClr val="FFFF00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dirty="0">
                <a:latin typeface="+mn-lt"/>
              </a:rPr>
              <a:t>развивающее обучение</a:t>
            </a:r>
          </a:p>
        </p:txBody>
      </p:sp>
      <p:sp>
        <p:nvSpPr>
          <p:cNvPr id="69636" name="Rectangle 4"/>
          <p:cNvSpPr>
            <a:spLocks noChangeArrowheads="1"/>
          </p:cNvSpPr>
          <p:nvPr/>
        </p:nvSpPr>
        <p:spPr bwMode="auto">
          <a:xfrm>
            <a:off x="5338763" y="820738"/>
            <a:ext cx="2654300" cy="369887"/>
          </a:xfrm>
          <a:prstGeom prst="rect">
            <a:avLst/>
          </a:prstGeom>
          <a:solidFill>
            <a:srgbClr val="FFFF00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dirty="0">
                <a:latin typeface="+mn-lt"/>
              </a:rPr>
              <a:t>проблемное обучение</a:t>
            </a:r>
          </a:p>
        </p:txBody>
      </p:sp>
      <p:sp>
        <p:nvSpPr>
          <p:cNvPr id="69637" name="Rectangle 5"/>
          <p:cNvSpPr>
            <a:spLocks noChangeArrowheads="1"/>
          </p:cNvSpPr>
          <p:nvPr/>
        </p:nvSpPr>
        <p:spPr bwMode="auto">
          <a:xfrm>
            <a:off x="5886450" y="1250950"/>
            <a:ext cx="3052763" cy="376238"/>
          </a:xfrm>
          <a:prstGeom prst="rect">
            <a:avLst/>
          </a:prstGeom>
          <a:solidFill>
            <a:srgbClr val="FFFF00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dirty="0" err="1">
                <a:latin typeface="+mn-lt"/>
              </a:rPr>
              <a:t>разноуровневое</a:t>
            </a:r>
            <a:r>
              <a:rPr lang="ru-RU" dirty="0">
                <a:latin typeface="+mn-lt"/>
              </a:rPr>
              <a:t> обучение</a:t>
            </a:r>
          </a:p>
        </p:txBody>
      </p:sp>
      <p:sp>
        <p:nvSpPr>
          <p:cNvPr id="69638" name="Rectangle 6"/>
          <p:cNvSpPr>
            <a:spLocks noChangeArrowheads="1"/>
          </p:cNvSpPr>
          <p:nvPr/>
        </p:nvSpPr>
        <p:spPr bwMode="auto">
          <a:xfrm>
            <a:off x="6067425" y="1681163"/>
            <a:ext cx="2867025" cy="650875"/>
          </a:xfrm>
          <a:prstGeom prst="rect">
            <a:avLst/>
          </a:prstGeom>
          <a:solidFill>
            <a:srgbClr val="FFFF00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dirty="0">
                <a:latin typeface="+mn-lt"/>
              </a:rPr>
              <a:t>коллективную систему обучения (КСО)</a:t>
            </a:r>
          </a:p>
        </p:txBody>
      </p:sp>
      <p:sp>
        <p:nvSpPr>
          <p:cNvPr id="69639" name="Rectangle 7"/>
          <p:cNvSpPr>
            <a:spLocks noChangeArrowheads="1"/>
          </p:cNvSpPr>
          <p:nvPr/>
        </p:nvSpPr>
        <p:spPr bwMode="auto">
          <a:xfrm>
            <a:off x="6038850" y="2386013"/>
            <a:ext cx="2895600" cy="925512"/>
          </a:xfrm>
          <a:prstGeom prst="rect">
            <a:avLst/>
          </a:prstGeom>
          <a:solidFill>
            <a:srgbClr val="FFFF00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dirty="0">
                <a:latin typeface="+mn-lt"/>
              </a:rPr>
              <a:t>технологию решения изобретательских задач (ТРИЗ)</a:t>
            </a:r>
          </a:p>
        </p:txBody>
      </p:sp>
      <p:sp>
        <p:nvSpPr>
          <p:cNvPr id="69640" name="Rectangle 8"/>
          <p:cNvSpPr>
            <a:spLocks noChangeArrowheads="1"/>
          </p:cNvSpPr>
          <p:nvPr/>
        </p:nvSpPr>
        <p:spPr bwMode="auto">
          <a:xfrm>
            <a:off x="6038850" y="3365500"/>
            <a:ext cx="2895600" cy="650875"/>
          </a:xfrm>
          <a:prstGeom prst="rect">
            <a:avLst/>
          </a:prstGeom>
          <a:solidFill>
            <a:srgbClr val="FFFF00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dirty="0">
                <a:latin typeface="+mn-lt"/>
              </a:rPr>
              <a:t>исследовательские методы  в обучении</a:t>
            </a:r>
          </a:p>
        </p:txBody>
      </p:sp>
      <p:sp>
        <p:nvSpPr>
          <p:cNvPr id="69641" name="Rectangle 9"/>
          <p:cNvSpPr>
            <a:spLocks noChangeArrowheads="1"/>
          </p:cNvSpPr>
          <p:nvPr/>
        </p:nvSpPr>
        <p:spPr bwMode="auto">
          <a:xfrm>
            <a:off x="6038850" y="4070350"/>
            <a:ext cx="2895600" cy="650875"/>
          </a:xfrm>
          <a:prstGeom prst="rect">
            <a:avLst/>
          </a:prstGeom>
          <a:solidFill>
            <a:srgbClr val="FFFF00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dirty="0">
                <a:latin typeface="+mn-lt"/>
              </a:rPr>
              <a:t>проектные методы обучения</a:t>
            </a:r>
          </a:p>
        </p:txBody>
      </p:sp>
      <p:sp>
        <p:nvSpPr>
          <p:cNvPr id="69642" name="Rectangle 10"/>
          <p:cNvSpPr>
            <a:spLocks noChangeArrowheads="1"/>
          </p:cNvSpPr>
          <p:nvPr/>
        </p:nvSpPr>
        <p:spPr bwMode="auto">
          <a:xfrm>
            <a:off x="6038850" y="4775200"/>
            <a:ext cx="2895600" cy="376238"/>
          </a:xfrm>
          <a:prstGeom prst="rect">
            <a:avLst/>
          </a:prstGeom>
          <a:solidFill>
            <a:srgbClr val="FFFF00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dirty="0">
                <a:latin typeface="+mn-lt"/>
              </a:rPr>
              <a:t>технологию «дебаты»</a:t>
            </a:r>
          </a:p>
        </p:txBody>
      </p:sp>
      <p:sp>
        <p:nvSpPr>
          <p:cNvPr id="69643" name="Rectangle 11"/>
          <p:cNvSpPr>
            <a:spLocks noChangeArrowheads="1"/>
          </p:cNvSpPr>
          <p:nvPr/>
        </p:nvSpPr>
        <p:spPr bwMode="auto">
          <a:xfrm>
            <a:off x="5219700" y="5205413"/>
            <a:ext cx="3714750" cy="646112"/>
          </a:xfrm>
          <a:prstGeom prst="rect">
            <a:avLst/>
          </a:prstGeom>
          <a:solidFill>
            <a:srgbClr val="FFFF00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dirty="0">
                <a:latin typeface="+mn-lt"/>
              </a:rPr>
              <a:t>технологию модульного  и блочно-модульного обучения</a:t>
            </a:r>
          </a:p>
        </p:txBody>
      </p:sp>
      <p:sp>
        <p:nvSpPr>
          <p:cNvPr id="69644" name="Rectangle 12"/>
          <p:cNvSpPr>
            <a:spLocks noChangeArrowheads="1"/>
          </p:cNvSpPr>
          <p:nvPr/>
        </p:nvSpPr>
        <p:spPr bwMode="auto">
          <a:xfrm>
            <a:off x="5124450" y="5911850"/>
            <a:ext cx="3551238" cy="646113"/>
          </a:xfrm>
          <a:prstGeom prst="rect">
            <a:avLst/>
          </a:prstGeom>
          <a:solidFill>
            <a:srgbClr val="FFFF00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dirty="0" err="1">
                <a:latin typeface="+mn-lt"/>
              </a:rPr>
              <a:t>лекционно-семинарско-зачетную</a:t>
            </a:r>
            <a:r>
              <a:rPr lang="ru-RU" dirty="0">
                <a:latin typeface="+mn-lt"/>
              </a:rPr>
              <a:t> систему обучения</a:t>
            </a:r>
          </a:p>
        </p:txBody>
      </p:sp>
      <p:sp>
        <p:nvSpPr>
          <p:cNvPr id="69645" name="Rectangle 13"/>
          <p:cNvSpPr>
            <a:spLocks noChangeArrowheads="1"/>
          </p:cNvSpPr>
          <p:nvPr/>
        </p:nvSpPr>
        <p:spPr bwMode="auto">
          <a:xfrm>
            <a:off x="1619250" y="5911850"/>
            <a:ext cx="3429000" cy="646113"/>
          </a:xfrm>
          <a:prstGeom prst="rect">
            <a:avLst/>
          </a:prstGeom>
          <a:solidFill>
            <a:srgbClr val="FFFF00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dirty="0">
                <a:latin typeface="+mn-lt"/>
              </a:rPr>
              <a:t>технологию  развития «критического мышления»</a:t>
            </a:r>
          </a:p>
        </p:txBody>
      </p:sp>
      <p:sp>
        <p:nvSpPr>
          <p:cNvPr id="69646" name="Rectangle 14"/>
          <p:cNvSpPr>
            <a:spLocks noChangeArrowheads="1"/>
          </p:cNvSpPr>
          <p:nvPr/>
        </p:nvSpPr>
        <p:spPr bwMode="auto">
          <a:xfrm>
            <a:off x="468313" y="4899025"/>
            <a:ext cx="4679950" cy="923925"/>
          </a:xfrm>
          <a:prstGeom prst="rect">
            <a:avLst/>
          </a:prstGeom>
          <a:solidFill>
            <a:srgbClr val="FFFF00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dirty="0">
                <a:latin typeface="+mn-lt"/>
              </a:rPr>
              <a:t>технологию использования в обучении игровых методов: ролевых, деловых  и другие   видов обучающих игр</a:t>
            </a:r>
          </a:p>
        </p:txBody>
      </p:sp>
      <p:sp>
        <p:nvSpPr>
          <p:cNvPr id="69647" name="Rectangle 15"/>
          <p:cNvSpPr>
            <a:spLocks noChangeArrowheads="1"/>
          </p:cNvSpPr>
          <p:nvPr/>
        </p:nvSpPr>
        <p:spPr bwMode="auto">
          <a:xfrm>
            <a:off x="247650" y="3613150"/>
            <a:ext cx="2667000" cy="1200150"/>
          </a:xfrm>
          <a:prstGeom prst="rect">
            <a:avLst/>
          </a:prstGeom>
          <a:solidFill>
            <a:srgbClr val="FFFF00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dirty="0">
                <a:latin typeface="+mn-lt"/>
              </a:rPr>
              <a:t>обучение в сотрудничестве (командная, групповая работа)</a:t>
            </a:r>
          </a:p>
        </p:txBody>
      </p:sp>
      <p:sp>
        <p:nvSpPr>
          <p:cNvPr id="69648" name="Rectangle 16"/>
          <p:cNvSpPr>
            <a:spLocks noChangeArrowheads="1"/>
          </p:cNvSpPr>
          <p:nvPr/>
        </p:nvSpPr>
        <p:spPr bwMode="auto">
          <a:xfrm>
            <a:off x="247650" y="2601913"/>
            <a:ext cx="2667000" cy="925512"/>
          </a:xfrm>
          <a:prstGeom prst="rect">
            <a:avLst/>
          </a:prstGeom>
          <a:solidFill>
            <a:srgbClr val="FFFF00">
              <a:alpha val="5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информационно-коммуникационные технологии</a:t>
            </a:r>
          </a:p>
        </p:txBody>
      </p:sp>
      <p:sp>
        <p:nvSpPr>
          <p:cNvPr id="69649" name="Rectangle 17"/>
          <p:cNvSpPr>
            <a:spLocks noChangeArrowheads="1"/>
          </p:cNvSpPr>
          <p:nvPr/>
        </p:nvSpPr>
        <p:spPr bwMode="auto">
          <a:xfrm>
            <a:off x="247650" y="1863725"/>
            <a:ext cx="2667000" cy="650875"/>
          </a:xfrm>
          <a:prstGeom prst="rect">
            <a:avLst/>
          </a:prstGeom>
          <a:solidFill>
            <a:srgbClr val="FFFF00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dirty="0" err="1">
                <a:latin typeface="+mn-lt"/>
              </a:rPr>
              <a:t>здоровьесберегающие</a:t>
            </a:r>
            <a:r>
              <a:rPr lang="ru-RU" dirty="0">
                <a:latin typeface="+mn-lt"/>
              </a:rPr>
              <a:t> технологии</a:t>
            </a:r>
          </a:p>
        </p:txBody>
      </p:sp>
      <p:sp>
        <p:nvSpPr>
          <p:cNvPr id="69650" name="Rectangle 18"/>
          <p:cNvSpPr>
            <a:spLocks noChangeArrowheads="1"/>
          </p:cNvSpPr>
          <p:nvPr/>
        </p:nvSpPr>
        <p:spPr bwMode="auto">
          <a:xfrm>
            <a:off x="247650" y="1127125"/>
            <a:ext cx="3092450" cy="650875"/>
          </a:xfrm>
          <a:prstGeom prst="rect">
            <a:avLst/>
          </a:prstGeom>
          <a:solidFill>
            <a:srgbClr val="FFFF00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dirty="0">
                <a:latin typeface="+mn-lt"/>
              </a:rPr>
              <a:t>систему   инновационной оценки «</a:t>
            </a:r>
            <a:r>
              <a:rPr lang="ru-RU" dirty="0" err="1">
                <a:latin typeface="+mn-lt"/>
              </a:rPr>
              <a:t>портфолио</a:t>
            </a:r>
            <a:r>
              <a:rPr lang="ru-RU" dirty="0">
                <a:latin typeface="+mn-lt"/>
              </a:rPr>
              <a:t>»</a:t>
            </a:r>
          </a:p>
        </p:txBody>
      </p:sp>
      <p:sp>
        <p:nvSpPr>
          <p:cNvPr id="69651" name="Rectangle 19"/>
          <p:cNvSpPr>
            <a:spLocks noChangeArrowheads="1"/>
          </p:cNvSpPr>
          <p:nvPr/>
        </p:nvSpPr>
        <p:spPr bwMode="auto">
          <a:xfrm>
            <a:off x="468313" y="404813"/>
            <a:ext cx="3495675" cy="646112"/>
          </a:xfrm>
          <a:prstGeom prst="rect">
            <a:avLst/>
          </a:prstGeom>
          <a:solidFill>
            <a:srgbClr val="FFFF00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dirty="0">
                <a:latin typeface="+mn-lt"/>
              </a:rPr>
              <a:t>технологию дистанционного обучения  и др. </a:t>
            </a:r>
          </a:p>
        </p:txBody>
      </p:sp>
      <p:sp>
        <p:nvSpPr>
          <p:cNvPr id="26644" name="WordArt 20"/>
          <p:cNvSpPr>
            <a:spLocks noChangeArrowheads="1" noChangeShapeType="1" noTextEdit="1"/>
          </p:cNvSpPr>
          <p:nvPr/>
        </p:nvSpPr>
        <p:spPr bwMode="auto">
          <a:xfrm>
            <a:off x="2914650" y="2143125"/>
            <a:ext cx="3043238" cy="1873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FFCC8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825600"/>
                    </a:gs>
                    <a:gs pos="6500">
                      <a:srgbClr val="FFA800"/>
                    </a:gs>
                    <a:gs pos="14000">
                      <a:srgbClr val="825600"/>
                    </a:gs>
                    <a:gs pos="21500">
                      <a:srgbClr val="FFA800"/>
                    </a:gs>
                    <a:gs pos="28999">
                      <a:srgbClr val="825600"/>
                    </a:gs>
                    <a:gs pos="36000">
                      <a:srgbClr val="FFA800"/>
                    </a:gs>
                    <a:gs pos="43500">
                      <a:srgbClr val="825600"/>
                    </a:gs>
                    <a:gs pos="50000">
                      <a:srgbClr val="FFA800"/>
                    </a:gs>
                    <a:gs pos="56500">
                      <a:srgbClr val="825600"/>
                    </a:gs>
                    <a:gs pos="64000">
                      <a:srgbClr val="FFA800"/>
                    </a:gs>
                    <a:gs pos="71001">
                      <a:srgbClr val="825600"/>
                    </a:gs>
                    <a:gs pos="78500">
                      <a:srgbClr val="FFA800"/>
                    </a:gs>
                    <a:gs pos="86000">
                      <a:srgbClr val="825600"/>
                    </a:gs>
                    <a:gs pos="93500">
                      <a:srgbClr val="FFA800"/>
                    </a:gs>
                    <a:gs pos="100000">
                      <a:srgbClr val="825600"/>
                    </a:gs>
                  </a:gsLst>
                  <a:lin ang="0" scaled="1"/>
                </a:gradFill>
                <a:effectLst>
                  <a:outerShdw dist="35921" dir="2700000" algn="ctr" rotWithShape="0">
                    <a:schemeClr val="tx1"/>
                  </a:outerShdw>
                </a:effectLst>
                <a:latin typeface="Arial"/>
                <a:cs typeface="Arial"/>
              </a:rPr>
              <a:t>К числу</a:t>
            </a:r>
          </a:p>
          <a:p>
            <a:pPr algn="ctr"/>
            <a:r>
              <a:rPr lang="ru-RU" sz="3600" b="1" kern="10">
                <a:ln w="12700">
                  <a:solidFill>
                    <a:srgbClr val="FFCC8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825600"/>
                    </a:gs>
                    <a:gs pos="6500">
                      <a:srgbClr val="FFA800"/>
                    </a:gs>
                    <a:gs pos="14000">
                      <a:srgbClr val="825600"/>
                    </a:gs>
                    <a:gs pos="21500">
                      <a:srgbClr val="FFA800"/>
                    </a:gs>
                    <a:gs pos="28999">
                      <a:srgbClr val="825600"/>
                    </a:gs>
                    <a:gs pos="36000">
                      <a:srgbClr val="FFA800"/>
                    </a:gs>
                    <a:gs pos="43500">
                      <a:srgbClr val="825600"/>
                    </a:gs>
                    <a:gs pos="50000">
                      <a:srgbClr val="FFA800"/>
                    </a:gs>
                    <a:gs pos="56500">
                      <a:srgbClr val="825600"/>
                    </a:gs>
                    <a:gs pos="64000">
                      <a:srgbClr val="FFA800"/>
                    </a:gs>
                    <a:gs pos="71001">
                      <a:srgbClr val="825600"/>
                    </a:gs>
                    <a:gs pos="78500">
                      <a:srgbClr val="FFA800"/>
                    </a:gs>
                    <a:gs pos="86000">
                      <a:srgbClr val="825600"/>
                    </a:gs>
                    <a:gs pos="93500">
                      <a:srgbClr val="FFA800"/>
                    </a:gs>
                    <a:gs pos="100000">
                      <a:srgbClr val="825600"/>
                    </a:gs>
                  </a:gsLst>
                  <a:lin ang="0" scaled="1"/>
                </a:gradFill>
                <a:effectLst>
                  <a:outerShdw dist="35921" dir="2700000" algn="ctr" rotWithShape="0">
                    <a:schemeClr val="tx1"/>
                  </a:outerShdw>
                </a:effectLst>
                <a:latin typeface="Arial"/>
                <a:cs typeface="Arial"/>
              </a:rPr>
              <a:t>современных</a:t>
            </a:r>
          </a:p>
          <a:p>
            <a:pPr algn="ctr"/>
            <a:r>
              <a:rPr lang="ru-RU" sz="3600" b="1" kern="10">
                <a:ln w="12700">
                  <a:solidFill>
                    <a:srgbClr val="FFCC8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825600"/>
                    </a:gs>
                    <a:gs pos="6500">
                      <a:srgbClr val="FFA800"/>
                    </a:gs>
                    <a:gs pos="14000">
                      <a:srgbClr val="825600"/>
                    </a:gs>
                    <a:gs pos="21500">
                      <a:srgbClr val="FFA800"/>
                    </a:gs>
                    <a:gs pos="28999">
                      <a:srgbClr val="825600"/>
                    </a:gs>
                    <a:gs pos="36000">
                      <a:srgbClr val="FFA800"/>
                    </a:gs>
                    <a:gs pos="43500">
                      <a:srgbClr val="825600"/>
                    </a:gs>
                    <a:gs pos="50000">
                      <a:srgbClr val="FFA800"/>
                    </a:gs>
                    <a:gs pos="56500">
                      <a:srgbClr val="825600"/>
                    </a:gs>
                    <a:gs pos="64000">
                      <a:srgbClr val="FFA800"/>
                    </a:gs>
                    <a:gs pos="71001">
                      <a:srgbClr val="825600"/>
                    </a:gs>
                    <a:gs pos="78500">
                      <a:srgbClr val="FFA800"/>
                    </a:gs>
                    <a:gs pos="86000">
                      <a:srgbClr val="825600"/>
                    </a:gs>
                    <a:gs pos="93500">
                      <a:srgbClr val="FFA800"/>
                    </a:gs>
                    <a:gs pos="100000">
                      <a:srgbClr val="825600"/>
                    </a:gs>
                  </a:gsLst>
                  <a:lin ang="0" scaled="1"/>
                </a:gradFill>
                <a:effectLst>
                  <a:outerShdw dist="35921" dir="2700000" algn="ctr" rotWithShape="0">
                    <a:schemeClr val="tx1"/>
                  </a:outerShdw>
                </a:effectLst>
                <a:latin typeface="Arial"/>
                <a:cs typeface="Arial"/>
              </a:rPr>
              <a:t>образовательных</a:t>
            </a:r>
          </a:p>
          <a:p>
            <a:pPr algn="ctr"/>
            <a:r>
              <a:rPr lang="ru-RU" sz="3600" b="1" kern="10">
                <a:ln w="12700">
                  <a:solidFill>
                    <a:srgbClr val="FFCC8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825600"/>
                    </a:gs>
                    <a:gs pos="6500">
                      <a:srgbClr val="FFA800"/>
                    </a:gs>
                    <a:gs pos="14000">
                      <a:srgbClr val="825600"/>
                    </a:gs>
                    <a:gs pos="21500">
                      <a:srgbClr val="FFA800"/>
                    </a:gs>
                    <a:gs pos="28999">
                      <a:srgbClr val="825600"/>
                    </a:gs>
                    <a:gs pos="36000">
                      <a:srgbClr val="FFA800"/>
                    </a:gs>
                    <a:gs pos="43500">
                      <a:srgbClr val="825600"/>
                    </a:gs>
                    <a:gs pos="50000">
                      <a:srgbClr val="FFA800"/>
                    </a:gs>
                    <a:gs pos="56500">
                      <a:srgbClr val="825600"/>
                    </a:gs>
                    <a:gs pos="64000">
                      <a:srgbClr val="FFA800"/>
                    </a:gs>
                    <a:gs pos="71001">
                      <a:srgbClr val="825600"/>
                    </a:gs>
                    <a:gs pos="78500">
                      <a:srgbClr val="FFA800"/>
                    </a:gs>
                    <a:gs pos="86000">
                      <a:srgbClr val="825600"/>
                    </a:gs>
                    <a:gs pos="93500">
                      <a:srgbClr val="FFA800"/>
                    </a:gs>
                    <a:gs pos="100000">
                      <a:srgbClr val="825600"/>
                    </a:gs>
                  </a:gsLst>
                  <a:lin ang="0" scaled="1"/>
                </a:gradFill>
                <a:effectLst>
                  <a:outerShdw dist="35921" dir="2700000" algn="ctr" rotWithShape="0">
                    <a:schemeClr val="tx1"/>
                  </a:outerShdw>
                </a:effectLst>
                <a:latin typeface="Arial"/>
                <a:cs typeface="Arial"/>
              </a:rPr>
              <a:t>технологий</a:t>
            </a:r>
          </a:p>
          <a:p>
            <a:pPr algn="ctr"/>
            <a:r>
              <a:rPr lang="ru-RU" sz="3600" b="1" kern="10">
                <a:ln w="12700">
                  <a:solidFill>
                    <a:srgbClr val="FFCC8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825600"/>
                    </a:gs>
                    <a:gs pos="6500">
                      <a:srgbClr val="FFA800"/>
                    </a:gs>
                    <a:gs pos="14000">
                      <a:srgbClr val="825600"/>
                    </a:gs>
                    <a:gs pos="21500">
                      <a:srgbClr val="FFA800"/>
                    </a:gs>
                    <a:gs pos="28999">
                      <a:srgbClr val="825600"/>
                    </a:gs>
                    <a:gs pos="36000">
                      <a:srgbClr val="FFA800"/>
                    </a:gs>
                    <a:gs pos="43500">
                      <a:srgbClr val="825600"/>
                    </a:gs>
                    <a:gs pos="50000">
                      <a:srgbClr val="FFA800"/>
                    </a:gs>
                    <a:gs pos="56500">
                      <a:srgbClr val="825600"/>
                    </a:gs>
                    <a:gs pos="64000">
                      <a:srgbClr val="FFA800"/>
                    </a:gs>
                    <a:gs pos="71001">
                      <a:srgbClr val="825600"/>
                    </a:gs>
                    <a:gs pos="78500">
                      <a:srgbClr val="FFA800"/>
                    </a:gs>
                    <a:gs pos="86000">
                      <a:srgbClr val="825600"/>
                    </a:gs>
                    <a:gs pos="93500">
                      <a:srgbClr val="FFA800"/>
                    </a:gs>
                    <a:gs pos="100000">
                      <a:srgbClr val="825600"/>
                    </a:gs>
                  </a:gsLst>
                  <a:lin ang="0" scaled="1"/>
                </a:gradFill>
                <a:effectLst>
                  <a:outerShdw dist="35921" dir="2700000" algn="ctr" rotWithShape="0">
                    <a:schemeClr val="tx1"/>
                  </a:outerShdw>
                </a:effectLst>
                <a:latin typeface="Arial"/>
                <a:cs typeface="Arial"/>
              </a:rPr>
              <a:t>можно отнести: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9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9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9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9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69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9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9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7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69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69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2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69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00"/>
                            </p:stCondLst>
                            <p:childTnLst>
                              <p:par>
                                <p:cTn id="45" presetID="22" presetClass="entr" presetSubtype="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69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7500"/>
                            </p:stCondLst>
                            <p:childTnLst>
                              <p:par>
                                <p:cTn id="49" presetID="22" presetClass="entr" presetSubtype="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69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00"/>
                            </p:stCondLst>
                            <p:childTnLst>
                              <p:par>
                                <p:cTn id="53" presetID="22" presetClass="entr" presetSubtype="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69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2500"/>
                            </p:stCondLst>
                            <p:childTnLst>
                              <p:par>
                                <p:cTn id="57" presetID="22" presetClass="entr" presetSubtype="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500"/>
                                        <p:tgtEl>
                                          <p:spTgt spid="69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5000"/>
                            </p:stCondLst>
                            <p:childTnLst>
                              <p:par>
                                <p:cTn id="61" presetID="22" presetClass="entr" presetSubtype="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3" dur="500"/>
                                        <p:tgtEl>
                                          <p:spTgt spid="69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7500"/>
                            </p:stCondLst>
                            <p:childTnLst>
                              <p:par>
                                <p:cTn id="65" presetID="22" presetClass="entr" presetSubtype="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69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40000"/>
                            </p:stCondLst>
                            <p:childTnLst>
                              <p:par>
                                <p:cTn id="69" presetID="22" presetClass="entr" presetSubtype="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1" dur="500"/>
                                        <p:tgtEl>
                                          <p:spTgt spid="69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42500"/>
                            </p:stCondLst>
                            <p:childTnLst>
                              <p:par>
                                <p:cTn id="73" presetID="17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4" grpId="0" animBg="1"/>
      <p:bldP spid="69635" grpId="0" animBg="1" autoUpdateAnimBg="0"/>
      <p:bldP spid="69636" grpId="0" animBg="1" autoUpdateAnimBg="0"/>
      <p:bldP spid="69637" grpId="0" animBg="1" autoUpdateAnimBg="0"/>
      <p:bldP spid="69638" grpId="0" animBg="1" autoUpdateAnimBg="0"/>
      <p:bldP spid="69639" grpId="0" animBg="1" autoUpdateAnimBg="0"/>
      <p:bldP spid="69640" grpId="0" animBg="1" autoUpdateAnimBg="0"/>
      <p:bldP spid="69641" grpId="0" animBg="1" autoUpdateAnimBg="0"/>
      <p:bldP spid="69642" grpId="0" animBg="1" autoUpdateAnimBg="0"/>
      <p:bldP spid="69643" grpId="0" animBg="1" autoUpdateAnimBg="0"/>
      <p:bldP spid="69644" grpId="0" animBg="1" autoUpdateAnimBg="0"/>
      <p:bldP spid="69645" grpId="0" animBg="1" autoUpdateAnimBg="0"/>
      <p:bldP spid="69646" grpId="0" animBg="1" autoUpdateAnimBg="0"/>
      <p:bldP spid="69647" grpId="0" animBg="1" autoUpdateAnimBg="0"/>
      <p:bldP spid="69648" grpId="0" animBg="1" autoUpdateAnimBg="0"/>
      <p:bldP spid="69649" grpId="0" animBg="1" autoUpdateAnimBg="0"/>
      <p:bldP spid="69650" grpId="0" animBg="1" autoUpdateAnimBg="0"/>
      <p:bldP spid="69651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extBox 1"/>
          <p:cNvSpPr txBox="1">
            <a:spLocks noChangeArrowheads="1"/>
          </p:cNvSpPr>
          <p:nvPr/>
        </p:nvSpPr>
        <p:spPr bwMode="auto">
          <a:xfrm>
            <a:off x="611188" y="908050"/>
            <a:ext cx="7632700" cy="406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  <a:p>
            <a:endParaRPr lang="ru-RU"/>
          </a:p>
          <a:p>
            <a:r>
              <a:rPr lang="ru-RU" sz="2800" b="1">
                <a:solidFill>
                  <a:srgbClr val="0000FF"/>
                </a:solidFill>
              </a:rPr>
              <a:t>«…во времена перемен для прилежного ученика открыт целый мир. </a:t>
            </a:r>
          </a:p>
          <a:p>
            <a:r>
              <a:rPr lang="ru-RU" sz="2800" b="1">
                <a:solidFill>
                  <a:srgbClr val="0000FF"/>
                </a:solidFill>
              </a:rPr>
              <a:t>Тот же, кто считает, что уже всему научился, оказывается прекрасно подготовленным для жизни </a:t>
            </a:r>
            <a:r>
              <a:rPr lang="ru-RU" sz="2800" b="1">
                <a:solidFill>
                  <a:srgbClr val="C00000"/>
                </a:solidFill>
              </a:rPr>
              <a:t>в мире, которого уже не существует»...</a:t>
            </a:r>
          </a:p>
          <a:p>
            <a:endParaRPr lang="ru-RU" b="1"/>
          </a:p>
          <a:p>
            <a:pPr algn="r"/>
            <a:r>
              <a:rPr lang="ru-RU" b="1"/>
              <a:t> </a:t>
            </a:r>
            <a:r>
              <a:rPr lang="ru-RU" b="1" i="1"/>
              <a:t>Эрих Хоффер </a:t>
            </a:r>
          </a:p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642942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</a:rPr>
              <a:t>УЧЕБНО-КОНТРОЛИРУЮЩИЙ ТЕСТ ДЛЯ УЧИТЕЛЕЙ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785794"/>
            <a:ext cx="9001156" cy="5340369"/>
          </a:xfrm>
        </p:spPr>
        <p:txBody>
          <a:bodyPr>
            <a:normAutofit fontScale="25000" lnSpcReduction="20000"/>
          </a:bodyPr>
          <a:lstStyle/>
          <a:p>
            <a:r>
              <a:rPr lang="ru-RU" sz="4400" b="1" dirty="0" smtClean="0"/>
              <a:t>1.</a:t>
            </a:r>
            <a:r>
              <a:rPr lang="ru-RU" sz="4400" dirty="0" smtClean="0"/>
              <a:t>    </a:t>
            </a:r>
            <a:r>
              <a:rPr lang="ru-RU" sz="4400" b="1" dirty="0" smtClean="0"/>
              <a:t>Как вы оцениваете оптимальность проведения своего урока?</a:t>
            </a:r>
            <a:r>
              <a:rPr lang="ru-RU" sz="4400" dirty="0" smtClean="0"/>
              <a:t>                                                  </a:t>
            </a:r>
          </a:p>
          <a:p>
            <a:r>
              <a:rPr lang="ru-RU" sz="4400" dirty="0" smtClean="0"/>
              <a:t>   По знаниям учащихся.</a:t>
            </a:r>
          </a:p>
          <a:p>
            <a:r>
              <a:rPr lang="ru-RU" sz="4400" dirty="0" smtClean="0"/>
              <a:t>По времени, затраченному на изучение нового материала.                                                                 </a:t>
            </a:r>
          </a:p>
          <a:p>
            <a:r>
              <a:rPr lang="ru-RU" sz="4400" dirty="0" smtClean="0"/>
              <a:t>По возможности получить наилучший результат при рациональ­ном распределении времени учителя и учеников.</a:t>
            </a:r>
          </a:p>
          <a:p>
            <a:r>
              <a:rPr lang="ru-RU" sz="4400" b="1" dirty="0" smtClean="0"/>
              <a:t>2. Как правильно отобрать материал содержания урока?</a:t>
            </a:r>
            <a:endParaRPr lang="ru-RU" sz="4400" dirty="0" smtClean="0"/>
          </a:p>
          <a:p>
            <a:r>
              <a:rPr lang="ru-RU" sz="4400" dirty="0" smtClean="0"/>
              <a:t>По соответствующему параграфу учебника.</a:t>
            </a:r>
          </a:p>
          <a:p>
            <a:r>
              <a:rPr lang="ru-RU" sz="4400" dirty="0" smtClean="0"/>
              <a:t>Руководствуясь программой, определить главный научный мини­мум знаний, указав способы и формы его конкретизации.</a:t>
            </a:r>
          </a:p>
          <a:p>
            <a:r>
              <a:rPr lang="ru-RU" sz="4400" dirty="0" smtClean="0"/>
              <a:t>Строго по программе, исключая материал для дополнительного чтения.</a:t>
            </a:r>
          </a:p>
          <a:p>
            <a:r>
              <a:rPr lang="ru-RU" sz="4400" b="1" dirty="0" smtClean="0"/>
              <a:t>3. Какие методы активного обучения, по вашим прогнозам, могут давать наилучший результат?</a:t>
            </a:r>
            <a:endParaRPr lang="ru-RU" sz="4400" dirty="0" smtClean="0"/>
          </a:p>
          <a:p>
            <a:r>
              <a:rPr lang="ru-RU" sz="4400" dirty="0" smtClean="0"/>
              <a:t>Семинары, собеседования, экскурсии, деловые игры.                                                              </a:t>
            </a:r>
          </a:p>
          <a:p>
            <a:r>
              <a:rPr lang="ru-RU" sz="4400" dirty="0" smtClean="0"/>
              <a:t>Беседы, экскурсии, практические работы.                                                                                </a:t>
            </a:r>
          </a:p>
          <a:p>
            <a:r>
              <a:rPr lang="ru-RU" sz="4400" dirty="0" smtClean="0"/>
              <a:t>Лекции, беседы, работа с учебником.</a:t>
            </a:r>
          </a:p>
          <a:p>
            <a:r>
              <a:rPr lang="ru-RU" sz="4400" b="1" dirty="0" smtClean="0"/>
              <a:t>   4. Как вы понимаете вариативность урока?                                                                           </a:t>
            </a:r>
            <a:endParaRPr lang="ru-RU" sz="4400" dirty="0" smtClean="0"/>
          </a:p>
          <a:p>
            <a:r>
              <a:rPr lang="ru-RU" sz="4400" dirty="0" smtClean="0"/>
              <a:t>Структуру урока определяет сам учитель.                                                                                   </a:t>
            </a:r>
          </a:p>
          <a:p>
            <a:r>
              <a:rPr lang="ru-RU" sz="4400" dirty="0" smtClean="0"/>
              <a:t>Структуру и методы его проведения могут определять учащиеся.                                                             </a:t>
            </a:r>
          </a:p>
          <a:p>
            <a:r>
              <a:rPr lang="ru-RU" sz="4400" dirty="0" smtClean="0"/>
              <a:t>Структура урока может изменяться в зависимости от условий уро­ка и особенностей класса.</a:t>
            </a:r>
          </a:p>
          <a:p>
            <a:r>
              <a:rPr lang="ru-RU" sz="4400" b="1" dirty="0" smtClean="0"/>
              <a:t>5. Что дает тематический учет знаний?                                                                                          </a:t>
            </a:r>
            <a:endParaRPr lang="ru-RU" sz="4400" dirty="0" smtClean="0"/>
          </a:p>
          <a:p>
            <a:r>
              <a:rPr lang="ru-RU" sz="4400" dirty="0" smtClean="0"/>
              <a:t> Ничего, это формализм.</a:t>
            </a:r>
          </a:p>
          <a:p>
            <a:r>
              <a:rPr lang="ru-RU" sz="4400" dirty="0" smtClean="0"/>
              <a:t>Возможность оценить знания учащихся в комплексе.                                                                          </a:t>
            </a:r>
          </a:p>
          <a:p>
            <a:r>
              <a:rPr lang="ru-RU" sz="4400" dirty="0" smtClean="0"/>
              <a:t>Не только оценить ученика, но и руководить процессом его обу­чения.</a:t>
            </a:r>
          </a:p>
          <a:p>
            <a:r>
              <a:rPr lang="ru-RU" sz="4400" b="1" dirty="0" smtClean="0"/>
              <a:t>6. Какие методы содействуют развитию мышления школьников?</a:t>
            </a:r>
            <a:endParaRPr lang="ru-RU" sz="4400" dirty="0" smtClean="0"/>
          </a:p>
          <a:p>
            <a:r>
              <a:rPr lang="ru-RU" sz="4400" dirty="0" smtClean="0"/>
              <a:t>Только самостоятельные.</a:t>
            </a:r>
          </a:p>
          <a:p>
            <a:r>
              <a:rPr lang="ru-RU" sz="4400" dirty="0" smtClean="0"/>
              <a:t>Только проблемно-поисковые.</a:t>
            </a:r>
          </a:p>
          <a:p>
            <a:r>
              <a:rPr lang="ru-RU" sz="4400" dirty="0" smtClean="0"/>
              <a:t>Оптимальное сочетание всех информационно-поисковых методов.</a:t>
            </a:r>
          </a:p>
          <a:p>
            <a:r>
              <a:rPr lang="ru-RU" sz="4400" b="1" dirty="0" smtClean="0"/>
              <a:t>7. Каково ваше мнение по вопросу, нужно ли учителю знать педа­гогику и психологию?</a:t>
            </a:r>
            <a:endParaRPr lang="ru-RU" sz="4400" dirty="0" smtClean="0"/>
          </a:p>
          <a:p>
            <a:r>
              <a:rPr lang="ru-RU" sz="4400" dirty="0" smtClean="0"/>
              <a:t>Необязательно. Нужно лишь знать свой предмет.</a:t>
            </a:r>
          </a:p>
          <a:p>
            <a:r>
              <a:rPr lang="ru-RU" sz="4400" dirty="0" smtClean="0"/>
              <a:t>Педагогику нужно знать и понимать, а психологию — необяза­тельно.</a:t>
            </a:r>
          </a:p>
          <a:p>
            <a:r>
              <a:rPr lang="ru-RU" sz="4400" dirty="0" smtClean="0"/>
              <a:t>Говоря образно, педагогика —</a:t>
            </a:r>
            <a:r>
              <a:rPr lang="ru-RU" sz="4400" b="1" dirty="0" smtClean="0"/>
              <a:t> </a:t>
            </a:r>
            <a:r>
              <a:rPr lang="ru-RU" sz="4400" dirty="0" smtClean="0"/>
              <a:t>это мастерская, а психология — это инструмент в ней.</a:t>
            </a:r>
          </a:p>
          <a:p>
            <a:r>
              <a:rPr lang="ru-RU" sz="4400" b="1" dirty="0" smtClean="0"/>
              <a:t>8. В чем, на ваш взгляд, заключается идея </a:t>
            </a:r>
            <a:r>
              <a:rPr lang="ru-RU" sz="4400" b="1" dirty="0" err="1" smtClean="0"/>
              <a:t>гуманитаризации</a:t>
            </a:r>
            <a:r>
              <a:rPr lang="ru-RU" sz="4400" b="1" dirty="0" smtClean="0"/>
              <a:t> обуче­ния?</a:t>
            </a:r>
            <a:endParaRPr lang="ru-RU" sz="4400" dirty="0" smtClean="0"/>
          </a:p>
          <a:p>
            <a:r>
              <a:rPr lang="ru-RU" sz="4400" dirty="0" smtClean="0"/>
              <a:t>В изучении на уроках произведений искусства.                                                                                          </a:t>
            </a:r>
          </a:p>
          <a:p>
            <a:r>
              <a:rPr lang="ru-RU" sz="4400" dirty="0" smtClean="0"/>
              <a:t>В реализации идей педагогического сотрудничества.                                                                             </a:t>
            </a:r>
          </a:p>
          <a:p>
            <a:r>
              <a:rPr lang="ru-RU" sz="4400" dirty="0" smtClean="0"/>
              <a:t>В реализации научного и воспитательного потенциала урока с уче­том решения глобальных проблем человечества, используя при этом средства литературы и искусства.</a:t>
            </a:r>
          </a:p>
          <a:p>
            <a:r>
              <a:rPr lang="ru-RU" sz="4400" b="1" dirty="0" smtClean="0"/>
              <a:t>9. Как вы понимаете сущность понятия «интеграция учебных заня­тий»?</a:t>
            </a:r>
            <a:endParaRPr lang="ru-RU" sz="4400" dirty="0" smtClean="0"/>
          </a:p>
          <a:p>
            <a:r>
              <a:rPr lang="ru-RU" sz="4400" dirty="0" smtClean="0"/>
              <a:t>Это получение информации по определенному вопросу исходя из знаний по отдельным предметам.</a:t>
            </a:r>
          </a:p>
          <a:p>
            <a:r>
              <a:rPr lang="ru-RU" sz="4400" dirty="0" smtClean="0"/>
              <a:t>Это реализация идеи педагогического сотрудничества.                                                       </a:t>
            </a:r>
          </a:p>
          <a:p>
            <a:r>
              <a:rPr lang="ru-RU" sz="4400" dirty="0" smtClean="0"/>
              <a:t>Это применение разных форм работы на уроке.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99350" cy="5797550"/>
          </a:xfrm>
        </p:spPr>
        <p:txBody>
          <a:bodyPr/>
          <a:lstStyle/>
          <a:p>
            <a:pPr algn="l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4000" b="1" smtClean="0">
                <a:solidFill>
                  <a:srgbClr val="22228B"/>
                </a:solidFill>
                <a:cs typeface="Times New Roman" pitchFamily="18" charset="0"/>
              </a:rPr>
              <a:t>Главное в  уроке - видеть и </a:t>
            </a:r>
            <a:br>
              <a:rPr lang="ru-RU" sz="4000" b="1" smtClean="0">
                <a:solidFill>
                  <a:srgbClr val="22228B"/>
                </a:solidFill>
                <a:cs typeface="Times New Roman" pitchFamily="18" charset="0"/>
              </a:rPr>
            </a:br>
            <a:r>
              <a:rPr lang="ru-RU" sz="4000" b="1" smtClean="0">
                <a:solidFill>
                  <a:srgbClr val="22228B"/>
                </a:solidFill>
                <a:cs typeface="Times New Roman" pitchFamily="18" charset="0"/>
              </a:rPr>
              <a:t>знать его основные законы.</a:t>
            </a:r>
            <a:br>
              <a:rPr lang="ru-RU" sz="4000" b="1" smtClean="0">
                <a:solidFill>
                  <a:srgbClr val="22228B"/>
                </a:solidFill>
                <a:cs typeface="Times New Roman" pitchFamily="18" charset="0"/>
              </a:rPr>
            </a:br>
            <a:r>
              <a:rPr lang="ru-RU" sz="4000" b="1" smtClean="0">
                <a:solidFill>
                  <a:srgbClr val="22228B"/>
                </a:solidFill>
                <a:cs typeface="Times New Roman" pitchFamily="18" charset="0"/>
              </a:rPr>
              <a:t/>
            </a:r>
            <a:br>
              <a:rPr lang="ru-RU" sz="4000" b="1" smtClean="0">
                <a:solidFill>
                  <a:srgbClr val="22228B"/>
                </a:solidFill>
                <a:cs typeface="Times New Roman" pitchFamily="18" charset="0"/>
              </a:rPr>
            </a:br>
            <a:r>
              <a:rPr lang="ru-RU" sz="4000" b="1" smtClean="0">
                <a:solidFill>
                  <a:srgbClr val="22228B"/>
                </a:solidFill>
                <a:cs typeface="Times New Roman" pitchFamily="18" charset="0"/>
              </a:rPr>
              <a:t>Зная основные законы урока,  можно «обрастать» </a:t>
            </a:r>
            <a:r>
              <a:rPr lang="ru-RU" sz="4000" b="1" smtClean="0">
                <a:solidFill>
                  <a:schemeClr val="accent2"/>
                </a:solidFill>
                <a:cs typeface="Times New Roman" pitchFamily="18" charset="0"/>
              </a:rPr>
              <a:t>новыми</a:t>
            </a:r>
            <a:r>
              <a:rPr lang="ru-RU" sz="4000" b="1" smtClean="0">
                <a:solidFill>
                  <a:srgbClr val="22228B"/>
                </a:solidFill>
                <a:cs typeface="Times New Roman" pitchFamily="18" charset="0"/>
              </a:rPr>
              <a:t> </a:t>
            </a:r>
            <a:r>
              <a:rPr lang="ru-RU" sz="4000" b="1" smtClean="0">
                <a:solidFill>
                  <a:schemeClr val="accent2"/>
                </a:solidFill>
                <a:cs typeface="Times New Roman" pitchFamily="18" charset="0"/>
              </a:rPr>
              <a:t>приёмами и методами</a:t>
            </a:r>
            <a:r>
              <a:rPr lang="ru-RU" sz="4000" b="1" smtClean="0">
                <a:solidFill>
                  <a:srgbClr val="22228B"/>
                </a:solidFill>
                <a:cs typeface="Times New Roman" pitchFamily="18" charset="0"/>
              </a:rPr>
              <a:t>. </a:t>
            </a:r>
            <a:br>
              <a:rPr lang="ru-RU" sz="4000" b="1" smtClean="0">
                <a:solidFill>
                  <a:srgbClr val="22228B"/>
                </a:solidFill>
                <a:cs typeface="Times New Roman" pitchFamily="18" charset="0"/>
              </a:rPr>
            </a:br>
            <a:r>
              <a:rPr lang="ru-RU" sz="4800" b="1" smtClean="0">
                <a:solidFill>
                  <a:srgbClr val="22228B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smtClean="0">
                <a:solidFill>
                  <a:srgbClr val="22228B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8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0"/>
            <a:ext cx="8643998" cy="928670"/>
          </a:xfrm>
        </p:spPr>
        <p:txBody>
          <a:bodyPr>
            <a:normAutofit/>
          </a:bodyPr>
          <a:lstStyle/>
          <a:p>
            <a:r>
              <a:rPr lang="ru-RU" sz="2700" b="1" i="1" dirty="0" smtClean="0">
                <a:solidFill>
                  <a:schemeClr val="accent1"/>
                </a:solidFill>
              </a:rPr>
              <a:t>ОСНОВНЫЕ ТРЕБОВАНИЯ К СОВРЕМЕННОМУ УРОКУ                ( </a:t>
            </a:r>
            <a:r>
              <a:rPr lang="ru-RU" sz="2700" b="1" i="1" dirty="0" err="1" smtClean="0">
                <a:solidFill>
                  <a:schemeClr val="accent1"/>
                </a:solidFill>
              </a:rPr>
              <a:t>общедидактические</a:t>
            </a:r>
            <a:r>
              <a:rPr lang="ru-RU" sz="2000" b="1" i="1" dirty="0" smtClean="0">
                <a:solidFill>
                  <a:schemeClr val="accent1"/>
                </a:solidFill>
              </a:rPr>
              <a:t>)</a:t>
            </a:r>
            <a:endParaRPr lang="ru-RU" sz="2000" dirty="0">
              <a:solidFill>
                <a:schemeClr val="accent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9044022" cy="6143644"/>
          </a:xfrm>
        </p:spPr>
        <p:txBody>
          <a:bodyPr>
            <a:normAutofit fontScale="25000" lnSpcReduction="20000"/>
          </a:bodyPr>
          <a:lstStyle/>
          <a:p>
            <a:r>
              <a:rPr lang="ru-RU" dirty="0" smtClean="0"/>
              <a:t> </a:t>
            </a:r>
          </a:p>
          <a:p>
            <a:r>
              <a:rPr lang="ru-RU" sz="8000" b="1" dirty="0" smtClean="0">
                <a:solidFill>
                  <a:srgbClr val="FF0000"/>
                </a:solidFill>
              </a:rPr>
              <a:t>Цели:</a:t>
            </a:r>
            <a:r>
              <a:rPr lang="ru-RU" sz="8000" dirty="0" smtClean="0">
                <a:solidFill>
                  <a:srgbClr val="FF0000"/>
                </a:solidFill>
              </a:rPr>
              <a:t>    </a:t>
            </a:r>
            <a:r>
              <a:rPr lang="ru-RU" sz="8000" dirty="0" smtClean="0"/>
              <a:t>          обучающие, развивающие, воспитательные</a:t>
            </a:r>
          </a:p>
          <a:p>
            <a:r>
              <a:rPr lang="ru-RU" sz="8000" b="1" dirty="0" smtClean="0">
                <a:solidFill>
                  <a:srgbClr val="FF0000"/>
                </a:solidFill>
              </a:rPr>
              <a:t>Содержание:</a:t>
            </a:r>
            <a:r>
              <a:rPr lang="ru-RU" sz="8000" dirty="0" smtClean="0"/>
              <a:t> объем и структура материала</a:t>
            </a:r>
          </a:p>
          <a:p>
            <a:r>
              <a:rPr lang="ru-RU" sz="8000" dirty="0" smtClean="0"/>
              <a:t>                         актуализация опорных знаний, умений, навыков</a:t>
            </a:r>
          </a:p>
          <a:p>
            <a:r>
              <a:rPr lang="ru-RU" sz="8000" dirty="0" smtClean="0"/>
              <a:t>                         изложение нового материала</a:t>
            </a:r>
          </a:p>
          <a:p>
            <a:r>
              <a:rPr lang="ru-RU" sz="8000" dirty="0" smtClean="0"/>
              <a:t>                         закрепление</a:t>
            </a:r>
          </a:p>
          <a:p>
            <a:r>
              <a:rPr lang="ru-RU" sz="8000" b="1" dirty="0" smtClean="0">
                <a:solidFill>
                  <a:srgbClr val="FF0000"/>
                </a:solidFill>
              </a:rPr>
              <a:t>Обучение:</a:t>
            </a:r>
            <a:r>
              <a:rPr lang="ru-RU" sz="8000" dirty="0" smtClean="0"/>
              <a:t>      доступность</a:t>
            </a:r>
          </a:p>
          <a:p>
            <a:r>
              <a:rPr lang="ru-RU" sz="8000" dirty="0" smtClean="0"/>
              <a:t>                         </a:t>
            </a:r>
            <a:r>
              <a:rPr lang="ru-RU" sz="8000" dirty="0" err="1" smtClean="0"/>
              <a:t>проблемность</a:t>
            </a:r>
            <a:endParaRPr lang="ru-RU" sz="8000" dirty="0" smtClean="0"/>
          </a:p>
          <a:p>
            <a:r>
              <a:rPr lang="ru-RU" sz="8000" dirty="0" smtClean="0"/>
              <a:t>                         индивидуальный и дифференцированный подход</a:t>
            </a:r>
          </a:p>
          <a:p>
            <a:r>
              <a:rPr lang="ru-RU" sz="8000" dirty="0" smtClean="0"/>
              <a:t>                         наглядность и технические средства обучения</a:t>
            </a:r>
          </a:p>
          <a:p>
            <a:r>
              <a:rPr lang="ru-RU" sz="8000" dirty="0" smtClean="0"/>
              <a:t>                         связи с другими сферами</a:t>
            </a:r>
          </a:p>
          <a:p>
            <a:r>
              <a:rPr lang="ru-RU" sz="8000" b="1" dirty="0" smtClean="0">
                <a:solidFill>
                  <a:srgbClr val="FF0000"/>
                </a:solidFill>
              </a:rPr>
              <a:t>Учение:</a:t>
            </a:r>
            <a:r>
              <a:rPr lang="ru-RU" sz="8000" dirty="0" smtClean="0"/>
              <a:t>          работа в зоне ближайшего развития</a:t>
            </a:r>
          </a:p>
          <a:p>
            <a:r>
              <a:rPr lang="ru-RU" sz="8000" dirty="0" smtClean="0"/>
              <a:t>                         активность</a:t>
            </a:r>
          </a:p>
          <a:p>
            <a:r>
              <a:rPr lang="ru-RU" sz="8000" dirty="0" smtClean="0"/>
              <a:t>                         самостоятельность</a:t>
            </a:r>
          </a:p>
          <a:p>
            <a:r>
              <a:rPr lang="ru-RU" sz="8000" dirty="0" smtClean="0"/>
              <a:t>                         творчество, поиск</a:t>
            </a:r>
          </a:p>
          <a:p>
            <a:r>
              <a:rPr lang="ru-RU" sz="8000" dirty="0" smtClean="0"/>
              <a:t>                         </a:t>
            </a:r>
            <a:r>
              <a:rPr lang="ru-RU" sz="8000" dirty="0" err="1" smtClean="0"/>
              <a:t>общеучебные</a:t>
            </a:r>
            <a:r>
              <a:rPr lang="ru-RU" sz="8000" dirty="0" smtClean="0"/>
              <a:t> умения</a:t>
            </a:r>
          </a:p>
          <a:p>
            <a:r>
              <a:rPr lang="ru-RU" sz="8000" b="1" dirty="0" smtClean="0">
                <a:solidFill>
                  <a:srgbClr val="FF0000"/>
                </a:solidFill>
              </a:rPr>
              <a:t>Контроль </a:t>
            </a:r>
            <a:r>
              <a:rPr lang="ru-RU" sz="8000" b="1" dirty="0" smtClean="0"/>
              <a:t>      </a:t>
            </a:r>
            <a:r>
              <a:rPr lang="ru-RU" sz="8000" dirty="0" smtClean="0"/>
              <a:t>проверка домашнего задания</a:t>
            </a:r>
          </a:p>
          <a:p>
            <a:r>
              <a:rPr lang="ru-RU" sz="8000" b="1" dirty="0" smtClean="0">
                <a:solidFill>
                  <a:srgbClr val="FF0000"/>
                </a:solidFill>
              </a:rPr>
              <a:t>и</a:t>
            </a:r>
            <a:r>
              <a:rPr lang="ru-RU" sz="8000" dirty="0" smtClean="0">
                <a:solidFill>
                  <a:srgbClr val="FF0000"/>
                </a:solidFill>
              </a:rPr>
              <a:t>  </a:t>
            </a:r>
            <a:r>
              <a:rPr lang="ru-RU" sz="8000" b="1" dirty="0" smtClean="0">
                <a:solidFill>
                  <a:srgbClr val="FF0000"/>
                </a:solidFill>
              </a:rPr>
              <a:t>оценка:</a:t>
            </a:r>
            <a:r>
              <a:rPr lang="ru-RU" sz="8000" dirty="0" smtClean="0">
                <a:solidFill>
                  <a:srgbClr val="FF0000"/>
                </a:solidFill>
              </a:rPr>
              <a:t> </a:t>
            </a:r>
            <a:r>
              <a:rPr lang="ru-RU" sz="8000" dirty="0" smtClean="0"/>
              <a:t>     текущая обратная связь</a:t>
            </a:r>
          </a:p>
          <a:p>
            <a:r>
              <a:rPr lang="ru-RU" sz="8000" dirty="0" smtClean="0"/>
              <a:t>                        оценивание</a:t>
            </a:r>
          </a:p>
          <a:p>
            <a:r>
              <a:rPr lang="ru-RU" sz="8000" dirty="0" smtClean="0"/>
              <a:t>                         качество знаний, умений и навыков учащихся                            </a:t>
            </a:r>
          </a:p>
          <a:p>
            <a:r>
              <a:rPr lang="ru-RU" sz="8000" dirty="0" smtClean="0"/>
              <a:t>                         качество самостоятельных умственных действий учащихся</a:t>
            </a:r>
          </a:p>
          <a:p>
            <a:endParaRPr lang="ru-RU" sz="8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accent1"/>
                </a:solidFill>
              </a:rPr>
              <a:t>Подготовка учителя  к уроку</a:t>
            </a:r>
            <a:endParaRPr lang="ru-RU" sz="3600" dirty="0">
              <a:solidFill>
                <a:schemeClr val="accent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572164"/>
          </a:xfrm>
        </p:spPr>
        <p:txBody>
          <a:bodyPr>
            <a:normAutofit fontScale="92500" lnSpcReduction="10000"/>
          </a:bodyPr>
          <a:lstStyle/>
          <a:p>
            <a:r>
              <a:rPr lang="ru-RU" b="1" i="1" dirty="0" smtClean="0">
                <a:solidFill>
                  <a:srgbClr val="FF0000"/>
                </a:solidFill>
              </a:rPr>
              <a:t>1-й этап</a:t>
            </a:r>
            <a:r>
              <a:rPr lang="ru-RU" dirty="0" smtClean="0"/>
              <a:t> — изучение учебной программы.</a:t>
            </a:r>
          </a:p>
          <a:p>
            <a:r>
              <a:rPr lang="ru-RU" b="1" i="1" dirty="0" smtClean="0">
                <a:solidFill>
                  <a:srgbClr val="FF0000"/>
                </a:solidFill>
              </a:rPr>
              <a:t>2-й этап</a:t>
            </a:r>
            <a:r>
              <a:rPr lang="ru-RU" dirty="0" smtClean="0"/>
              <a:t> — изучение методической литературы.</a:t>
            </a:r>
          </a:p>
          <a:p>
            <a:r>
              <a:rPr lang="ru-RU" b="1" i="1" dirty="0" smtClean="0">
                <a:solidFill>
                  <a:srgbClr val="FF0000"/>
                </a:solidFill>
              </a:rPr>
              <a:t>3-й этап</a:t>
            </a:r>
            <a:r>
              <a:rPr lang="ru-RU" dirty="0" smtClean="0"/>
              <a:t> — изучение материала конкретного урока в стабильном учебнике.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 </a:t>
            </a:r>
            <a:r>
              <a:rPr lang="ru-RU" b="1" i="1" dirty="0" smtClean="0">
                <a:solidFill>
                  <a:srgbClr val="FF0000"/>
                </a:solidFill>
              </a:rPr>
              <a:t>4-й этап</a:t>
            </a:r>
            <a:r>
              <a:rPr lang="ru-RU" dirty="0" smtClean="0">
                <a:solidFill>
                  <a:srgbClr val="FF0000"/>
                </a:solidFill>
              </a:rPr>
              <a:t> </a:t>
            </a:r>
            <a:r>
              <a:rPr lang="ru-RU" dirty="0" smtClean="0"/>
              <a:t>— изучение и подготовка имеющихся в школе средств обучения по теме урока. </a:t>
            </a:r>
          </a:p>
          <a:p>
            <a:r>
              <a:rPr lang="ru-RU" b="1" i="1" dirty="0" smtClean="0">
                <a:solidFill>
                  <a:srgbClr val="FF0000"/>
                </a:solidFill>
              </a:rPr>
              <a:t>5-й этап</a:t>
            </a:r>
            <a:r>
              <a:rPr lang="ru-RU" b="1" dirty="0" smtClean="0"/>
              <a:t> —</a:t>
            </a:r>
            <a:r>
              <a:rPr lang="ru-RU" dirty="0" smtClean="0"/>
              <a:t> разработка плана, конспекта урока. План урока — это конечный результат подготовительной работы учителя к проведению урока. 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3200" b="1" smtClean="0">
                <a:solidFill>
                  <a:srgbClr val="0000FF"/>
                </a:solidFill>
              </a:rPr>
              <a:t>Современный взгляд на урок</a:t>
            </a:r>
          </a:p>
        </p:txBody>
      </p:sp>
      <p:sp>
        <p:nvSpPr>
          <p:cNvPr id="22531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 marL="341313" indent="-341313">
              <a:buClr>
                <a:srgbClr val="0000FF"/>
              </a:buClr>
              <a:buSzPct val="60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2800" b="1" smtClean="0">
                <a:solidFill>
                  <a:srgbClr val="C00000"/>
                </a:solidFill>
              </a:rPr>
              <a:t>Эффективный урок </a:t>
            </a:r>
            <a:r>
              <a:rPr lang="ru-RU" sz="2800" b="1" smtClean="0"/>
              <a:t>- искусственная, открытая, динамичная, централизованная и деятельностная система, предусматривающая взаимодействие как минимум двух субъектов, приводящее к появлению нового качества.</a:t>
            </a:r>
          </a:p>
          <a:p>
            <a:pPr marL="341313" indent="-341313">
              <a:buClr>
                <a:srgbClr val="0000FF"/>
              </a:buClr>
              <a:buSzPct val="60000"/>
              <a:buFont typeface="Wingdings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2800" b="1" smtClean="0"/>
              <a:t>Новое качество определяется </a:t>
            </a:r>
            <a:r>
              <a:rPr lang="ru-RU" sz="2800" b="1" smtClean="0">
                <a:solidFill>
                  <a:srgbClr val="C00000"/>
                </a:solidFill>
              </a:rPr>
              <a:t>новой целью </a:t>
            </a:r>
            <a:r>
              <a:rPr lang="ru-RU" sz="2800" b="1" smtClean="0"/>
              <a:t>– овладением учащимися УУД в ходе ОП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8913"/>
            <a:ext cx="8137525" cy="7032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2800" b="1" smtClean="0">
                <a:solidFill>
                  <a:srgbClr val="0000FF"/>
                </a:solidFill>
              </a:rPr>
              <a:t>Основные компоненты современного урока</a:t>
            </a:r>
            <a:r>
              <a:rPr lang="ru-RU" sz="5400" b="1" smtClean="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755650" y="1196975"/>
            <a:ext cx="8007350" cy="48180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1400" b="1" dirty="0" smtClean="0"/>
              <a:t>1</a:t>
            </a:r>
            <a:r>
              <a:rPr lang="ru-RU" sz="1600" b="1" dirty="0" smtClean="0"/>
              <a:t>. </a:t>
            </a:r>
            <a:r>
              <a:rPr lang="ru-RU" sz="1800" b="1" dirty="0" smtClean="0">
                <a:solidFill>
                  <a:srgbClr val="0000FF"/>
                </a:solidFill>
                <a:latin typeface="+mj-lt"/>
                <a:cs typeface="Times New Roman" pitchFamily="18" charset="0"/>
              </a:rPr>
              <a:t>Организационный</a:t>
            </a:r>
            <a:r>
              <a:rPr lang="ru-RU" sz="1800" b="1" dirty="0" smtClean="0">
                <a:latin typeface="+mj-lt"/>
                <a:cs typeface="Times New Roman" pitchFamily="18" charset="0"/>
              </a:rPr>
              <a:t> – организация класса в течение всего урока, готовность учащихся к уроку, порядок и дисциплина.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1800" b="1" dirty="0" smtClean="0">
                <a:latin typeface="+mj-lt"/>
                <a:cs typeface="Times New Roman" pitchFamily="18" charset="0"/>
              </a:rPr>
              <a:t>2. </a:t>
            </a:r>
            <a:r>
              <a:rPr lang="ru-RU" sz="1800" b="1" dirty="0" smtClean="0">
                <a:solidFill>
                  <a:srgbClr val="0000FF"/>
                </a:solidFill>
                <a:latin typeface="+mj-lt"/>
                <a:cs typeface="Times New Roman" pitchFamily="18" charset="0"/>
              </a:rPr>
              <a:t>Целевой</a:t>
            </a:r>
            <a:r>
              <a:rPr lang="ru-RU" sz="1800" b="1" dirty="0" smtClean="0">
                <a:latin typeface="+mj-lt"/>
                <a:cs typeface="Times New Roman" pitchFamily="18" charset="0"/>
              </a:rPr>
              <a:t> – постановка целей учения перед учащимися, как на весь урок, так и на отдельные его этапы.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1800" b="1" dirty="0" smtClean="0">
                <a:latin typeface="+mj-lt"/>
                <a:cs typeface="Times New Roman" pitchFamily="18" charset="0"/>
              </a:rPr>
              <a:t>3.</a:t>
            </a:r>
            <a:r>
              <a:rPr lang="ru-RU" sz="1800" b="1" dirty="0" smtClean="0">
                <a:solidFill>
                  <a:srgbClr val="0000FF"/>
                </a:solidFill>
                <a:latin typeface="+mj-lt"/>
                <a:cs typeface="Times New Roman" pitchFamily="18" charset="0"/>
              </a:rPr>
              <a:t> Мотивационный </a:t>
            </a:r>
            <a:r>
              <a:rPr lang="ru-RU" sz="1800" b="1" dirty="0" smtClean="0">
                <a:latin typeface="+mj-lt"/>
                <a:cs typeface="Times New Roman" pitchFamily="18" charset="0"/>
              </a:rPr>
              <a:t>– определение значимости изучаемого материала как в данной теме, так и во всем курсе.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1800" b="1" dirty="0" smtClean="0">
                <a:latin typeface="+mj-lt"/>
                <a:cs typeface="Times New Roman" pitchFamily="18" charset="0"/>
              </a:rPr>
              <a:t>4. </a:t>
            </a:r>
            <a:r>
              <a:rPr lang="ru-RU" sz="1800" b="1" dirty="0" smtClean="0">
                <a:solidFill>
                  <a:srgbClr val="0000FF"/>
                </a:solidFill>
                <a:latin typeface="+mj-lt"/>
                <a:cs typeface="Times New Roman" pitchFamily="18" charset="0"/>
              </a:rPr>
              <a:t>Коммуникативный</a:t>
            </a:r>
            <a:r>
              <a:rPr lang="ru-RU" sz="1800" b="1" dirty="0" smtClean="0">
                <a:latin typeface="+mj-lt"/>
                <a:cs typeface="Times New Roman" pitchFamily="18" charset="0"/>
              </a:rPr>
              <a:t> – уровень общения учителя с классом.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1800" b="1" dirty="0" smtClean="0">
                <a:latin typeface="+mj-lt"/>
                <a:cs typeface="Times New Roman" pitchFamily="18" charset="0"/>
              </a:rPr>
              <a:t>5.</a:t>
            </a:r>
            <a:r>
              <a:rPr lang="ru-RU" sz="1800" b="1" dirty="0" smtClean="0">
                <a:solidFill>
                  <a:srgbClr val="0000FF"/>
                </a:solidFill>
                <a:latin typeface="+mj-lt"/>
                <a:cs typeface="Times New Roman" pitchFamily="18" charset="0"/>
              </a:rPr>
              <a:t> Содержательный </a:t>
            </a:r>
            <a:r>
              <a:rPr lang="ru-RU" sz="1800" b="1" dirty="0" smtClean="0">
                <a:latin typeface="+mj-lt"/>
                <a:cs typeface="Times New Roman" pitchFamily="18" charset="0"/>
              </a:rPr>
              <a:t>– подбор материала для изучения, закрепления, повторения, самостоятельной работы и т.п.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1800" b="1" dirty="0" smtClean="0">
                <a:latin typeface="+mj-lt"/>
                <a:cs typeface="Times New Roman" pitchFamily="18" charset="0"/>
              </a:rPr>
              <a:t>6. </a:t>
            </a:r>
            <a:r>
              <a:rPr lang="ru-RU" sz="1800" b="1" dirty="0" smtClean="0">
                <a:solidFill>
                  <a:srgbClr val="0000FF"/>
                </a:solidFill>
                <a:latin typeface="+mj-lt"/>
                <a:cs typeface="Times New Roman" pitchFamily="18" charset="0"/>
              </a:rPr>
              <a:t>Технологический</a:t>
            </a:r>
            <a:r>
              <a:rPr lang="ru-RU" sz="1800" b="1" dirty="0" smtClean="0">
                <a:latin typeface="+mj-lt"/>
                <a:cs typeface="Times New Roman" pitchFamily="18" charset="0"/>
              </a:rPr>
              <a:t> – выбор форм, методов и приемов обучения, оптимальных для данного типа урока, для данной темы, для данного класса и т.п.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1800" b="1" dirty="0" smtClean="0">
                <a:latin typeface="+mj-lt"/>
                <a:cs typeface="Times New Roman" pitchFamily="18" charset="0"/>
              </a:rPr>
              <a:t>7. </a:t>
            </a:r>
            <a:r>
              <a:rPr lang="ru-RU" sz="1800" b="1" dirty="0" smtClean="0">
                <a:solidFill>
                  <a:srgbClr val="0000FF"/>
                </a:solidFill>
                <a:latin typeface="+mj-lt"/>
                <a:cs typeface="Times New Roman" pitchFamily="18" charset="0"/>
              </a:rPr>
              <a:t>Контрольно-оценочный</a:t>
            </a:r>
            <a:r>
              <a:rPr lang="ru-RU" sz="1800" b="1" dirty="0" smtClean="0">
                <a:latin typeface="+mj-lt"/>
                <a:cs typeface="Times New Roman" pitchFamily="18" charset="0"/>
              </a:rPr>
              <a:t> – использование оценки деятельности ученика на уроке для стимулирования его активности и развития познавательного интереса.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1800" b="1" dirty="0" smtClean="0">
                <a:latin typeface="+mj-lt"/>
                <a:cs typeface="Times New Roman" pitchFamily="18" charset="0"/>
              </a:rPr>
              <a:t>8.</a:t>
            </a:r>
            <a:r>
              <a:rPr lang="ru-RU" sz="1800" b="1" dirty="0" smtClean="0">
                <a:solidFill>
                  <a:srgbClr val="0000FF"/>
                </a:solidFill>
                <a:latin typeface="+mj-lt"/>
                <a:cs typeface="Times New Roman" pitchFamily="18" charset="0"/>
              </a:rPr>
              <a:t>Аналитический</a:t>
            </a:r>
            <a:r>
              <a:rPr lang="ru-RU" sz="1800" b="1" dirty="0" smtClean="0">
                <a:latin typeface="+mj-lt"/>
                <a:cs typeface="Times New Roman" pitchFamily="18" charset="0"/>
              </a:rPr>
              <a:t> – подведение итогов урока, анализ деятельности учащихся на уроке, анализ результатов собственной деятельности по организации урока</a:t>
            </a:r>
            <a:endParaRPr lang="ru-RU" sz="1600" b="1" dirty="0" smtClean="0">
              <a:latin typeface="+mj-lt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ChangeArrowheads="1"/>
          </p:cNvSpPr>
          <p:nvPr/>
        </p:nvSpPr>
        <p:spPr bwMode="auto">
          <a:xfrm>
            <a:off x="179388" y="1"/>
            <a:ext cx="8536016" cy="1000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3600" b="1" dirty="0">
                <a:solidFill>
                  <a:srgbClr val="0000FF"/>
                </a:solidFill>
              </a:rPr>
              <a:t>Критерии результативности урока</a:t>
            </a:r>
          </a:p>
        </p:txBody>
      </p:sp>
      <p:sp>
        <p:nvSpPr>
          <p:cNvPr id="63491" name="Rectangle 3"/>
          <p:cNvSpPr>
            <a:spLocks noChangeArrowheads="1"/>
          </p:cNvSpPr>
          <p:nvPr/>
        </p:nvSpPr>
        <p:spPr bwMode="auto">
          <a:xfrm>
            <a:off x="642910" y="1000108"/>
            <a:ext cx="7696200" cy="5319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ru-RU" sz="3200" dirty="0"/>
              <a:t>Соответствие результатов требованиям государственного стандарта образования, </a:t>
            </a:r>
            <a:r>
              <a:rPr lang="ru-RU" sz="3200" dirty="0">
                <a:solidFill>
                  <a:schemeClr val="tx2"/>
                </a:solidFill>
              </a:rPr>
              <a:t>ЕГЭ</a:t>
            </a:r>
            <a:r>
              <a:rPr lang="ru-RU" sz="3200" dirty="0"/>
              <a:t>, инновациям в образовании.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ru-RU" sz="3200" dirty="0"/>
              <a:t>Объём </a:t>
            </a:r>
            <a:r>
              <a:rPr lang="ru-RU" sz="3200" b="1" dirty="0">
                <a:solidFill>
                  <a:srgbClr val="FF3300"/>
                </a:solidFill>
              </a:rPr>
              <a:t>и уровень</a:t>
            </a:r>
            <a:r>
              <a:rPr lang="ru-RU" sz="3200" dirty="0">
                <a:solidFill>
                  <a:schemeClr val="tx2"/>
                </a:solidFill>
              </a:rPr>
              <a:t> результатов</a:t>
            </a:r>
            <a:r>
              <a:rPr lang="ru-RU" sz="3200" dirty="0"/>
              <a:t> учебной деятельности учащегося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4"/>
          <p:cNvSpPr>
            <a:spLocks noChangeArrowheads="1"/>
          </p:cNvSpPr>
          <p:nvPr/>
        </p:nvSpPr>
        <p:spPr bwMode="auto">
          <a:xfrm>
            <a:off x="2051050" y="476250"/>
            <a:ext cx="5184775" cy="1081088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2800" b="1" dirty="0">
                <a:solidFill>
                  <a:srgbClr val="0000FF"/>
                </a:solidFill>
                <a:latin typeface="+mj-lt"/>
              </a:rPr>
              <a:t>Критерии результативности</a:t>
            </a:r>
          </a:p>
          <a:p>
            <a:pPr algn="ctr">
              <a:defRPr/>
            </a:pPr>
            <a:r>
              <a:rPr lang="ru-RU" sz="2800" b="1" dirty="0">
                <a:solidFill>
                  <a:srgbClr val="0000FF"/>
                </a:solidFill>
                <a:latin typeface="+mj-lt"/>
              </a:rPr>
              <a:t>урока</a:t>
            </a:r>
          </a:p>
        </p:txBody>
      </p:sp>
      <p:sp>
        <p:nvSpPr>
          <p:cNvPr id="69635" name="Rectangle 5"/>
          <p:cNvSpPr>
            <a:spLocks noChangeArrowheads="1"/>
          </p:cNvSpPr>
          <p:nvPr/>
        </p:nvSpPr>
        <p:spPr bwMode="auto">
          <a:xfrm>
            <a:off x="5940425" y="2924175"/>
            <a:ext cx="2303463" cy="1944688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2800" b="1" dirty="0">
                <a:solidFill>
                  <a:srgbClr val="0000FF"/>
                </a:solidFill>
                <a:latin typeface="+mj-lt"/>
              </a:rPr>
              <a:t>Результат</a:t>
            </a:r>
          </a:p>
          <a:p>
            <a:pPr algn="ctr">
              <a:defRPr/>
            </a:pPr>
            <a:r>
              <a:rPr lang="ru-RU" sz="2800" b="1" dirty="0">
                <a:solidFill>
                  <a:srgbClr val="0000FF"/>
                </a:solidFill>
                <a:latin typeface="+mj-lt"/>
              </a:rPr>
              <a:t> работы </a:t>
            </a:r>
          </a:p>
          <a:p>
            <a:pPr algn="ctr">
              <a:defRPr/>
            </a:pPr>
            <a:r>
              <a:rPr lang="ru-RU" sz="2800" b="1" dirty="0">
                <a:solidFill>
                  <a:srgbClr val="0000FF"/>
                </a:solidFill>
                <a:latin typeface="+mj-lt"/>
              </a:rPr>
              <a:t>ученика</a:t>
            </a:r>
          </a:p>
        </p:txBody>
      </p:sp>
      <p:sp>
        <p:nvSpPr>
          <p:cNvPr id="69636" name="Rectangle 6"/>
          <p:cNvSpPr>
            <a:spLocks noChangeArrowheads="1"/>
          </p:cNvSpPr>
          <p:nvPr/>
        </p:nvSpPr>
        <p:spPr bwMode="auto">
          <a:xfrm>
            <a:off x="900113" y="2924175"/>
            <a:ext cx="2447925" cy="1944688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2800" b="1" dirty="0">
                <a:solidFill>
                  <a:srgbClr val="0000FF"/>
                </a:solidFill>
                <a:latin typeface="+mj-lt"/>
              </a:rPr>
              <a:t>Результат</a:t>
            </a:r>
          </a:p>
          <a:p>
            <a:pPr algn="ctr">
              <a:defRPr/>
            </a:pPr>
            <a:r>
              <a:rPr lang="ru-RU" sz="2800" b="1" dirty="0">
                <a:solidFill>
                  <a:srgbClr val="0000FF"/>
                </a:solidFill>
                <a:latin typeface="+mj-lt"/>
              </a:rPr>
              <a:t> работы </a:t>
            </a:r>
          </a:p>
          <a:p>
            <a:pPr algn="ctr">
              <a:defRPr/>
            </a:pPr>
            <a:r>
              <a:rPr lang="ru-RU" sz="2800" b="1" dirty="0">
                <a:solidFill>
                  <a:srgbClr val="0000FF"/>
                </a:solidFill>
                <a:latin typeface="+mj-lt"/>
              </a:rPr>
              <a:t>учителя</a:t>
            </a:r>
          </a:p>
        </p:txBody>
      </p:sp>
      <p:sp>
        <p:nvSpPr>
          <p:cNvPr id="73733" name="AutoShape 9"/>
          <p:cNvSpPr>
            <a:spLocks noChangeArrowheads="1"/>
          </p:cNvSpPr>
          <p:nvPr/>
        </p:nvSpPr>
        <p:spPr bwMode="auto">
          <a:xfrm flipV="1">
            <a:off x="3492500" y="3500438"/>
            <a:ext cx="2303463" cy="504825"/>
          </a:xfrm>
          <a:prstGeom prst="leftRightArrow">
            <a:avLst>
              <a:gd name="adj1" fmla="val 50000"/>
              <a:gd name="adj2" fmla="val 9125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3734" name="AutoShape 10"/>
          <p:cNvSpPr>
            <a:spLocks noChangeArrowheads="1"/>
          </p:cNvSpPr>
          <p:nvPr/>
        </p:nvSpPr>
        <p:spPr bwMode="auto">
          <a:xfrm>
            <a:off x="2195513" y="1557338"/>
            <a:ext cx="720725" cy="1366837"/>
          </a:xfrm>
          <a:prstGeom prst="downArrow">
            <a:avLst>
              <a:gd name="adj1" fmla="val 50000"/>
              <a:gd name="adj2" fmla="val 4741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3735" name="AutoShape 11"/>
          <p:cNvSpPr>
            <a:spLocks noChangeArrowheads="1"/>
          </p:cNvSpPr>
          <p:nvPr/>
        </p:nvSpPr>
        <p:spPr bwMode="auto">
          <a:xfrm>
            <a:off x="6443663" y="1557338"/>
            <a:ext cx="720725" cy="1366837"/>
          </a:xfrm>
          <a:prstGeom prst="downArrow">
            <a:avLst>
              <a:gd name="adj1" fmla="val 50000"/>
              <a:gd name="adj2" fmla="val 4741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52400"/>
            <a:ext cx="7345362" cy="1189038"/>
          </a:xfrm>
        </p:spPr>
        <p:txBody>
          <a:bodyPr/>
          <a:lstStyle/>
          <a:p>
            <a:r>
              <a:rPr lang="ru-RU" sz="2800" b="1" smtClean="0">
                <a:solidFill>
                  <a:srgbClr val="0000FF"/>
                </a:solidFill>
              </a:rPr>
              <a:t>Алгоритм подготовки учителя к проведению современного урока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785786" y="1285860"/>
            <a:ext cx="7858180" cy="5286412"/>
          </a:xfrm>
        </p:spPr>
        <p:txBody>
          <a:bodyPr>
            <a:normAutofit fontScale="92500"/>
          </a:bodyPr>
          <a:lstStyle/>
          <a:p>
            <a:pPr marL="457200" indent="-457200">
              <a:buFontTx/>
              <a:buAutoNum type="arabicPeriod"/>
            </a:pPr>
            <a:r>
              <a:rPr lang="ru-RU" sz="2400" b="1" dirty="0" smtClean="0">
                <a:solidFill>
                  <a:srgbClr val="002060"/>
                </a:solidFill>
              </a:rPr>
              <a:t>Определение предполагаемых образовательных результатов учеников.</a:t>
            </a:r>
          </a:p>
          <a:p>
            <a:pPr marL="457200" indent="-457200">
              <a:buFontTx/>
              <a:buAutoNum type="arabicPeriod"/>
            </a:pPr>
            <a:r>
              <a:rPr lang="ru-RU" sz="2400" b="1" dirty="0" smtClean="0">
                <a:solidFill>
                  <a:srgbClr val="002060"/>
                </a:solidFill>
              </a:rPr>
              <a:t>Актуализация ресурса учащихся в сознании учителя (способы).</a:t>
            </a:r>
          </a:p>
          <a:p>
            <a:pPr marL="457200" indent="-457200">
              <a:buFontTx/>
              <a:buAutoNum type="arabicPeriod"/>
            </a:pPr>
            <a:r>
              <a:rPr lang="ru-RU" sz="2400" b="1" dirty="0" smtClean="0">
                <a:solidFill>
                  <a:srgbClr val="002060"/>
                </a:solidFill>
              </a:rPr>
              <a:t>Ценностная ориентация педагога к проблематике темы урока.</a:t>
            </a:r>
          </a:p>
          <a:p>
            <a:pPr marL="457200" indent="-457200">
              <a:buFontTx/>
              <a:buAutoNum type="arabicPeriod"/>
            </a:pPr>
            <a:r>
              <a:rPr lang="ru-RU" sz="2400" b="1" dirty="0" smtClean="0">
                <a:solidFill>
                  <a:srgbClr val="002060"/>
                </a:solidFill>
              </a:rPr>
              <a:t>Определения смысла урока.</a:t>
            </a:r>
          </a:p>
          <a:p>
            <a:pPr marL="457200" indent="-457200">
              <a:buFontTx/>
              <a:buAutoNum type="arabicPeriod"/>
            </a:pPr>
            <a:r>
              <a:rPr lang="ru-RU" sz="2400" b="1" dirty="0" smtClean="0">
                <a:solidFill>
                  <a:srgbClr val="002060"/>
                </a:solidFill>
              </a:rPr>
              <a:t>Разработка идеи урока.</a:t>
            </a:r>
          </a:p>
          <a:p>
            <a:pPr marL="457200" indent="-457200">
              <a:buFontTx/>
              <a:buAutoNum type="arabicPeriod"/>
            </a:pPr>
            <a:r>
              <a:rPr lang="ru-RU" sz="2400" b="1" dirty="0" smtClean="0">
                <a:solidFill>
                  <a:srgbClr val="002060"/>
                </a:solidFill>
              </a:rPr>
              <a:t>Формулировка заданий.</a:t>
            </a:r>
          </a:p>
          <a:p>
            <a:pPr marL="457200" indent="-457200">
              <a:buFontTx/>
              <a:buAutoNum type="arabicPeriod"/>
            </a:pPr>
            <a:r>
              <a:rPr lang="ru-RU" sz="2400" b="1" dirty="0" smtClean="0">
                <a:solidFill>
                  <a:srgbClr val="002060"/>
                </a:solidFill>
              </a:rPr>
              <a:t>Соотнесение результатов учеников с требуемыми ФГОС.</a:t>
            </a:r>
          </a:p>
          <a:p>
            <a:pPr marL="457200" indent="-457200">
              <a:buFontTx/>
              <a:buAutoNum type="arabicPeriod"/>
            </a:pPr>
            <a:r>
              <a:rPr lang="ru-RU" sz="2400" b="1" dirty="0" smtClean="0">
                <a:solidFill>
                  <a:srgbClr val="002060"/>
                </a:solidFill>
              </a:rPr>
              <a:t>Формулирование целей урока.</a:t>
            </a:r>
          </a:p>
          <a:p>
            <a:pPr marL="457200" indent="-457200">
              <a:buFontTx/>
              <a:buAutoNum type="arabicPeriod"/>
            </a:pPr>
            <a:r>
              <a:rPr lang="ru-RU" sz="2400" b="1" dirty="0" smtClean="0">
                <a:solidFill>
                  <a:srgbClr val="002060"/>
                </a:solidFill>
              </a:rPr>
              <a:t>Разработка структуры урока.</a:t>
            </a:r>
          </a:p>
          <a:p>
            <a:pPr marL="457200" indent="-457200">
              <a:buFontTx/>
              <a:buAutoNum type="arabicPeriod"/>
            </a:pPr>
            <a:r>
              <a:rPr lang="ru-RU" sz="2400" b="1" dirty="0" smtClean="0">
                <a:solidFill>
                  <a:srgbClr val="002060"/>
                </a:solidFill>
              </a:rPr>
              <a:t>Написание конспекта урока</a:t>
            </a:r>
          </a:p>
          <a:p>
            <a:pPr marL="457200" indent="-457200">
              <a:buFontTx/>
              <a:buAutoNum type="arabicPeriod"/>
            </a:pPr>
            <a:endParaRPr lang="ru-RU" sz="2400" dirty="0" smtClean="0">
              <a:solidFill>
                <a:srgbClr val="525129"/>
              </a:solidFill>
            </a:endParaRPr>
          </a:p>
          <a:p>
            <a:pPr marL="457200" indent="-457200">
              <a:buFontTx/>
              <a:buNone/>
            </a:pPr>
            <a:endParaRPr lang="ru-RU" dirty="0" smtClean="0">
              <a:solidFill>
                <a:srgbClr val="52512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723</Words>
  <PresentationFormat>Экран (4:3)</PresentationFormat>
  <Paragraphs>170</Paragraphs>
  <Slides>16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СОВРЕМЕННЫЙ УРОК</vt:lpstr>
      <vt:lpstr>Главное в  уроке - видеть и  знать его основные законы.  Зная основные законы урока,  можно «обрастать» новыми приёмами и методами.   </vt:lpstr>
      <vt:lpstr>ОСНОВНЫЕ ТРЕБОВАНИЯ К СОВРЕМЕННОМУ УРОКУ                ( общедидактические)</vt:lpstr>
      <vt:lpstr>Подготовка учителя  к уроку</vt:lpstr>
      <vt:lpstr>Современный взгляд на урок</vt:lpstr>
      <vt:lpstr>Основные компоненты современного урока </vt:lpstr>
      <vt:lpstr>Слайд 7</vt:lpstr>
      <vt:lpstr>Слайд 8</vt:lpstr>
      <vt:lpstr>Алгоритм подготовки учителя к проведению современного урока</vt:lpstr>
      <vt:lpstr>Структура урока в рамках деятельностного подхода </vt:lpstr>
      <vt:lpstr>Анализ урока в рамках деятельностного подхода </vt:lpstr>
      <vt:lpstr>Методические требования к современному уроку</vt:lpstr>
      <vt:lpstr>Слайд 13</vt:lpstr>
      <vt:lpstr>Слайд 14</vt:lpstr>
      <vt:lpstr>Слайд 15</vt:lpstr>
      <vt:lpstr>УЧЕБНО-КОНТРОЛИРУЮЩИЙ ТЕСТ ДЛЯ УЧИТЕЛЕЙ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каб20</cp:lastModifiedBy>
  <cp:revision>17</cp:revision>
  <dcterms:modified xsi:type="dcterms:W3CDTF">2016-09-23T08:10:40Z</dcterms:modified>
</cp:coreProperties>
</file>