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in the missing words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pPr>
              <a:buNone/>
            </a:pPr>
            <a:r>
              <a:rPr lang="ru-RU" sz="2800" b="1" dirty="0" smtClean="0"/>
              <a:t>    </a:t>
            </a:r>
            <a:r>
              <a:rPr lang="en-US" sz="2800" b="1" dirty="0" smtClean="0"/>
              <a:t>Money, money, money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</a:t>
            </a:r>
            <a:r>
              <a:rPr lang="en-US" sz="2800" dirty="0" smtClean="0"/>
              <a:t>I work all night, I work all day, </a:t>
            </a:r>
            <a:br>
              <a:rPr lang="en-US" sz="2800" dirty="0" smtClean="0"/>
            </a:br>
            <a:r>
              <a:rPr lang="en-US" sz="2800" dirty="0" smtClean="0"/>
              <a:t>to pay the 1) …… </a:t>
            </a:r>
            <a:br>
              <a:rPr lang="en-US" sz="2800" dirty="0" smtClean="0"/>
            </a:br>
            <a:r>
              <a:rPr lang="en-US" sz="2800" dirty="0" smtClean="0"/>
              <a:t>I have to  2) …… </a:t>
            </a:r>
            <a:br>
              <a:rPr lang="en-US" sz="2800" dirty="0" smtClean="0"/>
            </a:br>
            <a:r>
              <a:rPr lang="en-US" sz="2800" dirty="0" err="1" smtClean="0"/>
              <a:t>Ain't</a:t>
            </a:r>
            <a:r>
              <a:rPr lang="en-US" sz="2800" dirty="0" smtClean="0"/>
              <a:t> it sad </a:t>
            </a:r>
            <a:br>
              <a:rPr lang="en-US" sz="2800" dirty="0" smtClean="0"/>
            </a:br>
            <a:r>
              <a:rPr lang="en-US" sz="2800" dirty="0" smtClean="0"/>
              <a:t>And still there never seems to be a single  3) …..  left for me </a:t>
            </a:r>
            <a:br>
              <a:rPr lang="en-US" sz="2800" dirty="0" smtClean="0"/>
            </a:br>
            <a:r>
              <a:rPr lang="en-US" sz="2800" dirty="0" smtClean="0"/>
              <a:t>That's too bad </a:t>
            </a:r>
            <a:br>
              <a:rPr lang="en-US" sz="2800" dirty="0" smtClean="0"/>
            </a:br>
            <a:r>
              <a:rPr lang="en-US" sz="2800" dirty="0" smtClean="0"/>
              <a:t>In my dreams I have a plan </a:t>
            </a:r>
            <a:br>
              <a:rPr lang="en-US" sz="2800" dirty="0" smtClean="0"/>
            </a:br>
            <a:r>
              <a:rPr lang="en-US" sz="2800" dirty="0" smtClean="0"/>
              <a:t>If I got me a  4) ………..  man </a:t>
            </a:r>
            <a:br>
              <a:rPr lang="en-US" sz="2800" dirty="0" smtClean="0"/>
            </a:br>
            <a:r>
              <a:rPr lang="en-US" sz="2800" dirty="0" smtClean="0"/>
              <a:t>I wouldn't have to work at all, </a:t>
            </a:r>
            <a:br>
              <a:rPr lang="en-US" sz="2800" dirty="0" smtClean="0"/>
            </a:br>
            <a:r>
              <a:rPr lang="en-US" sz="2800" dirty="0" smtClean="0"/>
              <a:t>I'd fool around and have a ball... 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Money, money, money </a:t>
            </a:r>
            <a:br>
              <a:rPr lang="en-US" sz="2800" dirty="0" smtClean="0"/>
            </a:br>
            <a:r>
              <a:rPr lang="en-US" sz="2800" dirty="0" smtClean="0"/>
              <a:t>Must be funny </a:t>
            </a:r>
            <a:br>
              <a:rPr lang="en-US" sz="2800" dirty="0" smtClean="0"/>
            </a:br>
            <a:r>
              <a:rPr lang="en-US" sz="2800" dirty="0" smtClean="0"/>
              <a:t>In the rich man's world </a:t>
            </a:r>
            <a:br>
              <a:rPr lang="en-US" sz="2800" dirty="0" smtClean="0"/>
            </a:br>
            <a:r>
              <a:rPr lang="en-US" sz="2800" dirty="0" smtClean="0"/>
              <a:t>Money, money, money </a:t>
            </a:r>
            <a:br>
              <a:rPr lang="en-US" sz="2800" dirty="0" smtClean="0"/>
            </a:br>
            <a:r>
              <a:rPr lang="en-US" sz="2800" dirty="0" smtClean="0"/>
              <a:t>Always sunny </a:t>
            </a:r>
            <a:br>
              <a:rPr lang="en-US" sz="2800" dirty="0" smtClean="0"/>
            </a:br>
            <a:r>
              <a:rPr lang="en-US" sz="2800" dirty="0" smtClean="0"/>
              <a:t>In the  4) ……..  man's world </a:t>
            </a:r>
            <a:br>
              <a:rPr lang="en-US" sz="2800" dirty="0" smtClean="0"/>
            </a:br>
            <a:r>
              <a:rPr lang="en-US" sz="2800" dirty="0" smtClean="0"/>
              <a:t>Aha-</a:t>
            </a:r>
            <a:r>
              <a:rPr lang="en-US" sz="2800" dirty="0" err="1" smtClean="0"/>
              <a:t>ahaaa</a:t>
            </a:r>
            <a:r>
              <a:rPr lang="en-US" sz="2800" dirty="0" smtClean="0"/>
              <a:t> </a:t>
            </a:r>
            <a:br>
              <a:rPr lang="en-US" sz="2800" dirty="0" smtClean="0"/>
            </a:br>
            <a:r>
              <a:rPr lang="en-US" sz="2800" dirty="0" smtClean="0"/>
              <a:t>All the things I could do </a:t>
            </a:r>
            <a:br>
              <a:rPr lang="en-US" sz="2800" dirty="0" smtClean="0"/>
            </a:br>
            <a:r>
              <a:rPr lang="en-US" sz="2800" dirty="0" smtClean="0"/>
              <a:t>If I had a little 5) …….  </a:t>
            </a:r>
            <a:br>
              <a:rPr lang="en-US" sz="2800" dirty="0" smtClean="0"/>
            </a:br>
            <a:r>
              <a:rPr lang="en-US" sz="2800" dirty="0" smtClean="0"/>
              <a:t>It's a rich man's world </a:t>
            </a:r>
            <a:br>
              <a:rPr lang="en-US" sz="2800" dirty="0" smtClean="0"/>
            </a:br>
            <a:r>
              <a:rPr lang="en-US" sz="2800" dirty="0" smtClean="0"/>
              <a:t>It's a rich man's world .</a:t>
            </a:r>
            <a:endParaRPr lang="ru-RU" sz="2800" dirty="0" smtClean="0"/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Users\user\Desktop\откр.урок\Sir Edward Elgar\elgar_20_1592279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28604"/>
            <a:ext cx="5842000" cy="3657600"/>
          </a:xfrm>
          <a:prstGeom prst="rect">
            <a:avLst/>
          </a:prstGeom>
          <a:noFill/>
        </p:spPr>
      </p:pic>
      <p:pic>
        <p:nvPicPr>
          <p:cNvPr id="3080" name="Picture 8" descr="C:\Users\user\Desktop\откр.урок\Чарльз Дарвин\1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4071942"/>
            <a:ext cx="4505325" cy="2371725"/>
          </a:xfrm>
          <a:prstGeom prst="rect">
            <a:avLst/>
          </a:prstGeom>
          <a:noFill/>
        </p:spPr>
      </p:pic>
      <p:pic>
        <p:nvPicPr>
          <p:cNvPr id="3079" name="Picture 7" descr="C:\Users\user\Desktop\откр.урок\Adam Smith\adam smith banknot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9095" y="2650095"/>
            <a:ext cx="3532190" cy="3793572"/>
          </a:xfrm>
          <a:prstGeom prst="rect">
            <a:avLst/>
          </a:prstGeom>
          <a:noFill/>
        </p:spPr>
      </p:pic>
      <p:pic>
        <p:nvPicPr>
          <p:cNvPr id="3078" name="Picture 6" descr="C:\Users\user\Desktop\откр.урок\Elizabeth Fry\UK-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5190" y="548680"/>
            <a:ext cx="3714736" cy="3860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305800" cy="3286148"/>
          </a:xfrm>
        </p:spPr>
        <p:txBody>
          <a:bodyPr>
            <a:normAutofit/>
          </a:bodyPr>
          <a:lstStyle/>
          <a:p>
            <a:r>
              <a:rPr lang="en-US" dirty="0" smtClean="0"/>
              <a:t>- Who is there on the   banknotes?</a:t>
            </a:r>
            <a:br>
              <a:rPr lang="en-US" dirty="0" smtClean="0"/>
            </a:br>
            <a:r>
              <a:rPr lang="en-US" dirty="0" smtClean="0"/>
              <a:t>- Why are the faces of famous persons put on the banknotes?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dirty="0" smtClean="0"/>
              <a:t>Name</a:t>
            </a:r>
          </a:p>
          <a:p>
            <a:pPr marL="514350" indent="-514350">
              <a:buAutoNum type="arabicPeriod"/>
            </a:pPr>
            <a:r>
              <a:rPr lang="en-US" sz="3600" dirty="0" err="1" smtClean="0"/>
              <a:t>Colour</a:t>
            </a:r>
            <a:endParaRPr lang="en-US" sz="3600" dirty="0" smtClean="0"/>
          </a:p>
          <a:p>
            <a:pPr marL="514350" indent="-514350">
              <a:buAutoNum type="arabicPeriod"/>
            </a:pPr>
            <a:r>
              <a:rPr lang="en-US" sz="3600" dirty="0" smtClean="0"/>
              <a:t>Who is on the banknote?</a:t>
            </a:r>
          </a:p>
          <a:p>
            <a:pPr marL="514350" indent="-514350">
              <a:buAutoNum type="arabicPeriod"/>
            </a:pPr>
            <a:r>
              <a:rPr lang="en-US" sz="3600" dirty="0" smtClean="0"/>
              <a:t>Why?</a:t>
            </a: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откр.урок\PHOTO &amp; VIDEO about famous people\Чарльз Дарвин\Charles_Darw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1" y="3214685"/>
            <a:ext cx="2357454" cy="3136731"/>
          </a:xfrm>
          <a:prstGeom prst="rect">
            <a:avLst/>
          </a:prstGeom>
          <a:noFill/>
        </p:spPr>
      </p:pic>
      <p:pic>
        <p:nvPicPr>
          <p:cNvPr id="1027" name="Picture 3" descr="C:\Users\user\Desktop\откр.урок\PHOTO &amp; VIDEO about famous people\Sir John Houblon\_37937550_150houbl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714356"/>
            <a:ext cx="1643064" cy="1971677"/>
          </a:xfrm>
          <a:prstGeom prst="rect">
            <a:avLst/>
          </a:prstGeom>
          <a:noFill/>
        </p:spPr>
      </p:pic>
      <p:pic>
        <p:nvPicPr>
          <p:cNvPr id="1030" name="Picture 6" descr="C:\Users\user\Desktop\откр.урок\PHOTO &amp; VIDEO about famous people\Elizabeth Fry\18873-004-4A1CB43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12" y="571480"/>
            <a:ext cx="2300292" cy="2571768"/>
          </a:xfrm>
          <a:prstGeom prst="rect">
            <a:avLst/>
          </a:prstGeom>
          <a:noFill/>
        </p:spPr>
      </p:pic>
      <p:pic>
        <p:nvPicPr>
          <p:cNvPr id="1031" name="Picture 7" descr="C:\Users\user\Desktop\откр.урок\PHOTO &amp; VIDEO about famous people\Adam Smith\adam-smith--90--t-600x600-cc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3929066"/>
            <a:ext cx="2290318" cy="2019297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643306" y="4143380"/>
            <a:ext cx="1870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accent3"/>
                </a:solidFill>
                <a:latin typeface="Arial Black" pitchFamily="34" charset="0"/>
              </a:rPr>
              <a:t>Edward Elgar</a:t>
            </a:r>
            <a:endParaRPr lang="ru-RU" i="1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pic>
        <p:nvPicPr>
          <p:cNvPr id="8" name="Picture 2" descr="C:\Users\user\Desktop\откр.урок\Sir Edward Elgar\Edward_Elga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0430" y="1857364"/>
            <a:ext cx="2282741" cy="228601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143240" y="5929330"/>
            <a:ext cx="2000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Gungsuh" pitchFamily="18" charset="-127"/>
                <a:ea typeface="Gungsuh" pitchFamily="18" charset="-127"/>
                <a:cs typeface="Verdana" pitchFamily="34" charset="0"/>
              </a:rPr>
              <a:t>Charles Darwin</a:t>
            </a:r>
            <a:endParaRPr lang="ru-RU" b="1" i="1" dirty="0">
              <a:solidFill>
                <a:srgbClr val="0070C0"/>
              </a:solidFill>
              <a:latin typeface="Gungsuh" pitchFamily="18" charset="-127"/>
              <a:ea typeface="Gungsuh" pitchFamily="18" charset="-127"/>
              <a:cs typeface="Verdan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57950" y="6072206"/>
            <a:ext cx="23574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Segoe UI Symbol" pitchFamily="34" charset="0"/>
                <a:ea typeface="Segoe UI Symbol" pitchFamily="34" charset="0"/>
                <a:cs typeface="Segoe UI" pitchFamily="34" charset="0"/>
              </a:rPr>
              <a:t>Adam</a:t>
            </a:r>
            <a:r>
              <a:rPr lang="en-US" b="1" i="1" dirty="0" smtClean="0">
                <a:solidFill>
                  <a:srgbClr val="0070C0"/>
                </a:solidFill>
                <a:latin typeface="Segoe UI Symbol" pitchFamily="34" charset="0"/>
                <a:ea typeface="Segoe UI Symbol" pitchFamily="34" charset="0"/>
                <a:cs typeface="Rod" pitchFamily="49" charset="-79"/>
              </a:rPr>
              <a:t> Smith</a:t>
            </a:r>
            <a:endParaRPr lang="ru-RU" b="1" i="1" dirty="0">
              <a:solidFill>
                <a:srgbClr val="0070C0"/>
              </a:solidFill>
              <a:ea typeface="Segoe UI Symbol" pitchFamily="34" charset="0"/>
              <a:cs typeface="Rod" pitchFamily="49" charset="-79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85786" y="2714620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Segoe UI Symbol" pitchFamily="34" charset="0"/>
                <a:ea typeface="Segoe UI Symbol" pitchFamily="34" charset="0"/>
                <a:cs typeface="Segoe UI" pitchFamily="34" charset="0"/>
              </a:rPr>
              <a:t>Sir John </a:t>
            </a:r>
            <a:r>
              <a:rPr lang="en-US" b="1" i="1" dirty="0" err="1" smtClean="0">
                <a:solidFill>
                  <a:srgbClr val="0070C0"/>
                </a:solidFill>
                <a:latin typeface="Segoe UI Symbol" pitchFamily="34" charset="0"/>
                <a:ea typeface="Segoe UI Symbol" pitchFamily="34" charset="0"/>
                <a:cs typeface="Segoe UI" pitchFamily="34" charset="0"/>
              </a:rPr>
              <a:t>Houblon</a:t>
            </a:r>
            <a:endParaRPr lang="ru-RU" b="1" i="1" dirty="0">
              <a:solidFill>
                <a:srgbClr val="0070C0"/>
              </a:solidFill>
              <a:latin typeface="Segoe UI" pitchFamily="34" charset="0"/>
              <a:ea typeface="Segoe UI Symbol" pitchFamily="34" charset="0"/>
              <a:cs typeface="Segoe U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57950" y="3286124"/>
            <a:ext cx="22860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Segoe UI Symbol" pitchFamily="34" charset="0"/>
                <a:ea typeface="Segoe UI Symbol" pitchFamily="34" charset="0"/>
              </a:rPr>
              <a:t>Elizabeth Fry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2" y="2285994"/>
          <a:ext cx="6667504" cy="2725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876"/>
                <a:gridCol w="1666876"/>
                <a:gridCol w="1666876"/>
                <a:gridCol w="1666876"/>
              </a:tblGrid>
              <a:tr h="454184">
                <a:tc>
                  <a:txBody>
                    <a:bodyPr/>
                    <a:lstStyle/>
                    <a:p>
                      <a:r>
                        <a:rPr lang="en-US" dirty="0" smtClean="0"/>
                        <a:t>names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colour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why</a:t>
                      </a:r>
                      <a:endParaRPr lang="ru-RU" dirty="0"/>
                    </a:p>
                  </a:txBody>
                  <a:tcPr/>
                </a:tc>
              </a:tr>
              <a:tr h="4541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1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1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1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1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Listen to your partners and fill in the table.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796218"/>
          </a:xfrm>
        </p:spPr>
        <p:txBody>
          <a:bodyPr>
            <a:normAutofit/>
          </a:bodyPr>
          <a:lstStyle/>
          <a:p>
            <a:r>
              <a:rPr lang="en-US" dirty="0" smtClean="0"/>
              <a:t>H/W Speak about Russian banknotes. Present illustration.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for attention!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</TotalTime>
  <Words>80</Words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Fill in the missing words</vt:lpstr>
      <vt:lpstr>Слайд 2</vt:lpstr>
      <vt:lpstr>- Who is there on the   banknotes? - Why are the faces of famous persons put on the banknotes?</vt:lpstr>
      <vt:lpstr>Plan </vt:lpstr>
      <vt:lpstr>Слайд 5</vt:lpstr>
      <vt:lpstr>Listen to your partners and fill in the table.</vt:lpstr>
      <vt:lpstr>H/W Speak about Russian banknotes. Present illustration.</vt:lpstr>
      <vt:lpstr>Thank you for attention!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 the parts of the words</dc:title>
  <cp:lastModifiedBy>Каб 12</cp:lastModifiedBy>
  <cp:revision>19</cp:revision>
  <dcterms:modified xsi:type="dcterms:W3CDTF">2016-12-05T09:01:36Z</dcterms:modified>
</cp:coreProperties>
</file>