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57" r:id="rId3"/>
    <p:sldId id="304" r:id="rId4"/>
    <p:sldId id="258" r:id="rId5"/>
    <p:sldId id="274" r:id="rId6"/>
    <p:sldId id="298" r:id="rId7"/>
    <p:sldId id="306" r:id="rId8"/>
    <p:sldId id="290" r:id="rId9"/>
    <p:sldId id="291" r:id="rId10"/>
    <p:sldId id="305" r:id="rId11"/>
    <p:sldId id="301" r:id="rId12"/>
    <p:sldId id="302" r:id="rId13"/>
    <p:sldId id="261" r:id="rId14"/>
    <p:sldId id="262" r:id="rId15"/>
    <p:sldId id="292" r:id="rId16"/>
    <p:sldId id="293" r:id="rId17"/>
    <p:sldId id="294" r:id="rId18"/>
    <p:sldId id="295" r:id="rId19"/>
    <p:sldId id="296" r:id="rId20"/>
    <p:sldId id="297" r:id="rId21"/>
    <p:sldId id="270" r:id="rId22"/>
    <p:sldId id="271" r:id="rId23"/>
    <p:sldId id="280" r:id="rId24"/>
    <p:sldId id="272" r:id="rId25"/>
    <p:sldId id="307" r:id="rId26"/>
    <p:sldId id="259" r:id="rId27"/>
    <p:sldId id="303" r:id="rId28"/>
    <p:sldId id="277" r:id="rId29"/>
    <p:sldId id="286" r:id="rId30"/>
    <p:sldId id="287" r:id="rId31"/>
    <p:sldId id="299" r:id="rId32"/>
    <p:sldId id="276" r:id="rId33"/>
    <p:sldId id="308" r:id="rId34"/>
    <p:sldId id="30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CC"/>
    <a:srgbClr val="00CC00"/>
    <a:srgbClr val="0000CC"/>
    <a:srgbClr val="00FFFF"/>
    <a:srgbClr val="CC00CC"/>
    <a:srgbClr val="D6009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EA21FC-EFF9-4FCB-BE1E-B7E3D78454B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900DC1-4EA0-4CF8-B892-5498903C8A87}">
      <dgm:prSet phldrT="[Текст]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8900000" scaled="1"/>
        </a:gradFill>
      </dgm:spPr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Протеины</a:t>
          </a:r>
        </a:p>
        <a:p>
          <a:r>
            <a:rPr lang="ru-RU" b="1" dirty="0" smtClean="0">
              <a:solidFill>
                <a:srgbClr val="0000FF"/>
              </a:solidFill>
            </a:rPr>
            <a:t>простые</a:t>
          </a:r>
          <a:endParaRPr lang="ru-RU" b="1" dirty="0">
            <a:solidFill>
              <a:srgbClr val="0000FF"/>
            </a:solidFill>
          </a:endParaRPr>
        </a:p>
      </dgm:t>
    </dgm:pt>
    <dgm:pt modelId="{1BFA05E0-DCB3-41E8-9822-F462B26F37FE}" type="parTrans" cxnId="{0B37D7B4-BEDC-474D-B8BC-691CAC30E401}">
      <dgm:prSet/>
      <dgm:spPr/>
      <dgm:t>
        <a:bodyPr/>
        <a:lstStyle/>
        <a:p>
          <a:endParaRPr lang="ru-RU"/>
        </a:p>
      </dgm:t>
    </dgm:pt>
    <dgm:pt modelId="{D5D5BC4B-8951-4117-9166-016C1FE9EB1D}" type="sibTrans" cxnId="{0B37D7B4-BEDC-474D-B8BC-691CAC30E401}">
      <dgm:prSet/>
      <dgm:spPr/>
      <dgm:t>
        <a:bodyPr/>
        <a:lstStyle/>
        <a:p>
          <a:endParaRPr lang="ru-RU"/>
        </a:p>
      </dgm:t>
    </dgm:pt>
    <dgm:pt modelId="{108C455F-F5B4-4BB4-AD72-0FDCE171FA42}">
      <dgm:prSet phldrT="[Текст]"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8900000" scaled="0"/>
        </a:gradFill>
      </dgm:spPr>
      <dgm:t>
        <a:bodyPr/>
        <a:lstStyle/>
        <a:p>
          <a:pPr algn="ctr"/>
          <a:r>
            <a:rPr lang="ru-RU" sz="2800" b="1" dirty="0" smtClean="0">
              <a:solidFill>
                <a:srgbClr val="0000FF"/>
              </a:solidFill>
            </a:rPr>
            <a:t>Состоят  только из аминокислот</a:t>
          </a:r>
          <a:endParaRPr lang="ru-RU" sz="2800" b="1" dirty="0">
            <a:solidFill>
              <a:srgbClr val="0000FF"/>
            </a:solidFill>
          </a:endParaRPr>
        </a:p>
      </dgm:t>
    </dgm:pt>
    <dgm:pt modelId="{DD029AA4-9CFF-4FF8-ACF6-6D95383FC887}" type="parTrans" cxnId="{40C51968-92E8-4715-A8F8-3EBF3195BF45}">
      <dgm:prSet/>
      <dgm:spPr/>
      <dgm:t>
        <a:bodyPr/>
        <a:lstStyle/>
        <a:p>
          <a:endParaRPr lang="ru-RU"/>
        </a:p>
      </dgm:t>
    </dgm:pt>
    <dgm:pt modelId="{DBA496F9-EC16-40F5-9E93-B77ED43787D9}" type="sibTrans" cxnId="{40C51968-92E8-4715-A8F8-3EBF3195BF45}">
      <dgm:prSet/>
      <dgm:spPr/>
      <dgm:t>
        <a:bodyPr/>
        <a:lstStyle/>
        <a:p>
          <a:endParaRPr lang="ru-RU"/>
        </a:p>
      </dgm:t>
    </dgm:pt>
    <dgm:pt modelId="{81D6BA55-DEF4-4BFF-9D77-2FC1DD4547B0}">
      <dgm:prSet phldrT="[Текст]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8900000" scaled="1"/>
        </a:gradFill>
      </dgm:spPr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Протеиды</a:t>
          </a:r>
        </a:p>
        <a:p>
          <a:r>
            <a:rPr lang="ru-RU" b="1" dirty="0" smtClean="0">
              <a:solidFill>
                <a:srgbClr val="0000FF"/>
              </a:solidFill>
            </a:rPr>
            <a:t>сложные</a:t>
          </a:r>
          <a:endParaRPr lang="ru-RU" b="1" dirty="0">
            <a:solidFill>
              <a:srgbClr val="0000FF"/>
            </a:solidFill>
          </a:endParaRPr>
        </a:p>
      </dgm:t>
    </dgm:pt>
    <dgm:pt modelId="{8334642F-D5FB-4CD0-B138-0EA44FDAA2E1}" type="parTrans" cxnId="{4EDC25DE-3009-4BF2-AF51-7C680DB20AC6}">
      <dgm:prSet/>
      <dgm:spPr/>
      <dgm:t>
        <a:bodyPr/>
        <a:lstStyle/>
        <a:p>
          <a:endParaRPr lang="ru-RU"/>
        </a:p>
      </dgm:t>
    </dgm:pt>
    <dgm:pt modelId="{0037B44E-0E9B-4B49-8F2B-932B12E1699B}" type="sibTrans" cxnId="{4EDC25DE-3009-4BF2-AF51-7C680DB20AC6}">
      <dgm:prSet/>
      <dgm:spPr/>
      <dgm:t>
        <a:bodyPr/>
        <a:lstStyle/>
        <a:p>
          <a:endParaRPr lang="ru-RU"/>
        </a:p>
      </dgm:t>
    </dgm:pt>
    <dgm:pt modelId="{F3BA84D8-C31B-4A98-A1D8-E8BD83AB3BBF}">
      <dgm:prSet phldrT="[Текст]"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8900000" scaled="0"/>
        </a:gradFill>
      </dgm:spPr>
      <dgm:t>
        <a:bodyPr/>
        <a:lstStyle/>
        <a:p>
          <a:pPr algn="ctr"/>
          <a:r>
            <a:rPr lang="ru-RU" sz="2800" b="1" dirty="0" smtClean="0">
              <a:solidFill>
                <a:srgbClr val="0000FF"/>
              </a:solidFill>
            </a:rPr>
            <a:t>Состоят  из аминокислот и  небелкового компонента</a:t>
          </a:r>
          <a:endParaRPr lang="ru-RU" sz="2800" b="1" dirty="0">
            <a:solidFill>
              <a:srgbClr val="0000FF"/>
            </a:solidFill>
          </a:endParaRPr>
        </a:p>
      </dgm:t>
    </dgm:pt>
    <dgm:pt modelId="{B70CCEA9-522C-4880-843E-C7F18A4C1274}" type="parTrans" cxnId="{A5279957-9862-4A50-A2FF-0B439957875B}">
      <dgm:prSet/>
      <dgm:spPr/>
      <dgm:t>
        <a:bodyPr/>
        <a:lstStyle/>
        <a:p>
          <a:endParaRPr lang="ru-RU"/>
        </a:p>
      </dgm:t>
    </dgm:pt>
    <dgm:pt modelId="{16EAA3F4-952C-4722-8B1E-0023C5CB00D1}" type="sibTrans" cxnId="{A5279957-9862-4A50-A2FF-0B439957875B}">
      <dgm:prSet/>
      <dgm:spPr/>
      <dgm:t>
        <a:bodyPr/>
        <a:lstStyle/>
        <a:p>
          <a:endParaRPr lang="ru-RU"/>
        </a:p>
      </dgm:t>
    </dgm:pt>
    <dgm:pt modelId="{B0321E41-5DF1-4B3C-AB5B-2DBBDBF19A95}" type="pres">
      <dgm:prSet presAssocID="{CCEA21FC-EFF9-4FCB-BE1E-B7E3D78454B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6F6A778-47AA-43BA-A5E0-BA2EA55270F6}" type="pres">
      <dgm:prSet presAssocID="{C9900DC1-4EA0-4CF8-B892-5498903C8A87}" presName="linNode" presStyleCnt="0"/>
      <dgm:spPr/>
    </dgm:pt>
    <dgm:pt modelId="{C1EAF1AB-28AA-4EA2-8B8F-DE63B4DD04A5}" type="pres">
      <dgm:prSet presAssocID="{C9900DC1-4EA0-4CF8-B892-5498903C8A87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D8A01A-3244-4689-8819-74B709D0BEB6}" type="pres">
      <dgm:prSet presAssocID="{C9900DC1-4EA0-4CF8-B892-5498903C8A87}" presName="childShp" presStyleLbl="bgAccFollowNode1" presStyleIdx="0" presStyleCnt="2" custFlipHor="1" custScaleX="100962" custScaleY="114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8FC21-979A-4626-ADAD-454C649BE934}" type="pres">
      <dgm:prSet presAssocID="{D5D5BC4B-8951-4117-9166-016C1FE9EB1D}" presName="spacing" presStyleCnt="0"/>
      <dgm:spPr/>
    </dgm:pt>
    <dgm:pt modelId="{C9FF4AB6-08C6-4C54-A465-A9A9FF1BA0B6}" type="pres">
      <dgm:prSet presAssocID="{81D6BA55-DEF4-4BFF-9D77-2FC1DD4547B0}" presName="linNode" presStyleCnt="0"/>
      <dgm:spPr/>
    </dgm:pt>
    <dgm:pt modelId="{00A18168-20B2-4D98-A471-D9FB8779884D}" type="pres">
      <dgm:prSet presAssocID="{81D6BA55-DEF4-4BFF-9D77-2FC1DD4547B0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EC0C4-CA30-4663-AD7F-D0AF0EE7DCC3}" type="pres">
      <dgm:prSet presAssocID="{81D6BA55-DEF4-4BFF-9D77-2FC1DD4547B0}" presName="childShp" presStyleLbl="bgAccFollowNode1" presStyleIdx="1" presStyleCnt="2" custFlipHor="1" custScaleX="102152" custScaleY="120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C51968-92E8-4715-A8F8-3EBF3195BF45}" srcId="{C9900DC1-4EA0-4CF8-B892-5498903C8A87}" destId="{108C455F-F5B4-4BB4-AD72-0FDCE171FA42}" srcOrd="0" destOrd="0" parTransId="{DD029AA4-9CFF-4FF8-ACF6-6D95383FC887}" sibTransId="{DBA496F9-EC16-40F5-9E93-B77ED43787D9}"/>
    <dgm:cxn modelId="{4EDC25DE-3009-4BF2-AF51-7C680DB20AC6}" srcId="{CCEA21FC-EFF9-4FCB-BE1E-B7E3D78454B3}" destId="{81D6BA55-DEF4-4BFF-9D77-2FC1DD4547B0}" srcOrd="1" destOrd="0" parTransId="{8334642F-D5FB-4CD0-B138-0EA44FDAA2E1}" sibTransId="{0037B44E-0E9B-4B49-8F2B-932B12E1699B}"/>
    <dgm:cxn modelId="{59D1E462-8B62-4D8E-AFBE-548763BD922C}" type="presOf" srcId="{81D6BA55-DEF4-4BFF-9D77-2FC1DD4547B0}" destId="{00A18168-20B2-4D98-A471-D9FB8779884D}" srcOrd="0" destOrd="0" presId="urn:microsoft.com/office/officeart/2005/8/layout/vList6"/>
    <dgm:cxn modelId="{B9A5B9C1-8E64-42D7-ADDE-85737D7029A9}" type="presOf" srcId="{C9900DC1-4EA0-4CF8-B892-5498903C8A87}" destId="{C1EAF1AB-28AA-4EA2-8B8F-DE63B4DD04A5}" srcOrd="0" destOrd="0" presId="urn:microsoft.com/office/officeart/2005/8/layout/vList6"/>
    <dgm:cxn modelId="{0B37D7B4-BEDC-474D-B8BC-691CAC30E401}" srcId="{CCEA21FC-EFF9-4FCB-BE1E-B7E3D78454B3}" destId="{C9900DC1-4EA0-4CF8-B892-5498903C8A87}" srcOrd="0" destOrd="0" parTransId="{1BFA05E0-DCB3-41E8-9822-F462B26F37FE}" sibTransId="{D5D5BC4B-8951-4117-9166-016C1FE9EB1D}"/>
    <dgm:cxn modelId="{0733A04D-6914-480A-9681-DF566E4BE36B}" type="presOf" srcId="{CCEA21FC-EFF9-4FCB-BE1E-B7E3D78454B3}" destId="{B0321E41-5DF1-4B3C-AB5B-2DBBDBF19A95}" srcOrd="0" destOrd="0" presId="urn:microsoft.com/office/officeart/2005/8/layout/vList6"/>
    <dgm:cxn modelId="{A5279957-9862-4A50-A2FF-0B439957875B}" srcId="{81D6BA55-DEF4-4BFF-9D77-2FC1DD4547B0}" destId="{F3BA84D8-C31B-4A98-A1D8-E8BD83AB3BBF}" srcOrd="0" destOrd="0" parTransId="{B70CCEA9-522C-4880-843E-C7F18A4C1274}" sibTransId="{16EAA3F4-952C-4722-8B1E-0023C5CB00D1}"/>
    <dgm:cxn modelId="{9D9DA355-0C7D-4874-AFA3-11B65081240B}" type="presOf" srcId="{F3BA84D8-C31B-4A98-A1D8-E8BD83AB3BBF}" destId="{D19EC0C4-CA30-4663-AD7F-D0AF0EE7DCC3}" srcOrd="0" destOrd="0" presId="urn:microsoft.com/office/officeart/2005/8/layout/vList6"/>
    <dgm:cxn modelId="{1DC9590D-D1A0-424C-9D03-28F3EBFE6BFD}" type="presOf" srcId="{108C455F-F5B4-4BB4-AD72-0FDCE171FA42}" destId="{C4D8A01A-3244-4689-8819-74B709D0BEB6}" srcOrd="0" destOrd="0" presId="urn:microsoft.com/office/officeart/2005/8/layout/vList6"/>
    <dgm:cxn modelId="{E3959C1F-27F4-4F62-AB0C-203C264AB42F}" type="presParOf" srcId="{B0321E41-5DF1-4B3C-AB5B-2DBBDBF19A95}" destId="{16F6A778-47AA-43BA-A5E0-BA2EA55270F6}" srcOrd="0" destOrd="0" presId="urn:microsoft.com/office/officeart/2005/8/layout/vList6"/>
    <dgm:cxn modelId="{022F2968-E620-4B20-BBDD-9AA559558F35}" type="presParOf" srcId="{16F6A778-47AA-43BA-A5E0-BA2EA55270F6}" destId="{C1EAF1AB-28AA-4EA2-8B8F-DE63B4DD04A5}" srcOrd="0" destOrd="0" presId="urn:microsoft.com/office/officeart/2005/8/layout/vList6"/>
    <dgm:cxn modelId="{5C6161D7-D334-453A-9C7D-C684E1D2F742}" type="presParOf" srcId="{16F6A778-47AA-43BA-A5E0-BA2EA55270F6}" destId="{C4D8A01A-3244-4689-8819-74B709D0BEB6}" srcOrd="1" destOrd="0" presId="urn:microsoft.com/office/officeart/2005/8/layout/vList6"/>
    <dgm:cxn modelId="{9235C5CC-F1A4-455A-A9DD-A4E9314A6514}" type="presParOf" srcId="{B0321E41-5DF1-4B3C-AB5B-2DBBDBF19A95}" destId="{3808FC21-979A-4626-ADAD-454C649BE934}" srcOrd="1" destOrd="0" presId="urn:microsoft.com/office/officeart/2005/8/layout/vList6"/>
    <dgm:cxn modelId="{3753EB17-DE5D-4C42-ABD2-26E06153C9B2}" type="presParOf" srcId="{B0321E41-5DF1-4B3C-AB5B-2DBBDBF19A95}" destId="{C9FF4AB6-08C6-4C54-A465-A9A9FF1BA0B6}" srcOrd="2" destOrd="0" presId="urn:microsoft.com/office/officeart/2005/8/layout/vList6"/>
    <dgm:cxn modelId="{BFE1E761-73EF-4A85-95B3-495DE70EEBA4}" type="presParOf" srcId="{C9FF4AB6-08C6-4C54-A465-A9A9FF1BA0B6}" destId="{00A18168-20B2-4D98-A471-D9FB8779884D}" srcOrd="0" destOrd="0" presId="urn:microsoft.com/office/officeart/2005/8/layout/vList6"/>
    <dgm:cxn modelId="{4DB8AC28-2C7D-4455-9C48-FF820ED77D2F}" type="presParOf" srcId="{C9FF4AB6-08C6-4C54-A465-A9A9FF1BA0B6}" destId="{D19EC0C4-CA30-4663-AD7F-D0AF0EE7DCC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D8A01A-3244-4689-8819-74B709D0BEB6}">
      <dsp:nvSpPr>
        <dsp:cNvPr id="0" name=""/>
        <dsp:cNvSpPr/>
      </dsp:nvSpPr>
      <dsp:spPr>
        <a:xfrm flipH="1">
          <a:off x="3040094" y="2307"/>
          <a:ext cx="4603308" cy="1935202"/>
        </a:xfrm>
        <a:prstGeom prst="rightArrow">
          <a:avLst>
            <a:gd name="adj1" fmla="val 75000"/>
            <a:gd name="adj2" fmla="val 50000"/>
          </a:avLst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8900000" scaled="0"/>
        </a:gra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rgbClr val="0000FF"/>
              </a:solidFill>
            </a:rPr>
            <a:t>Состоят  только из аминокислот</a:t>
          </a:r>
          <a:endParaRPr lang="ru-RU" sz="2800" b="1" kern="1200" dirty="0">
            <a:solidFill>
              <a:srgbClr val="0000FF"/>
            </a:solidFill>
          </a:endParaRPr>
        </a:p>
      </dsp:txBody>
      <dsp:txXfrm flipH="1">
        <a:off x="3040094" y="2307"/>
        <a:ext cx="4603308" cy="1935202"/>
      </dsp:txXfrm>
    </dsp:sp>
    <dsp:sp modelId="{C1EAF1AB-28AA-4EA2-8B8F-DE63B4DD04A5}">
      <dsp:nvSpPr>
        <dsp:cNvPr id="0" name=""/>
        <dsp:cNvSpPr/>
      </dsp:nvSpPr>
      <dsp:spPr>
        <a:xfrm>
          <a:off x="463" y="126257"/>
          <a:ext cx="3039631" cy="1687304"/>
        </a:xfrm>
        <a:prstGeom prst="roundRect">
          <a:avLst/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89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>
              <a:solidFill>
                <a:srgbClr val="FF0000"/>
              </a:solidFill>
            </a:rPr>
            <a:t>Протеины</a:t>
          </a: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>
              <a:solidFill>
                <a:srgbClr val="0000FF"/>
              </a:solidFill>
            </a:rPr>
            <a:t>простые</a:t>
          </a:r>
          <a:endParaRPr lang="ru-RU" sz="3700" b="1" kern="1200" dirty="0">
            <a:solidFill>
              <a:srgbClr val="0000FF"/>
            </a:solidFill>
          </a:endParaRPr>
        </a:p>
      </dsp:txBody>
      <dsp:txXfrm>
        <a:off x="463" y="126257"/>
        <a:ext cx="3039631" cy="1687304"/>
      </dsp:txXfrm>
    </dsp:sp>
    <dsp:sp modelId="{D19EC0C4-CA30-4663-AD7F-D0AF0EE7DCC3}">
      <dsp:nvSpPr>
        <dsp:cNvPr id="0" name=""/>
        <dsp:cNvSpPr/>
      </dsp:nvSpPr>
      <dsp:spPr>
        <a:xfrm flipH="1">
          <a:off x="3019322" y="2106241"/>
          <a:ext cx="4620964" cy="2034855"/>
        </a:xfrm>
        <a:prstGeom prst="rightArrow">
          <a:avLst>
            <a:gd name="adj1" fmla="val 75000"/>
            <a:gd name="adj2" fmla="val 50000"/>
          </a:avLst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8900000" scaled="0"/>
        </a:gra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rgbClr val="0000FF"/>
              </a:solidFill>
            </a:rPr>
            <a:t>Состоят  из аминокислот и  небелкового компонента</a:t>
          </a:r>
          <a:endParaRPr lang="ru-RU" sz="2800" b="1" kern="1200" dirty="0">
            <a:solidFill>
              <a:srgbClr val="0000FF"/>
            </a:solidFill>
          </a:endParaRPr>
        </a:p>
      </dsp:txBody>
      <dsp:txXfrm flipH="1">
        <a:off x="3019322" y="2106241"/>
        <a:ext cx="4620964" cy="2034855"/>
      </dsp:txXfrm>
    </dsp:sp>
    <dsp:sp modelId="{00A18168-20B2-4D98-A471-D9FB8779884D}">
      <dsp:nvSpPr>
        <dsp:cNvPr id="0" name=""/>
        <dsp:cNvSpPr/>
      </dsp:nvSpPr>
      <dsp:spPr>
        <a:xfrm>
          <a:off x="3578" y="2280016"/>
          <a:ext cx="3015744" cy="1687304"/>
        </a:xfrm>
        <a:prstGeom prst="roundRect">
          <a:avLst/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89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>
              <a:solidFill>
                <a:srgbClr val="FF0000"/>
              </a:solidFill>
            </a:rPr>
            <a:t>Протеиды</a:t>
          </a: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>
              <a:solidFill>
                <a:srgbClr val="0000FF"/>
              </a:solidFill>
            </a:rPr>
            <a:t>сложные</a:t>
          </a:r>
          <a:endParaRPr lang="ru-RU" sz="3700" b="1" kern="1200" dirty="0">
            <a:solidFill>
              <a:srgbClr val="0000FF"/>
            </a:solidFill>
          </a:endParaRPr>
        </a:p>
      </dsp:txBody>
      <dsp:txXfrm>
        <a:off x="3578" y="2280016"/>
        <a:ext cx="3015744" cy="16873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4CEB-4EE8-458C-948E-E5C68E6227DA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2489-836E-41E7-85F1-D4BFBFEA9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4CEB-4EE8-458C-948E-E5C68E6227DA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2489-836E-41E7-85F1-D4BFBFEA9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4CEB-4EE8-458C-948E-E5C68E6227DA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2489-836E-41E7-85F1-D4BFBFEA9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6158254-9813-44FA-A318-33A3EFBC25E9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4CEB-4EE8-458C-948E-E5C68E6227DA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2489-836E-41E7-85F1-D4BFBFEA9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4CEB-4EE8-458C-948E-E5C68E6227DA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2489-836E-41E7-85F1-D4BFBFEA9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4CEB-4EE8-458C-948E-E5C68E6227DA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2489-836E-41E7-85F1-D4BFBFEA9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4CEB-4EE8-458C-948E-E5C68E6227DA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2489-836E-41E7-85F1-D4BFBFEA9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4CEB-4EE8-458C-948E-E5C68E6227DA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2489-836E-41E7-85F1-D4BFBFEA9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4CEB-4EE8-458C-948E-E5C68E6227DA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2489-836E-41E7-85F1-D4BFBFEA9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4CEB-4EE8-458C-948E-E5C68E6227DA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2489-836E-41E7-85F1-D4BFBFEA9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4CEB-4EE8-458C-948E-E5C68E6227DA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DE02489-836E-41E7-85F1-D4BFBFEA9E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CD4CEB-4EE8-458C-948E-E5C68E6227DA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E02489-836E-41E7-85F1-D4BFBFEA9E6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>
                <a:latin typeface="Times New Roman" pitchFamily="18" charset="0"/>
              </a:rPr>
              <a:t>Общая формула аминокислот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989138"/>
            <a:ext cx="7897812" cy="2519362"/>
          </a:xfrm>
          <a:solidFill>
            <a:schemeClr val="bg1"/>
          </a:solidFill>
          <a:ln>
            <a:solidFill>
              <a:srgbClr val="000099"/>
            </a:solidFill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/>
              <a:t>H		</a:t>
            </a:r>
            <a:r>
              <a:rPr lang="en-US" b="1" dirty="0">
                <a:solidFill>
                  <a:srgbClr val="C00000"/>
                </a:solidFill>
              </a:rPr>
              <a:t>  </a:t>
            </a:r>
            <a:r>
              <a:rPr lang="en-US" b="1" dirty="0" smtClean="0">
                <a:solidFill>
                  <a:srgbClr val="C00000"/>
                </a:solidFill>
              </a:rPr>
              <a:t>    </a:t>
            </a:r>
            <a:r>
              <a:rPr lang="en-US" b="1" dirty="0">
                <a:solidFill>
                  <a:srgbClr val="C00000"/>
                </a:solidFill>
              </a:rPr>
              <a:t>R</a:t>
            </a:r>
            <a:r>
              <a:rPr lang="en-US" b="1" baseline="-25000" dirty="0">
                <a:solidFill>
                  <a:srgbClr val="C00000"/>
                </a:solidFill>
              </a:rPr>
              <a:t>1</a:t>
            </a:r>
            <a:r>
              <a:rPr lang="en-US" b="1" dirty="0"/>
              <a:t>	   </a:t>
            </a:r>
            <a:r>
              <a:rPr lang="ru-RU" b="1" dirty="0" smtClean="0"/>
              <a:t>             </a:t>
            </a:r>
            <a:r>
              <a:rPr lang="en-US" b="1" dirty="0"/>
              <a:t>O		</a:t>
            </a:r>
            <a:r>
              <a:rPr lang="en-US" sz="2400" b="1" dirty="0">
                <a:solidFill>
                  <a:srgbClr val="000099"/>
                </a:solidFill>
              </a:rPr>
              <a:t>NH</a:t>
            </a:r>
            <a:r>
              <a:rPr lang="en-US" sz="2400" b="1" baseline="-25000" dirty="0">
                <a:solidFill>
                  <a:srgbClr val="000099"/>
                </a:solidFill>
              </a:rPr>
              <a:t>2</a:t>
            </a:r>
            <a:r>
              <a:rPr lang="en-US" sz="2400" b="1" dirty="0"/>
              <a:t> – </a:t>
            </a:r>
            <a:r>
              <a:rPr lang="ru-RU" sz="2400" b="1" dirty="0">
                <a:latin typeface="Times New Roman" pitchFamily="18" charset="0"/>
              </a:rPr>
              <a:t>аминогруппа</a:t>
            </a:r>
            <a:endParaRPr lang="en-US" sz="2400" b="1" dirty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b="1" dirty="0"/>
              <a:t>		N – C – C</a:t>
            </a:r>
            <a:r>
              <a:rPr lang="ru-RU" b="1" dirty="0"/>
              <a:t>			</a:t>
            </a:r>
            <a:r>
              <a:rPr lang="en-US" sz="2400" b="1" dirty="0">
                <a:solidFill>
                  <a:srgbClr val="000099"/>
                </a:solidFill>
              </a:rPr>
              <a:t>R</a:t>
            </a:r>
            <a:r>
              <a:rPr lang="ru-RU" sz="2400" b="1" dirty="0"/>
              <a:t> – </a:t>
            </a:r>
            <a:r>
              <a:rPr lang="ru-RU" sz="2400" b="1" dirty="0">
                <a:latin typeface="Times New Roman" pitchFamily="18" charset="0"/>
              </a:rPr>
              <a:t>радикал</a:t>
            </a:r>
            <a:endParaRPr lang="en-US" sz="2400" b="1" dirty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b="1" dirty="0"/>
              <a:t>H		      </a:t>
            </a:r>
            <a:r>
              <a:rPr lang="en-US" b="1" dirty="0" err="1"/>
              <a:t>H</a:t>
            </a:r>
            <a:r>
              <a:rPr lang="en-US" b="1" dirty="0"/>
              <a:t>         OH</a:t>
            </a:r>
            <a:r>
              <a:rPr lang="ru-RU" b="1" dirty="0"/>
              <a:t>	</a:t>
            </a:r>
            <a:r>
              <a:rPr lang="en-US" sz="2400" b="1" dirty="0" smtClean="0">
                <a:solidFill>
                  <a:srgbClr val="000099"/>
                </a:solidFill>
              </a:rPr>
              <a:t>COOH</a:t>
            </a:r>
            <a:r>
              <a:rPr lang="ru-RU" sz="2400" b="1" dirty="0" smtClean="0"/>
              <a:t> </a:t>
            </a:r>
            <a:r>
              <a:rPr lang="ru-RU" sz="2400" b="1" dirty="0"/>
              <a:t>– </a:t>
            </a:r>
            <a:r>
              <a:rPr lang="ru-RU" sz="2400" b="1" dirty="0">
                <a:latin typeface="Times New Roman" pitchFamily="18" charset="0"/>
              </a:rPr>
              <a:t>карбоксильная</a:t>
            </a:r>
            <a:r>
              <a:rPr lang="ru-RU" sz="2400" b="1" dirty="0"/>
              <a:t>						  </a:t>
            </a:r>
            <a:r>
              <a:rPr lang="ru-RU" sz="2400" b="1" dirty="0">
                <a:latin typeface="Times New Roman" pitchFamily="18" charset="0"/>
              </a:rPr>
              <a:t>группа</a:t>
            </a: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1476375" y="2420938"/>
            <a:ext cx="503238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 flipV="1">
            <a:off x="1547813" y="3068638"/>
            <a:ext cx="4318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2699792" y="2420888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V="1">
            <a:off x="2699792" y="278092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V="1">
            <a:off x="3563888" y="2276872"/>
            <a:ext cx="43180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H="1" flipV="1">
            <a:off x="3347864" y="2852936"/>
            <a:ext cx="288354" cy="1434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V="1">
            <a:off x="3491880" y="2204864"/>
            <a:ext cx="4318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611560" y="5084763"/>
            <a:ext cx="82809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</a:rPr>
              <a:t>Аминокислоты являются  </a:t>
            </a:r>
            <a:r>
              <a:rPr lang="ru-RU" sz="2400" b="1" dirty="0" err="1">
                <a:latin typeface="Times New Roman" pitchFamily="18" charset="0"/>
              </a:rPr>
              <a:t>амфотерными</a:t>
            </a:r>
            <a:r>
              <a:rPr lang="ru-RU" sz="2400" b="1" dirty="0">
                <a:latin typeface="Times New Roman" pitchFamily="18" charset="0"/>
              </a:rPr>
              <a:t> соединениями </a:t>
            </a:r>
          </a:p>
          <a:p>
            <a:r>
              <a:rPr lang="ru-RU" sz="2400" b="1" dirty="0">
                <a:latin typeface="Times New Roman" pitchFamily="18" charset="0"/>
              </a:rPr>
              <a:t>(в растворе они могут выступать как в роли кислот, </a:t>
            </a:r>
          </a:p>
          <a:p>
            <a:r>
              <a:rPr lang="ru-RU" sz="2400" b="1" dirty="0">
                <a:latin typeface="Times New Roman" pitchFamily="18" charset="0"/>
              </a:rPr>
              <a:t>так и оснований)</a:t>
            </a:r>
            <a:r>
              <a:rPr lang="ru-RU" sz="2400" dirty="0"/>
              <a:t>	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404665"/>
            <a:ext cx="5111750" cy="576064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 </a:t>
            </a:r>
            <a:r>
              <a:rPr lang="ru-RU" sz="3200" b="1" dirty="0">
                <a:latin typeface="Times New Roman" pitchFamily="18" charset="0"/>
              </a:rPr>
              <a:t>Образование  дипептида</a:t>
            </a:r>
          </a:p>
        </p:txBody>
      </p:sp>
      <p:pic>
        <p:nvPicPr>
          <p:cNvPr id="27652" name="Picture 4" descr="Рисунок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293" y="980728"/>
            <a:ext cx="8618707" cy="4149490"/>
          </a:xfrm>
          <a:noFill/>
          <a:ln>
            <a:solidFill>
              <a:srgbClr val="996633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268538" y="5157192"/>
            <a:ext cx="5349875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</a:rPr>
              <a:t>При взаимодействии двух аминокислот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</a:rPr>
              <a:t>происходит реакция </a:t>
            </a:r>
            <a:r>
              <a:rPr lang="ru-RU" sz="2400" b="1" dirty="0">
                <a:latin typeface="Times New Roman" pitchFamily="18" charset="0"/>
              </a:rPr>
              <a:t>конденсации</a:t>
            </a:r>
            <a:r>
              <a:rPr lang="ru-RU" sz="2400" dirty="0">
                <a:latin typeface="Times New Roman" pitchFamily="18" charset="0"/>
              </a:rPr>
              <a:t> 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</a:rPr>
              <a:t>и образуется 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пептидная</a:t>
            </a:r>
            <a:r>
              <a:rPr lang="ru-RU" sz="2400" dirty="0">
                <a:latin typeface="Times New Roman" pitchFamily="18" charset="0"/>
              </a:rPr>
              <a:t> связь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765175"/>
            <a:ext cx="6157913" cy="911225"/>
          </a:xfrm>
        </p:spPr>
        <p:txBody>
          <a:bodyPr/>
          <a:lstStyle/>
          <a:p>
            <a:r>
              <a:rPr lang="ru-RU" sz="3200" b="1">
                <a:latin typeface="Times New Roman" pitchFamily="18" charset="0"/>
              </a:rPr>
              <a:t>Образование  трипептида</a:t>
            </a:r>
            <a:r>
              <a:rPr lang="ru-RU"/>
              <a:t> </a:t>
            </a:r>
          </a:p>
        </p:txBody>
      </p:sp>
      <p:pic>
        <p:nvPicPr>
          <p:cNvPr id="28676" name="Picture 4" descr="Строение аминокислот в полипептидную цепь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4075" y="2133600"/>
            <a:ext cx="4710113" cy="3548063"/>
          </a:xfrm>
          <a:noFill/>
          <a:ln>
            <a:solidFill>
              <a:srgbClr val="6633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059113" y="5876925"/>
            <a:ext cx="2935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</a:rPr>
              <a:t>лейщил-цистеил-тирозин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357298"/>
            <a:ext cx="685776" cy="224582"/>
          </a:xfrm>
        </p:spPr>
        <p:txBody>
          <a:bodyPr>
            <a:normAutofit/>
          </a:bodyPr>
          <a:lstStyle/>
          <a:p>
            <a:pPr algn="ctr"/>
            <a:endParaRPr lang="ru-RU" sz="8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714348" y="2000240"/>
          <a:ext cx="7643866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71472" y="571480"/>
            <a:ext cx="785818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Классификация белков</a:t>
            </a:r>
            <a:b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 степени сложности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142984"/>
            <a:ext cx="542900" cy="153144"/>
          </a:xfrm>
        </p:spPr>
        <p:txBody>
          <a:bodyPr>
            <a:normAutofit fontScale="90000"/>
          </a:bodyPr>
          <a:lstStyle/>
          <a:p>
            <a:pPr algn="ctr"/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038608"/>
          </a:xfrm>
        </p:spPr>
        <p:txBody>
          <a:bodyPr/>
          <a:lstStyle/>
          <a:p>
            <a:r>
              <a:rPr lang="ru-RU" b="1" dirty="0" smtClean="0"/>
              <a:t>Первичная структура</a:t>
            </a:r>
          </a:p>
          <a:p>
            <a:r>
              <a:rPr lang="ru-RU" b="1" dirty="0" smtClean="0"/>
              <a:t>Вторичная структура</a:t>
            </a:r>
          </a:p>
          <a:p>
            <a:r>
              <a:rPr lang="ru-RU" b="1" dirty="0" smtClean="0"/>
              <a:t>Третичная структура</a:t>
            </a:r>
          </a:p>
          <a:p>
            <a:r>
              <a:rPr lang="ru-RU" b="1" dirty="0" smtClean="0"/>
              <a:t>Четвертичная структура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714356"/>
            <a:ext cx="800041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Строение белковых молекул.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92150"/>
            <a:ext cx="8134350" cy="5761038"/>
          </a:xfrm>
        </p:spPr>
        <p:txBody>
          <a:bodyPr/>
          <a:lstStyle/>
          <a:p>
            <a:r>
              <a:rPr lang="ru-RU" b="1" dirty="0"/>
              <a:t>Структуры белка:</a:t>
            </a:r>
          </a:p>
          <a:p>
            <a:pPr>
              <a:buFont typeface="Wingdings" pitchFamily="2" charset="2"/>
              <a:buNone/>
            </a:pPr>
            <a:r>
              <a:rPr lang="ru-RU" dirty="0"/>
              <a:t>1. Первичная структура: цепочка из аминокислот. От числа и последовательности аминокислот в цепи зависят свойства и функции белка (между аминокислотами – </a:t>
            </a:r>
            <a:r>
              <a:rPr lang="ru-RU" b="1" u="sng" dirty="0"/>
              <a:t>пептидная </a:t>
            </a:r>
            <a:r>
              <a:rPr lang="ru-RU" dirty="0"/>
              <a:t>связь)</a:t>
            </a:r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31913" y="4005263"/>
            <a:ext cx="6335712" cy="2592387"/>
            <a:chOff x="295" y="981"/>
            <a:chExt cx="1315" cy="861"/>
          </a:xfrm>
        </p:grpSpPr>
        <p:pic>
          <p:nvPicPr>
            <p:cNvPr id="24581" name="Picture 5" descr="первичный белок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5" y="981"/>
              <a:ext cx="1315" cy="528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4582" name="WordArt 6">
              <a:hlinkClick r:id="rId3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63" y="1578"/>
              <a:ext cx="1202" cy="2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первичная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692150"/>
            <a:ext cx="4752975" cy="54387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600" dirty="0"/>
              <a:t>	</a:t>
            </a:r>
            <a:r>
              <a:rPr lang="ru-RU" sz="2800" dirty="0"/>
              <a:t>Вторичная структура: сворачивание цепи аминокислот в спираль (удерживается </a:t>
            </a:r>
            <a:r>
              <a:rPr lang="ru-RU" sz="2800" b="1" u="sng" dirty="0"/>
              <a:t>водородными</a:t>
            </a:r>
            <a:r>
              <a:rPr lang="ru-RU" sz="2800" dirty="0"/>
              <a:t> связями</a:t>
            </a:r>
            <a:r>
              <a:rPr lang="ru-RU" sz="2600" dirty="0"/>
              <a:t>)</a:t>
            </a:r>
          </a:p>
          <a:p>
            <a:pPr>
              <a:buFont typeface="Wingdings" pitchFamily="2" charset="2"/>
              <a:buNone/>
            </a:pPr>
            <a:endParaRPr lang="ru-RU" sz="2600" dirty="0"/>
          </a:p>
          <a:p>
            <a:pPr>
              <a:buFont typeface="Wingdings" pitchFamily="2" charset="2"/>
              <a:buNone/>
            </a:pPr>
            <a:endParaRPr lang="ru-RU" sz="26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95738" y="620713"/>
            <a:ext cx="4824412" cy="5040312"/>
            <a:chOff x="1033" y="1935"/>
            <a:chExt cx="1303" cy="1994"/>
          </a:xfrm>
        </p:grpSpPr>
        <p:pic>
          <p:nvPicPr>
            <p:cNvPr id="49157" name="Picture 5" descr="вторичный белок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64" y="1935"/>
              <a:ext cx="800" cy="159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49158" name="WordArt 6">
              <a:hlinkClick r:id="rId3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33" y="3636"/>
              <a:ext cx="1303" cy="29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вторичная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549275"/>
            <a:ext cx="4752975" cy="5581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600" dirty="0"/>
              <a:t>	</a:t>
            </a:r>
            <a:r>
              <a:rPr lang="ru-RU" sz="2800" dirty="0"/>
              <a:t>Третичная структура: сворачивание спирали в клубок (глобулу) (водородные, </a:t>
            </a:r>
            <a:r>
              <a:rPr lang="ru-RU" sz="2800" b="1" u="sng" dirty="0" err="1"/>
              <a:t>дисульфидные</a:t>
            </a:r>
            <a:r>
              <a:rPr lang="ru-RU" sz="2800" dirty="0"/>
              <a:t> связи, гидрофобные взаимодействия)</a:t>
            </a:r>
          </a:p>
          <a:p>
            <a:endParaRPr lang="ru-RU" sz="26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00563" y="549275"/>
            <a:ext cx="4319587" cy="4752975"/>
            <a:chOff x="4059" y="939"/>
            <a:chExt cx="1257" cy="1333"/>
          </a:xfrm>
        </p:grpSpPr>
        <p:pic>
          <p:nvPicPr>
            <p:cNvPr id="50181" name="Picture 5" descr="третичный белок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50" y="939"/>
              <a:ext cx="998" cy="949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</p:spPr>
        </p:pic>
        <p:sp>
          <p:nvSpPr>
            <p:cNvPr id="50182" name="WordArt 6">
              <a:hlinkClick r:id="rId3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059" y="1979"/>
              <a:ext cx="1257" cy="29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третичная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57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	Четвертичная структура: характерна для сложных белков – объединение двух или более аминокислотных цепей друг с другом</a:t>
            </a:r>
            <a:endParaRPr lang="ru-RU" b="1"/>
          </a:p>
          <a:p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059113" y="2636838"/>
            <a:ext cx="5472112" cy="3167062"/>
            <a:chOff x="2971" y="2468"/>
            <a:chExt cx="1694" cy="1437"/>
          </a:xfrm>
        </p:grpSpPr>
        <p:pic>
          <p:nvPicPr>
            <p:cNvPr id="51208" name="Picture 8" descr="четвертичный белок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79" y="2468"/>
              <a:ext cx="1089" cy="962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51209" name="WordArt 9">
              <a:hlinkClick r:id="rId3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971" y="3612"/>
              <a:ext cx="1694" cy="29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четвертичная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984" y="404664"/>
            <a:ext cx="4258816" cy="6048672"/>
          </a:xfrm>
        </p:spPr>
        <p:txBody>
          <a:bodyPr>
            <a:normAutofit/>
          </a:bodyPr>
          <a:lstStyle/>
          <a:p>
            <a:r>
              <a:rPr lang="ru-RU" b="1" dirty="0"/>
              <a:t>Денатурация – </a:t>
            </a:r>
            <a:r>
              <a:rPr lang="ru-RU" dirty="0"/>
              <a:t>изменение природной структуры белка</a:t>
            </a:r>
            <a:endParaRPr lang="ru-RU" b="1" dirty="0"/>
          </a:p>
          <a:p>
            <a:r>
              <a:rPr lang="ru-RU" b="1" dirty="0"/>
              <a:t>Обратимая денатурация</a:t>
            </a:r>
            <a:r>
              <a:rPr lang="ru-RU" dirty="0"/>
              <a:t> – изменение четвертичной, третичной, иногда вторичной структуры</a:t>
            </a:r>
            <a:endParaRPr lang="ru-RU" b="1" dirty="0"/>
          </a:p>
          <a:p>
            <a:r>
              <a:rPr lang="ru-RU" b="1" dirty="0"/>
              <a:t>Необратимая денатурация</a:t>
            </a:r>
            <a:r>
              <a:rPr lang="ru-RU" dirty="0"/>
              <a:t> – изменение </a:t>
            </a:r>
            <a:r>
              <a:rPr lang="ru-RU" dirty="0">
                <a:solidFill>
                  <a:srgbClr val="FF0000"/>
                </a:solidFill>
              </a:rPr>
              <a:t>первичной </a:t>
            </a:r>
            <a:r>
              <a:rPr lang="ru-RU" dirty="0"/>
              <a:t>структуры</a:t>
            </a:r>
            <a:endParaRPr lang="ru-RU" b="1" dirty="0"/>
          </a:p>
          <a:p>
            <a:endParaRPr lang="ru-RU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409354"/>
            <a:ext cx="3350716" cy="596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7148" cy="296842"/>
          </a:xfrm>
        </p:spPr>
        <p:txBody>
          <a:bodyPr>
            <a:normAutofit/>
          </a:bodyPr>
          <a:lstStyle/>
          <a:p>
            <a:r>
              <a:rPr lang="ru-RU" sz="800" dirty="0" smtClean="0"/>
              <a:t>2</a:t>
            </a:r>
            <a:endParaRPr lang="ru-RU" sz="8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000108"/>
            <a:ext cx="88924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b="1" dirty="0" smtClean="0">
                <a:solidFill>
                  <a:schemeClr val="bg1"/>
                </a:solidFill>
                <a:latin typeface="Monotype Corsiva" pitchFamily="66" charset="0"/>
              </a:rPr>
              <a:t>Меняя каждый миг свой прихотливый,</a:t>
            </a:r>
          </a:p>
          <a:p>
            <a:r>
              <a:rPr lang="ru-RU" sz="3800" b="1" dirty="0" smtClean="0">
                <a:solidFill>
                  <a:schemeClr val="bg1"/>
                </a:solidFill>
                <a:latin typeface="Monotype Corsiva" pitchFamily="66" charset="0"/>
              </a:rPr>
              <a:t>Капризна как дитя и призрачна как дым,</a:t>
            </a:r>
          </a:p>
          <a:p>
            <a:r>
              <a:rPr lang="ru-RU" sz="3800" b="1" dirty="0" smtClean="0">
                <a:solidFill>
                  <a:schemeClr val="bg1"/>
                </a:solidFill>
                <a:latin typeface="Monotype Corsiva" pitchFamily="66" charset="0"/>
              </a:rPr>
              <a:t>Кипит повсюду жизнь в тревоге суетливой,</a:t>
            </a:r>
          </a:p>
          <a:p>
            <a:r>
              <a:rPr lang="ru-RU" sz="3800" b="1" dirty="0" smtClean="0">
                <a:solidFill>
                  <a:schemeClr val="bg1"/>
                </a:solidFill>
                <a:latin typeface="Monotype Corsiva" pitchFamily="66" charset="0"/>
              </a:rPr>
              <a:t>Великое смешав с ничтожным и смешным …</a:t>
            </a:r>
          </a:p>
          <a:p>
            <a:pPr algn="r"/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Семен Яковлевич Надсон</a:t>
            </a:r>
            <a:endParaRPr lang="ru-RU" sz="4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6613"/>
            <a:ext cx="7772400" cy="55451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600" b="1"/>
              <a:t>Функции белка: </a:t>
            </a:r>
            <a:endParaRPr lang="ru-RU" sz="2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600"/>
              <a:t>1. Строительная – белок входит в состав всех клеточных структур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600"/>
              <a:t>2. Каталитическая (ферментативная) – </a:t>
            </a:r>
            <a:r>
              <a:rPr lang="ru-RU" sz="2600" b="1"/>
              <a:t>ферменты</a:t>
            </a:r>
            <a:r>
              <a:rPr lang="ru-RU" sz="2600"/>
              <a:t> – белки, ускоряющие химические процессы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600"/>
              <a:t>3. Защитная – антитела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600"/>
              <a:t>4. Энергетическая – при расщеплении 1 г. белка выделяется 17,6 кДж  энергии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600"/>
              <a:t>5. Сигнальная – при изменении условий белки, входящие в состав мембран, могут изменять свою третичную структуру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600"/>
              <a:t>6. Сократительная (двигательная) – обеспечивают сокращения мышц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600"/>
              <a:t>7. Транспортная – перенос кислорода</a:t>
            </a:r>
          </a:p>
          <a:p>
            <a:pPr>
              <a:lnSpc>
                <a:spcPct val="80000"/>
              </a:lnSpc>
            </a:pPr>
            <a:endParaRPr lang="ru-RU"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5423302" y="714356"/>
            <a:ext cx="3506415" cy="2214578"/>
            <a:chOff x="5423302" y="714356"/>
            <a:chExt cx="3506415" cy="2214578"/>
          </a:xfrm>
        </p:grpSpPr>
        <p:pic>
          <p:nvPicPr>
            <p:cNvPr id="1029" name="Picture 5" descr="C:\Documents and Settings\User\Мои документы\Мои рисунки\овощи.jpg"/>
            <p:cNvPicPr>
              <a:picLocks noChangeAspect="1" noChangeArrowheads="1"/>
            </p:cNvPicPr>
            <p:nvPr/>
          </p:nvPicPr>
          <p:blipFill>
            <a:blip r:embed="rId2" cstate="print"/>
            <a:srcRect l="7445" t="8964" r="7676" b="10358"/>
            <a:stretch>
              <a:fillRect/>
            </a:stretch>
          </p:blipFill>
          <p:spPr bwMode="auto">
            <a:xfrm>
              <a:off x="5423302" y="714356"/>
              <a:ext cx="3506415" cy="2214578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8215338" y="785794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80%</a:t>
              </a:r>
              <a:endPara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85720" y="785794"/>
            <a:ext cx="2188411" cy="1714512"/>
            <a:chOff x="285720" y="785794"/>
            <a:chExt cx="2188411" cy="1714512"/>
          </a:xfrm>
        </p:grpSpPr>
        <p:pic>
          <p:nvPicPr>
            <p:cNvPr id="1026" name="Picture 2" descr="C:\Documents and Settings\User\Мои документы\Мои рисунки\курица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0" y="785794"/>
              <a:ext cx="2188411" cy="1714512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357158" y="785794"/>
              <a:ext cx="9218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93-95%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2714620"/>
            <a:ext cx="542900" cy="2245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</a:rPr>
              <a:t>Белки- компонент </a:t>
            </a:r>
            <a:r>
              <a:rPr lang="ru-RU" sz="800" b="1" dirty="0" err="1" smtClean="0">
                <a:solidFill>
                  <a:schemeClr val="bg1"/>
                </a:solidFill>
              </a:rPr>
              <a:t>пии</a:t>
            </a:r>
            <a:r>
              <a:rPr lang="ru-RU" sz="800" b="1" dirty="0" smtClean="0">
                <a:solidFill>
                  <a:schemeClr val="bg1"/>
                </a:solidFill>
              </a:rPr>
              <a:t> человека.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357166"/>
            <a:ext cx="658763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Белки- </a:t>
            </a:r>
          </a:p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компоненты пищи человека.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1" name="Picture 7" descr="C:\Documents and Settings\User\Мои документы\Мои рисунки\морепродукт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500306"/>
            <a:ext cx="2242223" cy="1643074"/>
          </a:xfrm>
          <a:prstGeom prst="rect">
            <a:avLst/>
          </a:prstGeom>
          <a:noFill/>
        </p:spPr>
      </p:pic>
      <p:grpSp>
        <p:nvGrpSpPr>
          <p:cNvPr id="23" name="Группа 22"/>
          <p:cNvGrpSpPr/>
          <p:nvPr/>
        </p:nvGrpSpPr>
        <p:grpSpPr>
          <a:xfrm>
            <a:off x="285720" y="4143380"/>
            <a:ext cx="3559705" cy="2441034"/>
            <a:chOff x="285720" y="4143380"/>
            <a:chExt cx="3559705" cy="2441034"/>
          </a:xfrm>
        </p:grpSpPr>
        <p:pic>
          <p:nvPicPr>
            <p:cNvPr id="1028" name="Picture 4" descr="C:\Documents and Settings\User\Мои документы\Мои рисунки\хлеб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5720" y="4143380"/>
              <a:ext cx="3559705" cy="2428892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2857488" y="6215082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62-86%</a:t>
              </a:r>
              <a:endPara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929058" y="4714884"/>
            <a:ext cx="2793213" cy="1869530"/>
            <a:chOff x="3929058" y="4714884"/>
            <a:chExt cx="2793213" cy="1869530"/>
          </a:xfrm>
        </p:grpSpPr>
        <p:pic>
          <p:nvPicPr>
            <p:cNvPr id="12" name="Рисунок 11" descr="яйцо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29058" y="4714884"/>
              <a:ext cx="2793213" cy="186214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857752" y="6215082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100%</a:t>
              </a:r>
              <a:endPara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782650" y="4143380"/>
            <a:ext cx="2361350" cy="2428892"/>
            <a:chOff x="6782650" y="4143380"/>
            <a:chExt cx="2361350" cy="2428892"/>
          </a:xfrm>
        </p:grpSpPr>
        <p:pic>
          <p:nvPicPr>
            <p:cNvPr id="1030" name="Picture 6" descr="C:\Documents and Settings\User\Мои документы\Мои рисунки\соя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782650" y="4143380"/>
              <a:ext cx="2361350" cy="2428892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8358214" y="450057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70%</a:t>
              </a:r>
              <a:endPara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7858148" y="2500306"/>
            <a:ext cx="1055616" cy="1571636"/>
            <a:chOff x="7858148" y="2500306"/>
            <a:chExt cx="1055616" cy="1571636"/>
          </a:xfrm>
        </p:grpSpPr>
        <p:pic>
          <p:nvPicPr>
            <p:cNvPr id="15" name="Рисунок 14" descr="молоко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58148" y="2500306"/>
              <a:ext cx="1055616" cy="157163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143900" y="3643314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96%</a:t>
              </a:r>
              <a:endPara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4" name="Рисунок 13" descr="баланс1.jpg"/>
          <p:cNvPicPr>
            <a:picLocks noChangeAspect="1"/>
          </p:cNvPicPr>
          <p:nvPr/>
        </p:nvPicPr>
        <p:blipFill>
          <a:blip r:embed="rId9" cstate="print"/>
          <a:srcRect b="8223"/>
          <a:stretch>
            <a:fillRect/>
          </a:stretch>
        </p:blipFill>
        <p:spPr>
          <a:xfrm>
            <a:off x="2500298" y="2357430"/>
            <a:ext cx="3330496" cy="2295529"/>
          </a:xfrm>
          <a:prstGeom prst="rect">
            <a:avLst/>
          </a:prstGeom>
        </p:spPr>
      </p:pic>
      <p:pic>
        <p:nvPicPr>
          <p:cNvPr id="13" name="Рисунок 12" descr="крупа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8" y="2928934"/>
            <a:ext cx="2106321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5338" y="1214422"/>
            <a:ext cx="542900" cy="153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</a:rPr>
              <a:t>Содержание белка в продуктах питания</a:t>
            </a:r>
            <a:endParaRPr lang="ru-RU" sz="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Название продукта</a:t>
                      </a:r>
                      <a:endParaRPr lang="ru-RU" sz="20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Содержание белка</a:t>
                      </a:r>
                    </a:p>
                    <a:p>
                      <a:pPr algn="ctr"/>
                      <a:endParaRPr lang="ru-RU" sz="20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Название продукта</a:t>
                      </a:r>
                      <a:endParaRPr lang="ru-RU" sz="20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Содержание белка</a:t>
                      </a:r>
                    </a:p>
                    <a:p>
                      <a:pPr algn="ctr"/>
                      <a:endParaRPr lang="ru-RU" sz="20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Мясо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18-22%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Горох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26%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Сыр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20-36%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Картофель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1,5-2%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Рыба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17-20%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Ржаной хлеб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7,8%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Яйца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13%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Яблоки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0,3-0,4%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Молоко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3,5%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Капуста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1,6%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Рис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8%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Морковь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0,8-1%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пшено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Макароны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9-13%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свекла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1,6%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Гречневая крупа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11%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28662" y="500042"/>
            <a:ext cx="748953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Содержание белка в продуктах питания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2071678"/>
            <a:ext cx="3929090" cy="5000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User\Мои документы\Мои рисунки\голода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2182821" cy="2463724"/>
          </a:xfrm>
          <a:prstGeom prst="rect">
            <a:avLst/>
          </a:prstGeom>
          <a:noFill/>
        </p:spPr>
      </p:pic>
      <p:pic>
        <p:nvPicPr>
          <p:cNvPr id="1027" name="Picture 3" descr="C:\Documents and Settings\User\Мои документы\Мои рисунки\голодание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4000504"/>
            <a:ext cx="2378075" cy="2643187"/>
          </a:xfrm>
          <a:prstGeom prst="rect">
            <a:avLst/>
          </a:prstGeom>
          <a:noFill/>
        </p:spPr>
      </p:pic>
      <p:pic>
        <p:nvPicPr>
          <p:cNvPr id="2051" name="Picture 3" descr="C:\Documents and Settings\User\Мои документы\дизайн\30.  Мои рисунки\дети\mpj04096410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1785926"/>
            <a:ext cx="4714908" cy="471490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214414" y="785794"/>
            <a:ext cx="592935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Безбелковое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питание грозит смертью 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714355"/>
          <a:ext cx="8229600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4734"/>
                <a:gridCol w="2286016"/>
                <a:gridCol w="2328850"/>
              </a:tblGrid>
              <a:tr h="35935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продукт</a:t>
                      </a:r>
                      <a:endParaRPr lang="ru-RU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C00CC"/>
                          </a:solidFill>
                          <a:latin typeface="+mj-lt"/>
                        </a:rPr>
                        <a:t>девушки</a:t>
                      </a:r>
                      <a:endParaRPr lang="ru-RU" b="1" dirty="0">
                        <a:solidFill>
                          <a:srgbClr val="CC00CC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юноши</a:t>
                      </a:r>
                      <a:endParaRPr lang="ru-RU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9355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j-lt"/>
                        </a:rPr>
                        <a:t>Молоко, мл</a:t>
                      </a:r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C00CC"/>
                          </a:solidFill>
                          <a:latin typeface="+mj-lt"/>
                        </a:rPr>
                        <a:t>500</a:t>
                      </a:r>
                      <a:endParaRPr lang="ru-RU" b="1" dirty="0">
                        <a:solidFill>
                          <a:srgbClr val="CC00CC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600</a:t>
                      </a:r>
                      <a:endParaRPr lang="ru-RU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59355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j-lt"/>
                        </a:rPr>
                        <a:t>Творог, г</a:t>
                      </a:r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C00CC"/>
                          </a:solidFill>
                          <a:latin typeface="+mj-lt"/>
                        </a:rPr>
                        <a:t>50</a:t>
                      </a:r>
                      <a:endParaRPr lang="ru-RU" b="1" dirty="0">
                        <a:solidFill>
                          <a:srgbClr val="CC00CC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60</a:t>
                      </a:r>
                      <a:endParaRPr lang="ru-RU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59355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j-lt"/>
                        </a:rPr>
                        <a:t>Сметана, сливки, г</a:t>
                      </a:r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C00CC"/>
                          </a:solidFill>
                          <a:latin typeface="+mj-lt"/>
                        </a:rPr>
                        <a:t>15</a:t>
                      </a:r>
                      <a:endParaRPr lang="ru-RU" b="1" dirty="0">
                        <a:solidFill>
                          <a:srgbClr val="CC00CC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20</a:t>
                      </a:r>
                      <a:endParaRPr lang="ru-RU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59355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j-lt"/>
                        </a:rPr>
                        <a:t>Сыр, г</a:t>
                      </a:r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C00CC"/>
                          </a:solidFill>
                          <a:latin typeface="+mj-lt"/>
                        </a:rPr>
                        <a:t>15</a:t>
                      </a:r>
                      <a:endParaRPr lang="ru-RU" b="1" dirty="0">
                        <a:solidFill>
                          <a:srgbClr val="CC00CC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20</a:t>
                      </a:r>
                      <a:endParaRPr lang="ru-RU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59355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j-lt"/>
                        </a:rPr>
                        <a:t>Мясо, г</a:t>
                      </a:r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C00CC"/>
                          </a:solidFill>
                          <a:latin typeface="+mj-lt"/>
                        </a:rPr>
                        <a:t>200</a:t>
                      </a:r>
                      <a:endParaRPr lang="ru-RU" b="1" dirty="0">
                        <a:solidFill>
                          <a:srgbClr val="CC00CC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220</a:t>
                      </a:r>
                      <a:endParaRPr lang="ru-RU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59355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j-lt"/>
                        </a:rPr>
                        <a:t>Рыба, г</a:t>
                      </a:r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C00CC"/>
                          </a:solidFill>
                          <a:latin typeface="+mj-lt"/>
                        </a:rPr>
                        <a:t>60</a:t>
                      </a:r>
                      <a:endParaRPr lang="ru-RU" b="1" dirty="0">
                        <a:solidFill>
                          <a:srgbClr val="CC00CC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70</a:t>
                      </a:r>
                      <a:endParaRPr lang="ru-RU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59355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j-lt"/>
                        </a:rPr>
                        <a:t>Яйцо, </a:t>
                      </a:r>
                      <a:r>
                        <a:rPr lang="ru-RU" b="1" dirty="0" err="1" smtClean="0">
                          <a:latin typeface="+mj-lt"/>
                        </a:rPr>
                        <a:t>шт</a:t>
                      </a:r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C00CC"/>
                          </a:solidFill>
                          <a:latin typeface="+mj-lt"/>
                        </a:rPr>
                        <a:t>1</a:t>
                      </a:r>
                      <a:endParaRPr lang="ru-RU" b="1" dirty="0">
                        <a:solidFill>
                          <a:srgbClr val="CC00CC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1</a:t>
                      </a:r>
                      <a:endParaRPr lang="ru-RU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628871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j-lt"/>
                        </a:rPr>
                        <a:t>Хлеб:        ржаной, г</a:t>
                      </a:r>
                    </a:p>
                    <a:p>
                      <a:r>
                        <a:rPr lang="ru-RU" b="1" dirty="0" smtClean="0">
                          <a:latin typeface="+mj-lt"/>
                        </a:rPr>
                        <a:t>               пшеничный, г</a:t>
                      </a:r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C00CC"/>
                          </a:solidFill>
                          <a:latin typeface="+mj-lt"/>
                        </a:rPr>
                        <a:t>100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CC00CC"/>
                          </a:solidFill>
                          <a:latin typeface="+mj-lt"/>
                        </a:rPr>
                        <a:t>200</a:t>
                      </a:r>
                      <a:endParaRPr lang="ru-RU" b="1" dirty="0">
                        <a:solidFill>
                          <a:srgbClr val="CC00CC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150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250</a:t>
                      </a:r>
                      <a:endParaRPr lang="ru-RU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59355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j-lt"/>
                        </a:rPr>
                        <a:t>Крупа, макаронные изделия, г</a:t>
                      </a:r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C00CC"/>
                          </a:solidFill>
                          <a:latin typeface="+mj-lt"/>
                        </a:rPr>
                        <a:t>50</a:t>
                      </a:r>
                      <a:endParaRPr lang="ru-RU" b="1" dirty="0">
                        <a:solidFill>
                          <a:srgbClr val="CC00CC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60</a:t>
                      </a:r>
                      <a:endParaRPr lang="ru-RU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59355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j-lt"/>
                        </a:rPr>
                        <a:t>Сахар, кондитерские изделия, г</a:t>
                      </a:r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C00CC"/>
                          </a:solidFill>
                          <a:latin typeface="+mj-lt"/>
                        </a:rPr>
                        <a:t>80</a:t>
                      </a:r>
                      <a:endParaRPr lang="ru-RU" b="1" dirty="0">
                        <a:solidFill>
                          <a:srgbClr val="CC00CC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100</a:t>
                      </a:r>
                      <a:endParaRPr lang="ru-RU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628871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j-lt"/>
                        </a:rPr>
                        <a:t>Жиры:   животные, г</a:t>
                      </a:r>
                    </a:p>
                    <a:p>
                      <a:r>
                        <a:rPr lang="ru-RU" b="1" dirty="0" smtClean="0">
                          <a:latin typeface="+mj-lt"/>
                        </a:rPr>
                        <a:t>              растительные, г</a:t>
                      </a:r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C00CC"/>
                          </a:solidFill>
                          <a:latin typeface="+mj-lt"/>
                        </a:rPr>
                        <a:t>30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CC00CC"/>
                          </a:solidFill>
                          <a:latin typeface="+mj-lt"/>
                        </a:rPr>
                        <a:t>15</a:t>
                      </a:r>
                      <a:endParaRPr lang="ru-RU" b="1" dirty="0">
                        <a:solidFill>
                          <a:srgbClr val="CC00CC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40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20</a:t>
                      </a:r>
                      <a:endParaRPr lang="ru-RU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59355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j-lt"/>
                        </a:rPr>
                        <a:t>Картофель, г</a:t>
                      </a:r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C00CC"/>
                          </a:solidFill>
                          <a:latin typeface="+mj-lt"/>
                        </a:rPr>
                        <a:t>250</a:t>
                      </a:r>
                      <a:endParaRPr lang="ru-RU" b="1" dirty="0">
                        <a:solidFill>
                          <a:srgbClr val="CC00CC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300</a:t>
                      </a:r>
                      <a:endParaRPr lang="ru-RU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59355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j-lt"/>
                        </a:rPr>
                        <a:t>Овощи</a:t>
                      </a:r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C00CC"/>
                          </a:solidFill>
                          <a:latin typeface="+mj-lt"/>
                        </a:rPr>
                        <a:t>320</a:t>
                      </a:r>
                      <a:endParaRPr lang="ru-RU" b="1" dirty="0">
                        <a:solidFill>
                          <a:srgbClr val="CC00CC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350</a:t>
                      </a:r>
                      <a:endParaRPr lang="ru-RU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59355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j-lt"/>
                        </a:rPr>
                        <a:t>фрукты</a:t>
                      </a:r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C00CC"/>
                          </a:solidFill>
                          <a:latin typeface="+mj-lt"/>
                        </a:rPr>
                        <a:t>150-500</a:t>
                      </a:r>
                      <a:endParaRPr lang="ru-RU" b="1" dirty="0">
                        <a:solidFill>
                          <a:srgbClr val="CC00CC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150-500</a:t>
                      </a:r>
                      <a:endParaRPr lang="ru-RU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71472" y="214290"/>
            <a:ext cx="80668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Примерный набор продуктов для учащихся 14-17 лет</a:t>
            </a:r>
            <a:endParaRPr lang="ru-RU" sz="2400" b="1" cap="none" spc="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257148" cy="153144"/>
          </a:xfrm>
        </p:spPr>
        <p:txBody>
          <a:bodyPr>
            <a:normAutofit fontScale="90000"/>
          </a:bodyPr>
          <a:lstStyle/>
          <a:p>
            <a:r>
              <a:rPr lang="ru-RU" sz="800" dirty="0" smtClean="0">
                <a:solidFill>
                  <a:schemeClr val="bg1"/>
                </a:solidFill>
              </a:rPr>
              <a:t>3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429264"/>
            <a:ext cx="2043098" cy="7791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484784"/>
            <a:ext cx="8143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  <a:latin typeface="Monotype Corsiva" pitchFamily="66" charset="0"/>
              </a:rPr>
              <a:t>Жизнь есть способ </a:t>
            </a:r>
          </a:p>
          <a:p>
            <a:pPr algn="r"/>
            <a:r>
              <a:rPr lang="ru-RU" sz="4800" b="1" dirty="0" smtClean="0">
                <a:solidFill>
                  <a:srgbClr val="0000FF"/>
                </a:solidFill>
                <a:latin typeface="Monotype Corsiva" pitchFamily="66" charset="0"/>
              </a:rPr>
              <a:t>существования белковых тел …</a:t>
            </a:r>
          </a:p>
          <a:p>
            <a:pPr algn="r"/>
            <a:r>
              <a:rPr lang="ru-RU" sz="4800" b="1" dirty="0" smtClean="0">
                <a:solidFill>
                  <a:srgbClr val="0000FF"/>
                </a:solidFill>
                <a:latin typeface="Monotype Corsiva" pitchFamily="66" charset="0"/>
              </a:rPr>
              <a:t>Фридрих Энгельс</a:t>
            </a:r>
            <a:endParaRPr lang="ru-RU" sz="48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16"/>
            <a:ext cx="8229600" cy="24288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– высокомолекулярные вещества, молекулы которых состоят из остатков аминокислот, соединенных  пептидной связью.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15206" y="5072074"/>
            <a:ext cx="1428760" cy="6429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642918"/>
            <a:ext cx="269497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60000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белки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3" y="188913"/>
            <a:ext cx="7793037" cy="1462087"/>
          </a:xfrm>
        </p:spPr>
        <p:txBody>
          <a:bodyPr/>
          <a:lstStyle/>
          <a:p>
            <a:r>
              <a:rPr lang="ru-RU" sz="3200" b="1">
                <a:solidFill>
                  <a:srgbClr val="000099"/>
                </a:solidFill>
                <a:latin typeface="Times New Roman" pitchFamily="18" charset="0"/>
              </a:rPr>
              <a:t>Выводы</a:t>
            </a:r>
            <a:r>
              <a:rPr lang="ru-RU" sz="3200" b="1">
                <a:solidFill>
                  <a:srgbClr val="000099"/>
                </a:solidFill>
              </a:rPr>
              <a:t> </a:t>
            </a:r>
            <a:r>
              <a:rPr lang="ru-RU" sz="3200" b="1">
                <a:solidFill>
                  <a:srgbClr val="000099"/>
                </a:solidFill>
                <a:latin typeface="Times New Roman" pitchFamily="18" charset="0"/>
              </a:rPr>
              <a:t>по уроку: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844675"/>
            <a:ext cx="7772400" cy="47529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>
                <a:latin typeface="Times New Roman" pitchFamily="18" charset="0"/>
              </a:rPr>
              <a:t>белки </a:t>
            </a:r>
            <a:r>
              <a:rPr lang="ru-RU" sz="2400">
                <a:latin typeface="Times New Roman" pitchFamily="18" charset="0"/>
              </a:rPr>
              <a:t>– это высокомолекулярные органические соединения, биополимеры, состоящие из мономеров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>
                <a:latin typeface="Times New Roman" pitchFamily="18" charset="0"/>
              </a:rPr>
              <a:t>     α -аминокислот</a:t>
            </a:r>
            <a:endParaRPr lang="ru-RU" sz="2400" b="1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b="1">
                <a:latin typeface="Times New Roman" pitchFamily="18" charset="0"/>
              </a:rPr>
              <a:t>аминокислоты </a:t>
            </a:r>
            <a:r>
              <a:rPr lang="ru-RU" sz="2400">
                <a:latin typeface="Times New Roman" pitchFamily="18" charset="0"/>
              </a:rPr>
              <a:t>соединяются в полипептидную цепочку за счёт пептидной связи</a:t>
            </a:r>
            <a:endParaRPr lang="ru-RU" sz="2400" b="1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b="1">
                <a:latin typeface="Times New Roman" pitchFamily="18" charset="0"/>
              </a:rPr>
              <a:t>аминокислоты </a:t>
            </a:r>
            <a:r>
              <a:rPr lang="ru-RU" sz="2400">
                <a:latin typeface="Times New Roman" pitchFamily="18" charset="0"/>
              </a:rPr>
              <a:t>заменимые и незаменимые</a:t>
            </a:r>
            <a:endParaRPr lang="ru-RU" sz="2400" b="1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b="1">
                <a:latin typeface="Times New Roman" pitchFamily="18" charset="0"/>
              </a:rPr>
              <a:t>белки </a:t>
            </a:r>
            <a:r>
              <a:rPr lang="ru-RU" sz="2400">
                <a:latin typeface="Times New Roman" pitchFamily="18" charset="0"/>
              </a:rPr>
              <a:t>могут быть простыми и сложными</a:t>
            </a:r>
            <a:endParaRPr lang="ru-RU" sz="2400" b="1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b="1">
                <a:latin typeface="Times New Roman" pitchFamily="18" charset="0"/>
              </a:rPr>
              <a:t>четыре структуры белка (</a:t>
            </a:r>
            <a:r>
              <a:rPr lang="ru-RU" sz="2400">
                <a:latin typeface="Times New Roman" pitchFamily="18" charset="0"/>
              </a:rPr>
              <a:t>первичная, вторичная, третичная и четвертичная)</a:t>
            </a:r>
            <a:endParaRPr lang="ru-RU" sz="2400" b="1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b="1">
                <a:latin typeface="Times New Roman" pitchFamily="18" charset="0"/>
              </a:rPr>
              <a:t>денатурация</a:t>
            </a:r>
            <a:r>
              <a:rPr lang="ru-RU" sz="2400">
                <a:latin typeface="Times New Roman" pitchFamily="18" charset="0"/>
              </a:rPr>
              <a:t> – это утрата белковой молекулой своей структурной организации, обеспечивающей функциональные свойства белка </a:t>
            </a:r>
            <a:endParaRPr lang="ru-RU" sz="2400" b="1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b="1">
                <a:latin typeface="Times New Roman" pitchFamily="18" charset="0"/>
              </a:rPr>
              <a:t>ренатурация</a:t>
            </a:r>
            <a:r>
              <a:rPr lang="ru-RU" sz="2400">
                <a:latin typeface="Times New Roman" pitchFamily="18" charset="0"/>
              </a:rPr>
              <a:t> - процесс восстановления структуры белка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186766" cy="4065288"/>
          </a:xfrm>
        </p:spPr>
        <p:txBody>
          <a:bodyPr>
            <a:normAutofit/>
          </a:bodyPr>
          <a:lstStyle/>
          <a:p>
            <a:r>
              <a:rPr lang="ru-RU" sz="41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41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Биология» § </a:t>
            </a:r>
            <a:r>
              <a:rPr lang="ru-RU" sz="41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22</a:t>
            </a:r>
          </a:p>
          <a:p>
            <a:r>
              <a:rPr lang="ru-RU" sz="41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Решить </a:t>
            </a:r>
            <a:r>
              <a:rPr lang="ru-RU" sz="41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 задачи по сравнению калорийности продуктов.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6944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792538" cy="936625"/>
          </a:xfrm>
        </p:spPr>
        <p:txBody>
          <a:bodyPr/>
          <a:lstStyle/>
          <a:p>
            <a:r>
              <a:rPr lang="ru-RU" sz="2400" dirty="0" smtClean="0">
                <a:latin typeface="Arial" charset="0"/>
                <a:cs typeface="Arial" charset="0"/>
              </a:rPr>
              <a:t>История открытия белков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3471862" cy="4525962"/>
          </a:xfrm>
        </p:spPr>
        <p:txBody>
          <a:bodyPr/>
          <a:lstStyle/>
          <a:p>
            <a:pPr marL="0" indent="0"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Впервые термин белковый (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albumineise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) применительно ко всем жидкостям животного организма использовал, по аналогии с яичным белком, французский физиолог Ф. Кене в 1747 г., и именно в таком толковании термин вошел в 1751 г. в «Энциклопедию» .Дидро и Ж.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Д'Аламбера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2292" name="Прямоугольник 4"/>
          <p:cNvSpPr>
            <a:spLocks noChangeArrowheads="1"/>
          </p:cNvSpPr>
          <p:nvPr/>
        </p:nvSpPr>
        <p:spPr bwMode="auto">
          <a:xfrm>
            <a:off x="395288" y="2781300"/>
            <a:ext cx="3600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sz="1800" b="1" dirty="0"/>
              <a:t>Джон Дальтон- английский химик</a:t>
            </a:r>
          </a:p>
          <a:p>
            <a:pPr>
              <a:buFont typeface="Arial" charset="0"/>
              <a:buNone/>
            </a:pPr>
            <a:r>
              <a:rPr lang="ru-RU" sz="1800" b="1" dirty="0"/>
              <a:t> (6 сентября 1766 — 27 июля 1844</a:t>
            </a:r>
          </a:p>
        </p:txBody>
      </p:sp>
      <p:pic>
        <p:nvPicPr>
          <p:cNvPr id="1229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3284538"/>
            <a:ext cx="1441450" cy="1512887"/>
          </a:xfrm>
          <a:noFill/>
        </p:spPr>
      </p:pic>
      <p:sp>
        <p:nvSpPr>
          <p:cNvPr id="12294" name="Прямоугольник 6"/>
          <p:cNvSpPr>
            <a:spLocks noChangeArrowheads="1"/>
          </p:cNvSpPr>
          <p:nvPr/>
        </p:nvSpPr>
        <p:spPr bwMode="auto">
          <a:xfrm>
            <a:off x="1619250" y="3284538"/>
            <a:ext cx="21605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dirty="0"/>
              <a:t>В 1803 г. дает </a:t>
            </a:r>
            <a:r>
              <a:rPr lang="ru-RU" sz="1800" dirty="0">
                <a:solidFill>
                  <a:srgbClr val="FF0000"/>
                </a:solidFill>
              </a:rPr>
              <a:t>первые формулы белков -</a:t>
            </a:r>
            <a:r>
              <a:rPr lang="ru-RU" sz="1800" dirty="0"/>
              <a:t> альбумина и желатина - как веществ, содержащих азот</a:t>
            </a:r>
          </a:p>
        </p:txBody>
      </p:sp>
      <p:sp>
        <p:nvSpPr>
          <p:cNvPr id="12295" name="Прямоугольник 7"/>
          <p:cNvSpPr>
            <a:spLocks noChangeArrowheads="1"/>
          </p:cNvSpPr>
          <p:nvPr/>
        </p:nvSpPr>
        <p:spPr bwMode="auto">
          <a:xfrm>
            <a:off x="5435600" y="3141663"/>
            <a:ext cx="18002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 </a:t>
            </a:r>
            <a:endParaRPr lang="ru-RU"/>
          </a:p>
        </p:txBody>
      </p:sp>
      <p:pic>
        <p:nvPicPr>
          <p:cNvPr id="1229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313" y="4365625"/>
            <a:ext cx="1620837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Прямоугольник 9"/>
          <p:cNvSpPr>
            <a:spLocks noChangeArrowheads="1"/>
          </p:cNvSpPr>
          <p:nvPr/>
        </p:nvSpPr>
        <p:spPr bwMode="auto">
          <a:xfrm>
            <a:off x="395288" y="4868863"/>
            <a:ext cx="2663825" cy="91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 err="1"/>
              <a:t>Жозеф</a:t>
            </a:r>
            <a:r>
              <a:rPr lang="ru-RU" sz="1600" dirty="0"/>
              <a:t> Луи Гей-Люссак – французский химик (6.12.1778-9.05.1850 Проводит химические анализы белков - фибрина крови, казеина и отмечает </a:t>
            </a:r>
            <a:r>
              <a:rPr lang="ru-RU" sz="1600" dirty="0">
                <a:solidFill>
                  <a:srgbClr val="FF0000"/>
                </a:solidFill>
              </a:rPr>
              <a:t>сходство их элементного состава </a:t>
            </a:r>
          </a:p>
        </p:txBody>
      </p:sp>
      <p:pic>
        <p:nvPicPr>
          <p:cNvPr id="1229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263" y="476250"/>
            <a:ext cx="19050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9" name="Прямоугольник 11"/>
          <p:cNvSpPr>
            <a:spLocks noChangeArrowheads="1"/>
          </p:cNvSpPr>
          <p:nvPr/>
        </p:nvSpPr>
        <p:spPr bwMode="auto">
          <a:xfrm>
            <a:off x="7019925" y="404813"/>
            <a:ext cx="1728788" cy="74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sz="1600" b="1" dirty="0" err="1"/>
              <a:t>Браконно</a:t>
            </a:r>
            <a:r>
              <a:rPr lang="ru-RU" sz="1600" b="1" dirty="0"/>
              <a:t>  Анри –французский химик</a:t>
            </a:r>
            <a:br>
              <a:rPr lang="ru-RU" sz="1600" b="1" dirty="0"/>
            </a:br>
            <a:r>
              <a:rPr lang="ru-RU" sz="1600" b="1" dirty="0"/>
              <a:t>(29.05. 1780– 13.01.1855)</a:t>
            </a:r>
          </a:p>
        </p:txBody>
      </p:sp>
      <p:sp>
        <p:nvSpPr>
          <p:cNvPr id="12300" name="Прямоугольник 12"/>
          <p:cNvSpPr>
            <a:spLocks noChangeArrowheads="1"/>
          </p:cNvSpPr>
          <p:nvPr/>
        </p:nvSpPr>
        <p:spPr bwMode="auto">
          <a:xfrm>
            <a:off x="5148263" y="2133600"/>
            <a:ext cx="3671887" cy="42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sz="1600" dirty="0"/>
              <a:t>Впервые </a:t>
            </a:r>
            <a:r>
              <a:rPr lang="ru-RU" sz="1600" dirty="0">
                <a:solidFill>
                  <a:srgbClr val="FF0000"/>
                </a:solidFill>
              </a:rPr>
              <a:t>выделил </a:t>
            </a:r>
            <a:r>
              <a:rPr lang="ru-RU" sz="1600" dirty="0"/>
              <a:t>(1820) из </a:t>
            </a:r>
            <a:r>
              <a:rPr lang="ru-RU" sz="1600" dirty="0" err="1"/>
              <a:t>гидролизата</a:t>
            </a:r>
            <a:r>
              <a:rPr lang="ru-RU" sz="1600" dirty="0"/>
              <a:t> белка </a:t>
            </a:r>
            <a:r>
              <a:rPr lang="ru-RU" sz="1600" dirty="0">
                <a:solidFill>
                  <a:srgbClr val="FF0000"/>
                </a:solidFill>
              </a:rPr>
              <a:t>аминокислоты </a:t>
            </a:r>
            <a:r>
              <a:rPr lang="ru-RU" sz="1600" dirty="0"/>
              <a:t>глицин и лейцин.</a:t>
            </a:r>
          </a:p>
        </p:txBody>
      </p:sp>
      <p:sp>
        <p:nvSpPr>
          <p:cNvPr id="12302" name="Прямоугольник 14"/>
          <p:cNvSpPr>
            <a:spLocks noChangeArrowheads="1"/>
          </p:cNvSpPr>
          <p:nvPr/>
        </p:nvSpPr>
        <p:spPr bwMode="auto">
          <a:xfrm>
            <a:off x="5292725" y="2997200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 smtClean="0"/>
              <a:t> </a:t>
            </a:r>
            <a:endParaRPr lang="ru-RU" sz="1400" b="1" dirty="0"/>
          </a:p>
        </p:txBody>
      </p:sp>
      <p:sp>
        <p:nvSpPr>
          <p:cNvPr id="12303" name="Прямоугольник 15"/>
          <p:cNvSpPr>
            <a:spLocks noChangeArrowheads="1"/>
          </p:cNvSpPr>
          <p:nvPr/>
        </p:nvSpPr>
        <p:spPr bwMode="auto">
          <a:xfrm>
            <a:off x="5076825" y="4221088"/>
            <a:ext cx="38163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/>
              <a:t> </a:t>
            </a:r>
          </a:p>
          <a:p>
            <a:pPr>
              <a:buFont typeface="Arial" charset="0"/>
              <a:buNone/>
            </a:pPr>
            <a:endParaRPr lang="ru-RU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6056" y="2564904"/>
            <a:ext cx="16557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6732240" y="2708920"/>
            <a:ext cx="1728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Геррит</a:t>
            </a:r>
            <a:r>
              <a:rPr lang="ru-RU" dirty="0" smtClean="0"/>
              <a:t> Ян </a:t>
            </a:r>
            <a:r>
              <a:rPr lang="ru-RU" dirty="0" err="1" smtClean="0"/>
              <a:t>Мульдер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292080" y="4149081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/>
              <a:t>Голландский химик — органик, который </a:t>
            </a:r>
            <a:r>
              <a:rPr lang="ru-RU" sz="1800" dirty="0" smtClean="0">
                <a:solidFill>
                  <a:srgbClr val="FF0000"/>
                </a:solidFill>
              </a:rPr>
              <a:t>описал химический состав белков</a:t>
            </a:r>
            <a:r>
              <a:rPr lang="ru-RU" sz="1800" dirty="0" smtClean="0"/>
              <a:t>. </a:t>
            </a:r>
            <a:endParaRPr lang="ru-RU" sz="18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92280" y="4869160"/>
            <a:ext cx="1439863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5076056" y="4869160"/>
            <a:ext cx="208823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ru-RU" sz="1100" dirty="0" smtClean="0"/>
              <a:t>Удостоен в 1910 году Нобелевской премии </a:t>
            </a:r>
            <a:r>
              <a:rPr lang="ru-RU" sz="1600" dirty="0" smtClean="0"/>
              <a:t>по физиологии и медицине за создание одной из первых теорий строения белков. высказал предположение, что аминокислоты служат «строительными блоками» при синтезе белков.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Галина\Desktop\Белки 9Е\Презентация+конспект интегрированного урока по химии и биологии на тему _Белки_ (9 класс)_files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79388" y="428625"/>
            <a:ext cx="3863975" cy="1143000"/>
          </a:xfrm>
        </p:spPr>
        <p:txBody>
          <a:bodyPr/>
          <a:lstStyle/>
          <a:p>
            <a:r>
              <a:rPr lang="ru-RU" sz="2000" dirty="0" smtClean="0">
                <a:latin typeface="Arial" charset="0"/>
                <a:cs typeface="Arial" charset="0"/>
              </a:rPr>
              <a:t>История открытия белков</a:t>
            </a:r>
            <a:endParaRPr lang="ru-RU" sz="2000" dirty="0" smtClean="0"/>
          </a:p>
        </p:txBody>
      </p:sp>
      <p:sp>
        <p:nvSpPr>
          <p:cNvPr id="14339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71863" cy="3629025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1600" b="1" dirty="0" smtClean="0">
                <a:latin typeface="Arial" charset="0"/>
                <a:cs typeface="Arial" charset="0"/>
              </a:rPr>
              <a:t>Данилевский Александр Яковлевич – русский биохимик</a:t>
            </a:r>
            <a:endParaRPr lang="ru-RU" sz="1600" dirty="0" smtClean="0">
              <a:latin typeface="Arial" charset="0"/>
              <a:cs typeface="Arial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850" y="2492375"/>
            <a:ext cx="1944688" cy="1657350"/>
          </a:xfrm>
        </p:spPr>
        <p:txBody>
          <a:bodyPr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1838–1923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Автор теории полипептидного строения белков</a:t>
            </a:r>
          </a:p>
          <a:p>
            <a:pPr>
              <a:defRPr/>
            </a:pPr>
            <a:endParaRPr lang="ru-RU" sz="1600" b="1" dirty="0" smtClean="0"/>
          </a:p>
          <a:p>
            <a:pPr>
              <a:buFont typeface="Arial" charset="0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ЛЮБАВИН Николай Николаевич – русский химик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00338" y="2133600"/>
            <a:ext cx="1535112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050" y="3860800"/>
            <a:ext cx="1301750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Прямоугольник 6"/>
          <p:cNvSpPr>
            <a:spLocks noChangeArrowheads="1"/>
          </p:cNvSpPr>
          <p:nvPr/>
        </p:nvSpPr>
        <p:spPr bwMode="auto">
          <a:xfrm>
            <a:off x="395288" y="5589588"/>
            <a:ext cx="36718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Разработал способ синтеза аминокислот </a:t>
            </a:r>
          </a:p>
        </p:txBody>
      </p:sp>
      <p:sp>
        <p:nvSpPr>
          <p:cNvPr id="14344" name="Прямоугольник 7"/>
          <p:cNvSpPr>
            <a:spLocks noChangeArrowheads="1"/>
          </p:cNvSpPr>
          <p:nvPr/>
        </p:nvSpPr>
        <p:spPr bwMode="auto">
          <a:xfrm>
            <a:off x="5724525" y="692150"/>
            <a:ext cx="28082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err="1"/>
              <a:t>Лайнус</a:t>
            </a:r>
            <a:r>
              <a:rPr lang="ru-RU" b="1" dirty="0"/>
              <a:t> Карл </a:t>
            </a:r>
            <a:r>
              <a:rPr lang="ru-RU" b="1" dirty="0" err="1"/>
              <a:t>Полинг</a:t>
            </a:r>
            <a:r>
              <a:rPr lang="ru-RU" b="1" dirty="0"/>
              <a:t> – американский химик</a:t>
            </a:r>
          </a:p>
        </p:txBody>
      </p:sp>
      <p:pic>
        <p:nvPicPr>
          <p:cNvPr id="1434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9700" y="1268413"/>
            <a:ext cx="152717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Прямоугольник 9"/>
          <p:cNvSpPr>
            <a:spLocks noChangeArrowheads="1"/>
          </p:cNvSpPr>
          <p:nvPr/>
        </p:nvSpPr>
        <p:spPr bwMode="auto">
          <a:xfrm>
            <a:off x="6875463" y="1484313"/>
            <a:ext cx="18732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Первый учёный, который смог успешно предсказать вторичную структуру белков</a:t>
            </a:r>
          </a:p>
        </p:txBody>
      </p:sp>
      <p:sp>
        <p:nvSpPr>
          <p:cNvPr id="14347" name="Прямоугольник 10"/>
          <p:cNvSpPr>
            <a:spLocks noChangeArrowheads="1"/>
          </p:cNvSpPr>
          <p:nvPr/>
        </p:nvSpPr>
        <p:spPr bwMode="auto">
          <a:xfrm>
            <a:off x="5148263" y="3500438"/>
            <a:ext cx="34559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Фредерик </a:t>
            </a:r>
            <a:r>
              <a:rPr lang="ru-RU" b="1" dirty="0" err="1"/>
              <a:t>Сенгер</a:t>
            </a:r>
            <a:r>
              <a:rPr lang="ru-RU" dirty="0"/>
              <a:t>- английский биохимик</a:t>
            </a:r>
          </a:p>
        </p:txBody>
      </p:sp>
      <p:pic>
        <p:nvPicPr>
          <p:cNvPr id="14348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92280" y="4293096"/>
            <a:ext cx="1817911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9" name="Прямоугольник 12"/>
          <p:cNvSpPr>
            <a:spLocks noChangeArrowheads="1"/>
          </p:cNvSpPr>
          <p:nvPr/>
        </p:nvSpPr>
        <p:spPr bwMode="auto">
          <a:xfrm>
            <a:off x="4932363" y="4076700"/>
            <a:ext cx="192563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sz="1800" dirty="0"/>
              <a:t>Дважды лауреат Нобелевской премии по химии:</a:t>
            </a:r>
          </a:p>
          <a:p>
            <a:pPr>
              <a:buFont typeface="Arial" charset="0"/>
              <a:buNone/>
            </a:pPr>
            <a:r>
              <a:rPr lang="ru-RU" sz="1800" dirty="0"/>
              <a:t>1958- «за работы по определению структур белков, особенно инсулина»,</a:t>
            </a:r>
          </a:p>
          <a:p>
            <a:pPr>
              <a:buFont typeface="Arial" charset="0"/>
              <a:buNone/>
            </a:pPr>
            <a:r>
              <a:rPr lang="ru-RU" sz="1800" dirty="0"/>
              <a:t> 1980-  «за вклад в установлении основных последовательностей в нуклеиновых кислотах»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62150"/>
            <a:ext cx="8229600" cy="4895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>
                <a:latin typeface="Times New Roman" pitchFamily="18" charset="0"/>
              </a:rPr>
              <a:t>Белки </a:t>
            </a:r>
            <a:r>
              <a:rPr lang="ru-RU" sz="2400">
                <a:latin typeface="Times New Roman" pitchFamily="18" charset="0"/>
              </a:rPr>
              <a:t>– это </a:t>
            </a:r>
            <a:r>
              <a:rPr lang="ru-RU" sz="2400">
                <a:solidFill>
                  <a:srgbClr val="000099"/>
                </a:solidFill>
                <a:latin typeface="Times New Roman" pitchFamily="18" charset="0"/>
              </a:rPr>
              <a:t>нерегулярные полимеры</a:t>
            </a:r>
            <a:r>
              <a:rPr lang="ru-RU" sz="2400">
                <a:latin typeface="Times New Roman" pitchFamily="18" charset="0"/>
              </a:rPr>
              <a:t>, мономерами которых являются </a:t>
            </a:r>
            <a:r>
              <a:rPr lang="ru-RU" sz="2400">
                <a:solidFill>
                  <a:srgbClr val="000099"/>
                </a:solidFill>
                <a:latin typeface="Times New Roman" pitchFamily="18" charset="0"/>
              </a:rPr>
              <a:t>аминокислоты</a:t>
            </a:r>
          </a:p>
          <a:p>
            <a:pPr>
              <a:lnSpc>
                <a:spcPct val="90000"/>
              </a:lnSpc>
            </a:pPr>
            <a:r>
              <a:rPr lang="ru-RU" sz="2400">
                <a:latin typeface="Times New Roman" pitchFamily="18" charset="0"/>
              </a:rPr>
              <a:t>в природе существует около 100 α</a:t>
            </a:r>
            <a:r>
              <a:rPr lang="ru-RU" sz="2400"/>
              <a:t>-</a:t>
            </a:r>
            <a:r>
              <a:rPr lang="ru-RU" sz="2400">
                <a:latin typeface="Times New Roman" pitchFamily="18" charset="0"/>
              </a:rPr>
              <a:t>аминокислот,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latin typeface="Times New Roman" pitchFamily="18" charset="0"/>
              </a:rPr>
              <a:t>    в организме встречается 25</a:t>
            </a:r>
          </a:p>
          <a:p>
            <a:pPr>
              <a:lnSpc>
                <a:spcPct val="90000"/>
              </a:lnSpc>
            </a:pPr>
            <a:r>
              <a:rPr lang="ru-RU" sz="2400">
                <a:latin typeface="Times New Roman" pitchFamily="18" charset="0"/>
              </a:rPr>
              <a:t>в каждом белке </a:t>
            </a:r>
            <a:r>
              <a:rPr lang="ru-RU" sz="2400">
                <a:solidFill>
                  <a:srgbClr val="000099"/>
                </a:solidFill>
                <a:latin typeface="Times New Roman" pitchFamily="18" charset="0"/>
              </a:rPr>
              <a:t>20</a:t>
            </a:r>
            <a:r>
              <a:rPr lang="ru-RU" sz="2400">
                <a:latin typeface="Times New Roman" pitchFamily="18" charset="0"/>
              </a:rPr>
              <a:t>,  из них может быть образовано </a:t>
            </a:r>
            <a:r>
              <a:rPr lang="ru-RU" sz="2400">
                <a:solidFill>
                  <a:srgbClr val="000099"/>
                </a:solidFill>
                <a:latin typeface="Times New Roman" pitchFamily="18" charset="0"/>
              </a:rPr>
              <a:t>2 432 902 008 176 640 000</a:t>
            </a:r>
            <a:r>
              <a:rPr lang="ru-RU" sz="2400">
                <a:latin typeface="Times New Roman" pitchFamily="18" charset="0"/>
              </a:rPr>
              <a:t> комбинаций (</a:t>
            </a:r>
            <a:r>
              <a:rPr lang="en-US" sz="2400">
                <a:latin typeface="Times New Roman" pitchFamily="18" charset="0"/>
                <a:cs typeface="Tahoma" pitchFamily="34" charset="0"/>
              </a:rPr>
              <a:t>~</a:t>
            </a:r>
            <a:r>
              <a:rPr lang="ru-RU" sz="2400">
                <a:latin typeface="Times New Roman" pitchFamily="18" charset="0"/>
                <a:cs typeface="Tahoma" pitchFamily="34" charset="0"/>
              </a:rPr>
              <a:t>2</a:t>
            </a:r>
            <a:r>
              <a:rPr lang="en-US" sz="2400">
                <a:latin typeface="Times New Roman" pitchFamily="18" charset="0"/>
                <a:cs typeface="Tahoma" pitchFamily="34" charset="0"/>
              </a:rPr>
              <a:t>*</a:t>
            </a:r>
            <a:r>
              <a:rPr lang="ru-RU" sz="2400">
                <a:latin typeface="Times New Roman" pitchFamily="18" charset="0"/>
                <a:cs typeface="Tahoma" pitchFamily="34" charset="0"/>
              </a:rPr>
              <a:t>10</a:t>
            </a:r>
            <a:r>
              <a:rPr lang="ru-RU" sz="2400" b="1" baseline="30000">
                <a:latin typeface="Times New Roman" pitchFamily="18" charset="0"/>
                <a:cs typeface="Tahoma" pitchFamily="34" charset="0"/>
              </a:rPr>
              <a:t>18</a:t>
            </a:r>
            <a:r>
              <a:rPr lang="ru-RU" sz="2400">
                <a:latin typeface="Times New Roman" pitchFamily="18" charset="0"/>
                <a:cs typeface="Tahoma" pitchFamily="34" charset="0"/>
              </a:rPr>
              <a:t>)</a:t>
            </a:r>
            <a:r>
              <a:rPr lang="ru-RU">
                <a:latin typeface="Times New Roman" pitchFamily="18" charset="0"/>
              </a:rPr>
              <a:t> </a:t>
            </a:r>
            <a:endParaRPr lang="ru-RU" sz="240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b="1">
                <a:latin typeface="Times New Roman" pitchFamily="18" charset="0"/>
              </a:rPr>
              <a:t>заменимые</a:t>
            </a:r>
            <a:r>
              <a:rPr lang="ru-RU" sz="2400">
                <a:latin typeface="Times New Roman" pitchFamily="18" charset="0"/>
              </a:rPr>
              <a:t> аминокислоты - они могут синтезироваться в организме </a:t>
            </a:r>
          </a:p>
          <a:p>
            <a:pPr>
              <a:lnSpc>
                <a:spcPct val="90000"/>
              </a:lnSpc>
            </a:pPr>
            <a:r>
              <a:rPr lang="ru-RU" sz="2400" b="1">
                <a:latin typeface="Times New Roman" pitchFamily="18" charset="0"/>
              </a:rPr>
              <a:t>незаменимые</a:t>
            </a:r>
            <a:r>
              <a:rPr lang="ru-RU" sz="2400">
                <a:latin typeface="Times New Roman" pitchFamily="18" charset="0"/>
              </a:rPr>
              <a:t> - в организме не образуются, их получают с пищей (</a:t>
            </a:r>
            <a:r>
              <a:rPr lang="ru-RU" sz="2400">
                <a:solidFill>
                  <a:srgbClr val="000099"/>
                </a:solidFill>
                <a:latin typeface="Times New Roman" pitchFamily="18" charset="0"/>
              </a:rPr>
              <a:t>лизин, валин, лейцин, изолейцин, треонин, фенилаланин, триптофан, тирозин, метионин</a:t>
            </a:r>
            <a:r>
              <a:rPr lang="ru-RU" sz="2400">
                <a:latin typeface="Times New Roman" pitchFamily="18" charset="0"/>
              </a:rPr>
              <a:t>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71612"/>
            <a:ext cx="8472518" cy="4714908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FF00"/>
                </a:solidFill>
                <a:latin typeface="Monotype Corsiva" pitchFamily="66" charset="0"/>
              </a:rPr>
              <a:t>Я всегда говорил и не устаю повторять,</a:t>
            </a:r>
            <a:br>
              <a:rPr lang="ru-RU" sz="48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4800" dirty="0" smtClean="0">
                <a:solidFill>
                  <a:srgbClr val="FFFF00"/>
                </a:solidFill>
                <a:latin typeface="Monotype Corsiva" pitchFamily="66" charset="0"/>
              </a:rPr>
              <a:t> что мир бы не мог существовать,</a:t>
            </a:r>
            <a:br>
              <a:rPr lang="ru-RU" sz="48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4800" dirty="0" smtClean="0">
                <a:solidFill>
                  <a:srgbClr val="FFFF00"/>
                </a:solidFill>
                <a:latin typeface="Monotype Corsiva" pitchFamily="66" charset="0"/>
              </a:rPr>
              <a:t>Если бы был так просто устроен …</a:t>
            </a:r>
            <a:br>
              <a:rPr lang="ru-RU" sz="48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4800" dirty="0" smtClean="0">
                <a:solidFill>
                  <a:srgbClr val="FFFF00"/>
                </a:solidFill>
                <a:latin typeface="Monotype Corsiva" pitchFamily="66" charset="0"/>
              </a:rPr>
              <a:t>                                                 Гёте</a:t>
            </a:r>
            <a:br>
              <a:rPr lang="ru-RU" sz="4800" dirty="0" smtClean="0">
                <a:solidFill>
                  <a:srgbClr val="FFFF00"/>
                </a:solidFill>
                <a:latin typeface="Monotype Corsiva" pitchFamily="66" charset="0"/>
              </a:rPr>
            </a:br>
            <a:endParaRPr lang="ru-RU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solidFill>
                  <a:schemeClr val="tx1"/>
                </a:solidFill>
              </a:rPr>
              <a:t>                                      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0"/>
            <a:ext cx="4465638" cy="8253413"/>
          </a:xfrm>
        </p:spPr>
        <p:txBody>
          <a:bodyPr>
            <a:normAutofit lnSpcReduction="10000"/>
          </a:bodyPr>
          <a:lstStyle/>
          <a:p>
            <a:r>
              <a:rPr lang="ru-RU" sz="1100" smtClean="0">
                <a:latin typeface="Arial" pitchFamily="34" charset="0"/>
                <a:cs typeface="Arial" pitchFamily="34" charset="0"/>
              </a:rPr>
              <a:t>2 вариант.</a:t>
            </a:r>
          </a:p>
          <a:p>
            <a:r>
              <a:rPr lang="ru-RU" sz="110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100" smtClean="0">
                <a:latin typeface="Arial" pitchFamily="34" charset="0"/>
                <a:cs typeface="Arial" pitchFamily="34" charset="0"/>
              </a:rPr>
              <a:t>1. Сколько аминокислот являются незаменимыми для человека?</a:t>
            </a:r>
          </a:p>
          <a:p>
            <a:r>
              <a:rPr lang="ru-RU" sz="1100" smtClean="0">
                <a:latin typeface="Arial" pitchFamily="34" charset="0"/>
                <a:cs typeface="Arial" pitchFamily="34" charset="0"/>
              </a:rPr>
              <a:t>  А) таких аминокислот нет;   б) 20;   в) 10;   г) 7.</a:t>
            </a:r>
          </a:p>
          <a:p>
            <a:r>
              <a:rPr lang="ru-RU" sz="1100" smtClean="0">
                <a:latin typeface="Arial" pitchFamily="34" charset="0"/>
                <a:cs typeface="Arial" pitchFamily="34" charset="0"/>
              </a:rPr>
              <a:t>2. Между какими группировками аминокислот образуется пептидная связь?</a:t>
            </a:r>
          </a:p>
          <a:p>
            <a:r>
              <a:rPr lang="ru-RU" sz="1100" smtClean="0">
                <a:latin typeface="Arial" pitchFamily="34" charset="0"/>
                <a:cs typeface="Arial" pitchFamily="34" charset="0"/>
              </a:rPr>
              <a:t> А) между карбоксильными группами соседних аминокислот;</a:t>
            </a:r>
          </a:p>
          <a:p>
            <a:r>
              <a:rPr lang="ru-RU" sz="1100" smtClean="0">
                <a:latin typeface="Arial" pitchFamily="34" charset="0"/>
                <a:cs typeface="Arial" pitchFamily="34" charset="0"/>
              </a:rPr>
              <a:t> Б) между аминогруппами соседних аминокислот;</a:t>
            </a:r>
          </a:p>
          <a:p>
            <a:r>
              <a:rPr lang="ru-RU" sz="1100" smtClean="0">
                <a:latin typeface="Arial" pitchFamily="34" charset="0"/>
                <a:cs typeface="Arial" pitchFamily="34" charset="0"/>
              </a:rPr>
              <a:t> В) между аминогруппой одной аминокислоты и карбоксильной группой другой.</a:t>
            </a:r>
          </a:p>
          <a:p>
            <a:r>
              <a:rPr lang="ru-RU" sz="1100" smtClean="0">
                <a:latin typeface="Arial" pitchFamily="34" charset="0"/>
                <a:cs typeface="Arial" pitchFamily="34" charset="0"/>
              </a:rPr>
              <a:t> Г) между аминогруппой одной аминокислоты и радикалом другой.</a:t>
            </a:r>
          </a:p>
          <a:p>
            <a:r>
              <a:rPr lang="ru-RU" sz="1100" smtClean="0">
                <a:latin typeface="Arial" pitchFamily="34" charset="0"/>
                <a:cs typeface="Arial" pitchFamily="34" charset="0"/>
              </a:rPr>
              <a:t>3. Какую структуру имеет молекула гемоглобина?</a:t>
            </a:r>
          </a:p>
          <a:p>
            <a:r>
              <a:rPr lang="ru-RU" sz="1100" smtClean="0">
                <a:latin typeface="Arial" pitchFamily="34" charset="0"/>
                <a:cs typeface="Arial" pitchFamily="34" charset="0"/>
              </a:rPr>
              <a:t>   А) первичную;   б) вторичную;    в) третичную;    г) четвертичную.</a:t>
            </a:r>
          </a:p>
          <a:p>
            <a:r>
              <a:rPr lang="ru-RU" sz="1100" smtClean="0">
                <a:latin typeface="Arial" pitchFamily="34" charset="0"/>
                <a:cs typeface="Arial" pitchFamily="34" charset="0"/>
              </a:rPr>
              <a:t>4. Первичную структуру белка поддерживают связи:</a:t>
            </a:r>
          </a:p>
          <a:p>
            <a:r>
              <a:rPr lang="ru-RU" sz="1100" smtClean="0">
                <a:latin typeface="Arial" pitchFamily="34" charset="0"/>
                <a:cs typeface="Arial" pitchFamily="34" charset="0"/>
              </a:rPr>
              <a:t> а) пептидные;   б) водородные;    в) дисульфидные;   г) гидрофобные.</a:t>
            </a:r>
          </a:p>
          <a:p>
            <a:r>
              <a:rPr lang="ru-RU" sz="1100" smtClean="0">
                <a:latin typeface="Arial" pitchFamily="34" charset="0"/>
                <a:cs typeface="Arial" pitchFamily="34" charset="0"/>
              </a:rPr>
              <a:t>5. Вторичная структура белка определяется:</a:t>
            </a:r>
          </a:p>
          <a:p>
            <a:r>
              <a:rPr lang="ru-RU" sz="1100" smtClean="0">
                <a:latin typeface="Arial" pitchFamily="34" charset="0"/>
                <a:cs typeface="Arial" pitchFamily="34" charset="0"/>
              </a:rPr>
              <a:t> а) спирализацией полипептидной цепи;       </a:t>
            </a:r>
          </a:p>
          <a:p>
            <a:r>
              <a:rPr lang="ru-RU" sz="1100" smtClean="0">
                <a:latin typeface="Arial" pitchFamily="34" charset="0"/>
                <a:cs typeface="Arial" pitchFamily="34" charset="0"/>
              </a:rPr>
              <a:t> б) пространственной конфигурацией  полипептидной цепи;</a:t>
            </a:r>
          </a:p>
          <a:p>
            <a:r>
              <a:rPr lang="ru-RU" sz="1100" smtClean="0">
                <a:latin typeface="Arial" pitchFamily="34" charset="0"/>
                <a:cs typeface="Arial" pitchFamily="34" charset="0"/>
              </a:rPr>
              <a:t> в) числом и последовательностью аминокислот спирализованной  цепи;</a:t>
            </a:r>
          </a:p>
          <a:p>
            <a:r>
              <a:rPr lang="ru-RU" sz="1100" smtClean="0">
                <a:latin typeface="Arial" pitchFamily="34" charset="0"/>
                <a:cs typeface="Arial" pitchFamily="34" charset="0"/>
              </a:rPr>
              <a:t> г). пространственной конфигурацией спирализованной  цепи.</a:t>
            </a:r>
          </a:p>
          <a:p>
            <a:r>
              <a:rPr lang="ru-RU" sz="1100" smtClean="0">
                <a:latin typeface="Arial" pitchFamily="34" charset="0"/>
                <a:cs typeface="Arial" pitchFamily="34" charset="0"/>
              </a:rPr>
              <a:t>6. Третичную структуру белка поддерживают  в основном связи:</a:t>
            </a:r>
          </a:p>
          <a:p>
            <a:r>
              <a:rPr lang="ru-RU" sz="1100" smtClean="0">
                <a:latin typeface="Arial" pitchFamily="34" charset="0"/>
                <a:cs typeface="Arial" pitchFamily="34" charset="0"/>
              </a:rPr>
              <a:t> а) ионные;   б) водородные;    в) дисульфидные;   г) гидрофобные.</a:t>
            </a:r>
          </a:p>
          <a:p>
            <a:r>
              <a:rPr lang="ru-RU" sz="1100" smtClean="0">
                <a:latin typeface="Arial" pitchFamily="34" charset="0"/>
                <a:cs typeface="Arial" pitchFamily="34" charset="0"/>
              </a:rPr>
              <a:t>7. Назовите белок, который первым был синтезирован искусственно:</a:t>
            </a:r>
          </a:p>
          <a:p>
            <a:r>
              <a:rPr lang="ru-RU" sz="1100" smtClean="0">
                <a:latin typeface="Arial" pitchFamily="34" charset="0"/>
                <a:cs typeface="Arial" pitchFamily="34" charset="0"/>
              </a:rPr>
              <a:t>  а) инсулин;     б) гемоглобин;       в) каталаза;      г) интерферон.</a:t>
            </a:r>
          </a:p>
          <a:p>
            <a:r>
              <a:rPr lang="ru-RU" sz="110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11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6248400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/>
              <a:t>С</a:t>
            </a:r>
            <a:r>
              <a:rPr lang="ru-RU" sz="1100" dirty="0" smtClean="0"/>
              <a:t>ОСТАВ И ФУНКЦИИ БЕЛКОВ.</a:t>
            </a:r>
          </a:p>
          <a:p>
            <a:r>
              <a:rPr lang="ru-RU" sz="1100" dirty="0" smtClean="0"/>
              <a:t> </a:t>
            </a:r>
          </a:p>
          <a:p>
            <a:r>
              <a:rPr lang="ru-RU" sz="1100" dirty="0" smtClean="0"/>
              <a:t>                                           Вариант 1. </a:t>
            </a:r>
          </a:p>
          <a:p>
            <a:r>
              <a:rPr lang="ru-RU" sz="1100" dirty="0" smtClean="0"/>
              <a:t> </a:t>
            </a:r>
          </a:p>
          <a:p>
            <a:r>
              <a:rPr lang="ru-RU" sz="1100" dirty="0" smtClean="0"/>
              <a:t>1. Какие органические вещества в клетке на первом месте по массе?</a:t>
            </a:r>
          </a:p>
          <a:p>
            <a:r>
              <a:rPr lang="ru-RU" sz="1100" dirty="0" smtClean="0"/>
              <a:t>         А) углеводы;   б) белки;    в) липиды;    г) нуклеиновые кислоты.</a:t>
            </a:r>
          </a:p>
          <a:p>
            <a:r>
              <a:rPr lang="ru-RU" sz="1100" dirty="0" smtClean="0"/>
              <a:t>2. Сколько аминокислот образует все многообразие белков?</a:t>
            </a:r>
          </a:p>
          <a:p>
            <a:r>
              <a:rPr lang="ru-RU" sz="1100" dirty="0" smtClean="0"/>
              <a:t>  А) 170;    б) 26;       в) 20;       г) 10.</a:t>
            </a:r>
          </a:p>
          <a:p>
            <a:r>
              <a:rPr lang="ru-RU" sz="1100" dirty="0" smtClean="0"/>
              <a:t>3. Первичная структура определяется аминокислотными остатками:</a:t>
            </a:r>
          </a:p>
          <a:p>
            <a:r>
              <a:rPr lang="ru-RU" sz="1100" dirty="0" smtClean="0"/>
              <a:t> а) числом;   б) последовательностью;   в) числом и последовательностью;    г) видами.</a:t>
            </a:r>
          </a:p>
          <a:p>
            <a:r>
              <a:rPr lang="ru-RU" sz="1100" dirty="0" smtClean="0"/>
              <a:t>4. Вторичную структуру белка поддерживают в основном связи:</a:t>
            </a:r>
          </a:p>
          <a:p>
            <a:r>
              <a:rPr lang="ru-RU" sz="1100" dirty="0" smtClean="0"/>
              <a:t> а) пептидные;   б) водородные;    в) </a:t>
            </a:r>
            <a:r>
              <a:rPr lang="ru-RU" sz="1100" dirty="0" err="1" smtClean="0"/>
              <a:t>дисульфидные</a:t>
            </a:r>
            <a:r>
              <a:rPr lang="ru-RU" sz="1100" dirty="0" smtClean="0"/>
              <a:t>;   г) гидрофобные.</a:t>
            </a:r>
          </a:p>
          <a:p>
            <a:r>
              <a:rPr lang="ru-RU" sz="1100" dirty="0" smtClean="0"/>
              <a:t>5. Третичная  структура белка определяется:</a:t>
            </a:r>
          </a:p>
          <a:p>
            <a:r>
              <a:rPr lang="ru-RU" sz="1100" dirty="0" smtClean="0"/>
              <a:t> а) </a:t>
            </a:r>
            <a:r>
              <a:rPr lang="ru-RU" sz="1100" dirty="0" err="1" smtClean="0"/>
              <a:t>спирализацией</a:t>
            </a:r>
            <a:r>
              <a:rPr lang="ru-RU" sz="1100" dirty="0" smtClean="0"/>
              <a:t> полипептидной цепи;       </a:t>
            </a:r>
          </a:p>
          <a:p>
            <a:r>
              <a:rPr lang="ru-RU" sz="1100" dirty="0" smtClean="0"/>
              <a:t> б) пространственной конфигурацией </a:t>
            </a:r>
            <a:r>
              <a:rPr lang="ru-RU" sz="1100" dirty="0" err="1" smtClean="0"/>
              <a:t>спирализованной</a:t>
            </a:r>
            <a:r>
              <a:rPr lang="ru-RU" sz="1100" dirty="0" smtClean="0"/>
              <a:t> полипептидной цепи;</a:t>
            </a:r>
          </a:p>
          <a:p>
            <a:r>
              <a:rPr lang="ru-RU" sz="1100" dirty="0" smtClean="0"/>
              <a:t> в) соединением нескольких полипептидных цепей;</a:t>
            </a:r>
          </a:p>
          <a:p>
            <a:r>
              <a:rPr lang="ru-RU" sz="1100" dirty="0" smtClean="0"/>
              <a:t> г) </a:t>
            </a:r>
            <a:r>
              <a:rPr lang="ru-RU" sz="1100" dirty="0" err="1" smtClean="0"/>
              <a:t>спирализацией</a:t>
            </a:r>
            <a:r>
              <a:rPr lang="ru-RU" sz="1100" dirty="0" smtClean="0"/>
              <a:t> нескольких полипептидных  цепей.</a:t>
            </a:r>
          </a:p>
          <a:p>
            <a:r>
              <a:rPr lang="ru-RU" sz="1100" dirty="0" smtClean="0"/>
              <a:t>6. В поддержании четвертичной структуры белка не принимают участие связи:</a:t>
            </a:r>
          </a:p>
          <a:p>
            <a:r>
              <a:rPr lang="ru-RU" sz="1100" dirty="0" smtClean="0"/>
              <a:t> а) пептидные;     б) водородные;    в) ионные;   г) гидрофобные.</a:t>
            </a:r>
          </a:p>
          <a:p>
            <a:r>
              <a:rPr lang="ru-RU" sz="1100" dirty="0" smtClean="0"/>
              <a:t>7. </a:t>
            </a:r>
            <a:r>
              <a:rPr lang="ru-RU" sz="1100" dirty="0" err="1" smtClean="0"/>
              <a:t>Физико</a:t>
            </a:r>
            <a:r>
              <a:rPr lang="ru-RU" sz="1100" dirty="0" smtClean="0"/>
              <a:t>– химические и биологические свойства белка полностью определяет структура:</a:t>
            </a:r>
          </a:p>
          <a:p>
            <a:r>
              <a:rPr lang="ru-RU" sz="1100" dirty="0" smtClean="0"/>
              <a:t>   а) первичная;   б) вторичная;    в) третичная;    г) четвертичная.</a:t>
            </a:r>
          </a:p>
          <a:p>
            <a:r>
              <a:rPr lang="ru-RU" sz="1100" dirty="0" smtClean="0"/>
              <a:t>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257148" cy="153144"/>
          </a:xfrm>
        </p:spPr>
        <p:txBody>
          <a:bodyPr>
            <a:normAutofit fontScale="90000"/>
          </a:bodyPr>
          <a:lstStyle/>
          <a:p>
            <a:r>
              <a:rPr lang="ru-RU" sz="800" dirty="0" smtClean="0">
                <a:solidFill>
                  <a:schemeClr val="bg1"/>
                </a:solidFill>
              </a:rPr>
              <a:t>3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429264"/>
            <a:ext cx="2043098" cy="7791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484784"/>
            <a:ext cx="8143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  <a:latin typeface="Monotype Corsiva" pitchFamily="66" charset="0"/>
              </a:rPr>
              <a:t>Жизнь есть способ </a:t>
            </a:r>
          </a:p>
          <a:p>
            <a:pPr algn="r"/>
            <a:r>
              <a:rPr lang="ru-RU" sz="4800" b="1" dirty="0" smtClean="0">
                <a:solidFill>
                  <a:srgbClr val="0000FF"/>
                </a:solidFill>
                <a:latin typeface="Monotype Corsiva" pitchFamily="66" charset="0"/>
              </a:rPr>
              <a:t>существования белковых тел …</a:t>
            </a:r>
          </a:p>
          <a:p>
            <a:pPr algn="r"/>
            <a:r>
              <a:rPr lang="ru-RU" sz="4800" b="1" dirty="0" smtClean="0">
                <a:solidFill>
                  <a:srgbClr val="0000FF"/>
                </a:solidFill>
                <a:latin typeface="Monotype Corsiva" pitchFamily="66" charset="0"/>
              </a:rPr>
              <a:t>Фридрих Энгельс</a:t>
            </a:r>
            <a:endParaRPr lang="ru-RU" sz="48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Органические вещества – белки, </a:t>
            </a:r>
            <a:br>
              <a:rPr lang="ru-RU" sz="5400" dirty="0" smtClean="0">
                <a:solidFill>
                  <a:schemeClr val="tx1"/>
                </a:solidFill>
              </a:rPr>
            </a:br>
            <a:r>
              <a:rPr lang="ru-RU" sz="5400" dirty="0" smtClean="0">
                <a:solidFill>
                  <a:schemeClr val="tx1"/>
                </a:solidFill>
              </a:rPr>
              <a:t>их строение и  свойства.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9"/>
            <a:ext cx="8281169" cy="144016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</a:rPr>
              <a:t>Содержание белка в некоторых тканях </a:t>
            </a:r>
            <a:r>
              <a:rPr lang="ru-RU" sz="2800" dirty="0">
                <a:latin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</a:rPr>
            </a:br>
            <a:r>
              <a:rPr lang="ru-RU" sz="2800" dirty="0">
                <a:latin typeface="Times New Roman" pitchFamily="18" charset="0"/>
              </a:rPr>
              <a:t>(после обезвоживания органа):</a:t>
            </a:r>
            <a:br>
              <a:rPr lang="ru-RU" sz="2800" dirty="0">
                <a:latin typeface="Times New Roman" pitchFamily="18" charset="0"/>
              </a:rPr>
            </a:br>
            <a:endParaRPr lang="ru-RU" sz="2800" dirty="0">
              <a:latin typeface="Times New Roman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>
                <a:solidFill>
                  <a:srgbClr val="0000FF"/>
                </a:solidFill>
              </a:rPr>
              <a:t>   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</a:rPr>
              <a:t>Мышцы – 80%;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</a:rPr>
              <a:t>    Почки – 72%;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</a:rPr>
              <a:t>    Кожа – 63%;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</a:rPr>
              <a:t>    Печень – 57%;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</a:rPr>
              <a:t>    Мозг – 45%;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</a:rPr>
              <a:t>    Жировая ткань, кости, зубы – 14 – 28%;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</a:rPr>
              <a:t>    Семена растений – 10 – 15 %;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</a:rPr>
              <a:t>    Стебли, корни, листья – 3% - 5%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</a:rPr>
              <a:t>    Плоды – 1-2%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b="1" dirty="0" smtClean="0"/>
          </a:p>
          <a:p>
            <a:pPr algn="ctr">
              <a:buNone/>
            </a:pPr>
            <a:r>
              <a:rPr lang="ru-RU" sz="4400" b="1" dirty="0" smtClean="0">
                <a:solidFill>
                  <a:srgbClr val="3333CC"/>
                </a:solidFill>
              </a:rPr>
              <a:t>Биополимер,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3333CC"/>
                </a:solidFill>
              </a:rPr>
              <a:t>макромолекула,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3333CC"/>
                </a:solidFill>
              </a:rPr>
              <a:t>полипептид,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3333CC"/>
                </a:solidFill>
              </a:rPr>
              <a:t>протеин,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3333CC"/>
                </a:solidFill>
              </a:rPr>
              <a:t> протеид,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3333CC"/>
                </a:solidFill>
              </a:rPr>
              <a:t>мономер.</a:t>
            </a:r>
            <a:endParaRPr lang="ru-RU" sz="4400" b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/>
              <a:t>Органические вещества</a:t>
            </a:r>
            <a:r>
              <a:rPr lang="ru-RU"/>
              <a:t>:</a:t>
            </a:r>
            <a:endParaRPr lang="ru-RU" b="1"/>
          </a:p>
          <a:p>
            <a:r>
              <a:rPr lang="ru-RU" b="1"/>
              <a:t>Белки (</a:t>
            </a:r>
            <a:r>
              <a:rPr lang="en-US"/>
              <a:t>C</a:t>
            </a:r>
            <a:r>
              <a:rPr lang="ru-RU"/>
              <a:t>,</a:t>
            </a:r>
            <a:r>
              <a:rPr lang="en-US"/>
              <a:t>O</a:t>
            </a:r>
            <a:r>
              <a:rPr lang="ru-RU"/>
              <a:t>,</a:t>
            </a:r>
            <a:r>
              <a:rPr lang="en-US"/>
              <a:t>N</a:t>
            </a:r>
            <a:r>
              <a:rPr lang="ru-RU"/>
              <a:t>,</a:t>
            </a:r>
            <a:r>
              <a:rPr lang="en-US"/>
              <a:t>H</a:t>
            </a:r>
            <a:r>
              <a:rPr lang="ru-RU"/>
              <a:t>) – биополимеры (вещества, молекулы которых состоят из элементарных повторяющихся звеньев – мономеров); </a:t>
            </a:r>
          </a:p>
          <a:p>
            <a:r>
              <a:rPr lang="ru-RU"/>
              <a:t>мономером белка является </a:t>
            </a:r>
            <a:r>
              <a:rPr lang="ru-RU" b="1"/>
              <a:t>аминокислота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аминок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1136650"/>
            <a:ext cx="6408737" cy="51673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514</TotalTime>
  <Words>963</Words>
  <Application>Microsoft Office PowerPoint</Application>
  <PresentationFormat>Экран (4:3)</PresentationFormat>
  <Paragraphs>275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Поток</vt:lpstr>
      <vt:lpstr>Слайд 1</vt:lpstr>
      <vt:lpstr>2</vt:lpstr>
      <vt:lpstr>Слайд 3</vt:lpstr>
      <vt:lpstr>3</vt:lpstr>
      <vt:lpstr>Органические вещества – белки,  их строение и  свойства.</vt:lpstr>
      <vt:lpstr>Содержание белка в некоторых тканях  (после обезвоживания органа): </vt:lpstr>
      <vt:lpstr>Слайд 7</vt:lpstr>
      <vt:lpstr>Слайд 8</vt:lpstr>
      <vt:lpstr>Слайд 9</vt:lpstr>
      <vt:lpstr>Общая формула аминокислот</vt:lpstr>
      <vt:lpstr> Образование  дипептида</vt:lpstr>
      <vt:lpstr>Образование  трипептида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Белки- компонент пии человека.</vt:lpstr>
      <vt:lpstr>Содержание белка в продуктах питания</vt:lpstr>
      <vt:lpstr>Безбелковое питание грозит смертью </vt:lpstr>
      <vt:lpstr>Слайд 24</vt:lpstr>
      <vt:lpstr>3</vt:lpstr>
      <vt:lpstr>– высокомолекулярные вещества, молекулы которых состоят из остатков аминокислот, соединенных  пептидной связью. </vt:lpstr>
      <vt:lpstr>Выводы по уроку:</vt:lpstr>
      <vt:lpstr>Домашнее задание</vt:lpstr>
      <vt:lpstr>История открытия белков</vt:lpstr>
      <vt:lpstr>История открытия белков</vt:lpstr>
      <vt:lpstr>Слайд 31</vt:lpstr>
      <vt:lpstr>Я всегда говорил и не устаю повторять,  что мир бы не мог существовать, Если бы был так просто устроен …                                                  Гёте </vt:lpstr>
      <vt:lpstr>Слайд 33</vt:lpstr>
      <vt:lpstr>                                   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Белки.</dc:title>
  <dc:creator>User</dc:creator>
  <cp:lastModifiedBy>каб18</cp:lastModifiedBy>
  <cp:revision>72</cp:revision>
  <dcterms:created xsi:type="dcterms:W3CDTF">2012-03-02T18:07:10Z</dcterms:created>
  <dcterms:modified xsi:type="dcterms:W3CDTF">2019-02-05T08:53:36Z</dcterms:modified>
</cp:coreProperties>
</file>