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7" r:id="rId6"/>
    <p:sldId id="268" r:id="rId7"/>
    <p:sldId id="269" r:id="rId8"/>
    <p:sldId id="270" r:id="rId9"/>
    <p:sldId id="260" r:id="rId10"/>
    <p:sldId id="262" r:id="rId11"/>
    <p:sldId id="261" r:id="rId12"/>
    <p:sldId id="272" r:id="rId13"/>
    <p:sldId id="263" r:id="rId14"/>
    <p:sldId id="271" r:id="rId15"/>
    <p:sldId id="264" r:id="rId16"/>
    <p:sldId id="265" r:id="rId17"/>
    <p:sldId id="266" r:id="rId18"/>
    <p:sldId id="273" r:id="rId19"/>
    <p:sldId id="274" r:id="rId20"/>
    <p:sldId id="275" r:id="rId21"/>
    <p:sldId id="276" r:id="rId22"/>
    <p:sldId id="277"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75E4FEF-A9EE-47D3-9D4F-4C1F765C623C}" type="datetimeFigureOut">
              <a:rPr lang="ru-RU" smtClean="0"/>
              <a:pPr/>
              <a:t>26.03.2017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439C99-CCC3-4EF5-AA68-E6D7EC212292}" type="slidenum">
              <a:rPr lang="ru-RU" smtClean="0"/>
              <a:pPr/>
              <a:t>‹#›</a:t>
            </a:fld>
            <a:endParaRPr lang="ru-RU"/>
          </a:p>
        </p:txBody>
      </p:sp>
    </p:spTree>
    <p:extLst>
      <p:ext uri="{BB962C8B-B14F-4D97-AF65-F5344CB8AC3E}">
        <p14:creationId xmlns:p14="http://schemas.microsoft.com/office/powerpoint/2010/main" xmlns="" val="1969315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75E4FEF-A9EE-47D3-9D4F-4C1F765C623C}" type="datetimeFigureOut">
              <a:rPr lang="ru-RU" smtClean="0"/>
              <a:pPr/>
              <a:t>26.03.2017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439C99-CCC3-4EF5-AA68-E6D7EC212292}" type="slidenum">
              <a:rPr lang="ru-RU" smtClean="0"/>
              <a:pPr/>
              <a:t>‹#›</a:t>
            </a:fld>
            <a:endParaRPr lang="ru-RU"/>
          </a:p>
        </p:txBody>
      </p:sp>
    </p:spTree>
    <p:extLst>
      <p:ext uri="{BB962C8B-B14F-4D97-AF65-F5344CB8AC3E}">
        <p14:creationId xmlns:p14="http://schemas.microsoft.com/office/powerpoint/2010/main" xmlns="" val="61887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75E4FEF-A9EE-47D3-9D4F-4C1F765C623C}" type="datetimeFigureOut">
              <a:rPr lang="ru-RU" smtClean="0"/>
              <a:pPr/>
              <a:t>26.03.2017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439C99-CCC3-4EF5-AA68-E6D7EC212292}" type="slidenum">
              <a:rPr lang="ru-RU" smtClean="0"/>
              <a:pPr/>
              <a:t>‹#›</a:t>
            </a:fld>
            <a:endParaRPr lang="ru-RU"/>
          </a:p>
        </p:txBody>
      </p:sp>
    </p:spTree>
    <p:extLst>
      <p:ext uri="{BB962C8B-B14F-4D97-AF65-F5344CB8AC3E}">
        <p14:creationId xmlns:p14="http://schemas.microsoft.com/office/powerpoint/2010/main" xmlns="" val="3616179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75E4FEF-A9EE-47D3-9D4F-4C1F765C623C}" type="datetimeFigureOut">
              <a:rPr lang="ru-RU" smtClean="0"/>
              <a:pPr/>
              <a:t>26.03.2017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439C99-CCC3-4EF5-AA68-E6D7EC212292}" type="slidenum">
              <a:rPr lang="ru-RU" smtClean="0"/>
              <a:pPr/>
              <a:t>‹#›</a:t>
            </a:fld>
            <a:endParaRPr lang="ru-RU"/>
          </a:p>
        </p:txBody>
      </p:sp>
    </p:spTree>
    <p:extLst>
      <p:ext uri="{BB962C8B-B14F-4D97-AF65-F5344CB8AC3E}">
        <p14:creationId xmlns:p14="http://schemas.microsoft.com/office/powerpoint/2010/main" xmlns="" val="826916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75E4FEF-A9EE-47D3-9D4F-4C1F765C623C}" type="datetimeFigureOut">
              <a:rPr lang="ru-RU" smtClean="0"/>
              <a:pPr/>
              <a:t>26.03.2017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439C99-CCC3-4EF5-AA68-E6D7EC212292}" type="slidenum">
              <a:rPr lang="ru-RU" smtClean="0"/>
              <a:pPr/>
              <a:t>‹#›</a:t>
            </a:fld>
            <a:endParaRPr lang="ru-RU"/>
          </a:p>
        </p:txBody>
      </p:sp>
    </p:spTree>
    <p:extLst>
      <p:ext uri="{BB962C8B-B14F-4D97-AF65-F5344CB8AC3E}">
        <p14:creationId xmlns:p14="http://schemas.microsoft.com/office/powerpoint/2010/main" xmlns="" val="2724448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75E4FEF-A9EE-47D3-9D4F-4C1F765C623C}" type="datetimeFigureOut">
              <a:rPr lang="ru-RU" smtClean="0"/>
              <a:pPr/>
              <a:t>26.03.2017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8439C99-CCC3-4EF5-AA68-E6D7EC212292}" type="slidenum">
              <a:rPr lang="ru-RU" smtClean="0"/>
              <a:pPr/>
              <a:t>‹#›</a:t>
            </a:fld>
            <a:endParaRPr lang="ru-RU"/>
          </a:p>
        </p:txBody>
      </p:sp>
    </p:spTree>
    <p:extLst>
      <p:ext uri="{BB962C8B-B14F-4D97-AF65-F5344CB8AC3E}">
        <p14:creationId xmlns:p14="http://schemas.microsoft.com/office/powerpoint/2010/main" xmlns="" val="1807979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75E4FEF-A9EE-47D3-9D4F-4C1F765C623C}" type="datetimeFigureOut">
              <a:rPr lang="ru-RU" smtClean="0"/>
              <a:pPr/>
              <a:t>26.03.2017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8439C99-CCC3-4EF5-AA68-E6D7EC212292}" type="slidenum">
              <a:rPr lang="ru-RU" smtClean="0"/>
              <a:pPr/>
              <a:t>‹#›</a:t>
            </a:fld>
            <a:endParaRPr lang="ru-RU"/>
          </a:p>
        </p:txBody>
      </p:sp>
    </p:spTree>
    <p:extLst>
      <p:ext uri="{BB962C8B-B14F-4D97-AF65-F5344CB8AC3E}">
        <p14:creationId xmlns:p14="http://schemas.microsoft.com/office/powerpoint/2010/main" xmlns="" val="2590916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75E4FEF-A9EE-47D3-9D4F-4C1F765C623C}" type="datetimeFigureOut">
              <a:rPr lang="ru-RU" smtClean="0"/>
              <a:pPr/>
              <a:t>26.03.2017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8439C99-CCC3-4EF5-AA68-E6D7EC212292}" type="slidenum">
              <a:rPr lang="ru-RU" smtClean="0"/>
              <a:pPr/>
              <a:t>‹#›</a:t>
            </a:fld>
            <a:endParaRPr lang="ru-RU"/>
          </a:p>
        </p:txBody>
      </p:sp>
    </p:spTree>
    <p:extLst>
      <p:ext uri="{BB962C8B-B14F-4D97-AF65-F5344CB8AC3E}">
        <p14:creationId xmlns:p14="http://schemas.microsoft.com/office/powerpoint/2010/main" xmlns="" val="1580882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75E4FEF-A9EE-47D3-9D4F-4C1F765C623C}" type="datetimeFigureOut">
              <a:rPr lang="ru-RU" smtClean="0"/>
              <a:pPr/>
              <a:t>26.03.2017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8439C99-CCC3-4EF5-AA68-E6D7EC212292}" type="slidenum">
              <a:rPr lang="ru-RU" smtClean="0"/>
              <a:pPr/>
              <a:t>‹#›</a:t>
            </a:fld>
            <a:endParaRPr lang="ru-RU"/>
          </a:p>
        </p:txBody>
      </p:sp>
    </p:spTree>
    <p:extLst>
      <p:ext uri="{BB962C8B-B14F-4D97-AF65-F5344CB8AC3E}">
        <p14:creationId xmlns:p14="http://schemas.microsoft.com/office/powerpoint/2010/main" xmlns="" val="2261466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75E4FEF-A9EE-47D3-9D4F-4C1F765C623C}" type="datetimeFigureOut">
              <a:rPr lang="ru-RU" smtClean="0"/>
              <a:pPr/>
              <a:t>26.03.2017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8439C99-CCC3-4EF5-AA68-E6D7EC212292}" type="slidenum">
              <a:rPr lang="ru-RU" smtClean="0"/>
              <a:pPr/>
              <a:t>‹#›</a:t>
            </a:fld>
            <a:endParaRPr lang="ru-RU"/>
          </a:p>
        </p:txBody>
      </p:sp>
    </p:spTree>
    <p:extLst>
      <p:ext uri="{BB962C8B-B14F-4D97-AF65-F5344CB8AC3E}">
        <p14:creationId xmlns:p14="http://schemas.microsoft.com/office/powerpoint/2010/main" xmlns="" val="1521853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75E4FEF-A9EE-47D3-9D4F-4C1F765C623C}" type="datetimeFigureOut">
              <a:rPr lang="ru-RU" smtClean="0"/>
              <a:pPr/>
              <a:t>26.03.2017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8439C99-CCC3-4EF5-AA68-E6D7EC212292}" type="slidenum">
              <a:rPr lang="ru-RU" smtClean="0"/>
              <a:pPr/>
              <a:t>‹#›</a:t>
            </a:fld>
            <a:endParaRPr lang="ru-RU"/>
          </a:p>
        </p:txBody>
      </p:sp>
    </p:spTree>
    <p:extLst>
      <p:ext uri="{BB962C8B-B14F-4D97-AF65-F5344CB8AC3E}">
        <p14:creationId xmlns:p14="http://schemas.microsoft.com/office/powerpoint/2010/main" xmlns="" val="4176085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5E4FEF-A9EE-47D3-9D4F-4C1F765C623C}" type="datetimeFigureOut">
              <a:rPr lang="ru-RU" smtClean="0"/>
              <a:pPr/>
              <a:t>26.03.2017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439C99-CCC3-4EF5-AA68-E6D7EC212292}" type="slidenum">
              <a:rPr lang="ru-RU" smtClean="0"/>
              <a:pPr/>
              <a:t>‹#›</a:t>
            </a:fld>
            <a:endParaRPr lang="ru-RU"/>
          </a:p>
        </p:txBody>
      </p:sp>
    </p:spTree>
    <p:extLst>
      <p:ext uri="{BB962C8B-B14F-4D97-AF65-F5344CB8AC3E}">
        <p14:creationId xmlns:p14="http://schemas.microsoft.com/office/powerpoint/2010/main" xmlns="" val="2207375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xmlns="" val="603225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55000" lnSpcReduction="20000"/>
          </a:bodyPr>
          <a:lstStyle/>
          <a:p>
            <a:r>
              <a:rPr lang="ru-RU" dirty="0"/>
              <a:t>Хотелось бы, чтобы вы понимали, что конфликты, это необходимое явление социальной жизни. Если они существуют, то, значит, выполняют какие-то важные функции в жизни человека и общества. Причем эти функции могут быть как позитивные, так и негативные. Предлагаем вам дополнить схему “Функции конфликта”. Учащиеся дополняют схему и проверяют ее. (Схема может быть воспроизведена на доске или на экране). </a:t>
            </a:r>
            <a:r>
              <a:rPr lang="ru-RU" u="sng" dirty="0"/>
              <a:t>Приложение 2</a:t>
            </a:r>
            <a:r>
              <a:rPr lang="ru-RU" dirty="0" smtClean="0"/>
              <a:t>.</a:t>
            </a:r>
          </a:p>
          <a:p>
            <a:r>
              <a:rPr lang="ru-RU" dirty="0"/>
              <a:t> </a:t>
            </a:r>
          </a:p>
          <a:p>
            <a:r>
              <a:rPr lang="ru-RU" dirty="0"/>
              <a:t>Игра «Хорошо-плохо»</a:t>
            </a:r>
          </a:p>
          <a:p>
            <a:r>
              <a:rPr lang="ru-RU" dirty="0"/>
              <a:t>Играют по кругу. Первый человек, начинает фразу со слов « Конфликт - это хорошо, ...», следующий опровергает его утверждение словами « Конфликт – э то плохо...» и т.д.</a:t>
            </a:r>
          </a:p>
          <a:p>
            <a:r>
              <a:rPr lang="ru-RU" dirty="0"/>
              <a:t>Ведущий:  в любом событии можно найти хорошее и плохое. Смотря как на него смотреть.  А теперь давайте подумаем, что же такое конфликты?</a:t>
            </a:r>
          </a:p>
          <a:p>
            <a:r>
              <a:rPr lang="ru-RU" dirty="0"/>
              <a:t>Ведущий: Да. Можно сказать, что это различные ссоры и недопонимания. </a:t>
            </a:r>
          </a:p>
          <a:p>
            <a:endParaRPr lang="ru-RU" dirty="0"/>
          </a:p>
          <a:p>
            <a:endParaRPr lang="ru-RU" dirty="0"/>
          </a:p>
        </p:txBody>
      </p:sp>
    </p:spTree>
    <p:extLst>
      <p:ext uri="{BB962C8B-B14F-4D97-AF65-F5344CB8AC3E}">
        <p14:creationId xmlns:p14="http://schemas.microsoft.com/office/powerpoint/2010/main" xmlns="" val="3678866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ФУНКЦИИ КОНФЛИКТА </a:t>
            </a:r>
            <a:r>
              <a:rPr kumimoji="0" lang="ru-RU" sz="4000" b="0" i="0" u="none" strike="noStrike" cap="none" normalizeH="0" baseline="0" dirty="0" smtClean="0">
                <a:ln>
                  <a:noFill/>
                </a:ln>
                <a:solidFill>
                  <a:schemeClr val="tx1"/>
                </a:solidFill>
                <a:effectLst/>
                <a:latin typeface="Arial" pitchFamily="34" charset="0"/>
                <a:cs typeface="Arial" pitchFamily="34" charset="0"/>
              </a:rPr>
              <a:t/>
            </a:r>
            <a:br>
              <a:rPr kumimoji="0" lang="ru-RU" sz="4000" b="0" i="0" u="none" strike="noStrike" cap="none" normalizeH="0" baseline="0" dirty="0" smtClean="0">
                <a:ln>
                  <a:noFill/>
                </a:ln>
                <a:solidFill>
                  <a:schemeClr val="tx1"/>
                </a:solidFill>
                <a:effectLst/>
                <a:latin typeface="Arial" pitchFamily="34" charset="0"/>
                <a:cs typeface="Arial" pitchFamily="34" charset="0"/>
              </a:rPr>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2750115906"/>
              </p:ext>
            </p:extLst>
          </p:nvPr>
        </p:nvGraphicFramePr>
        <p:xfrm>
          <a:off x="575748" y="1334572"/>
          <a:ext cx="8229600" cy="4686714"/>
        </p:xfrm>
        <a:graphic>
          <a:graphicData uri="http://schemas.openxmlformats.org/drawingml/2006/table">
            <a:tbl>
              <a:tblPr>
                <a:tableStyleId>{5C22544A-7EE6-4342-B048-85BDC9FD1C3A}</a:tableStyleId>
              </a:tblPr>
              <a:tblGrid>
                <a:gridCol w="4114800"/>
                <a:gridCol w="4114800"/>
              </a:tblGrid>
              <a:tr h="520746">
                <a:tc>
                  <a:txBody>
                    <a:bodyPr/>
                    <a:lstStyle/>
                    <a:p>
                      <a:pPr>
                        <a:spcAft>
                          <a:spcPts val="0"/>
                        </a:spcAft>
                      </a:pPr>
                      <a:r>
                        <a:rPr lang="ru-RU" sz="1000">
                          <a:effectLst/>
                        </a:rPr>
                        <a:t>Позитивные </a:t>
                      </a:r>
                      <a:endParaRPr lang="ru-RU" sz="1200">
                        <a:effectLst/>
                        <a:latin typeface="Times New Roman"/>
                        <a:ea typeface="Times New Roman"/>
                      </a:endParaRPr>
                    </a:p>
                  </a:txBody>
                  <a:tcPr marL="66675" marR="66675" marT="66675" marB="66675"/>
                </a:tc>
                <a:tc>
                  <a:txBody>
                    <a:bodyPr/>
                    <a:lstStyle/>
                    <a:p>
                      <a:pPr>
                        <a:spcAft>
                          <a:spcPts val="0"/>
                        </a:spcAft>
                      </a:pPr>
                      <a:r>
                        <a:rPr lang="ru-RU" sz="1000">
                          <a:effectLst/>
                        </a:rPr>
                        <a:t>Негативные</a:t>
                      </a:r>
                      <a:endParaRPr lang="ru-RU" sz="1200">
                        <a:effectLst/>
                        <a:latin typeface="Times New Roman"/>
                        <a:ea typeface="Times New Roman"/>
                      </a:endParaRPr>
                    </a:p>
                  </a:txBody>
                  <a:tcPr marL="66675" marR="66675" marT="66675" marB="66675"/>
                </a:tc>
              </a:tr>
              <a:tr h="520746">
                <a:tc>
                  <a:txBody>
                    <a:bodyPr/>
                    <a:lstStyle/>
                    <a:p>
                      <a:pPr>
                        <a:spcAft>
                          <a:spcPts val="0"/>
                        </a:spcAft>
                      </a:pPr>
                      <a:r>
                        <a:rPr lang="ru-RU" sz="1000">
                          <a:effectLst/>
                        </a:rPr>
                        <a:t>1. Познание друг друга </a:t>
                      </a:r>
                      <a:endParaRPr lang="ru-RU" sz="1200">
                        <a:effectLst/>
                        <a:latin typeface="Times New Roman"/>
                        <a:ea typeface="Times New Roman"/>
                      </a:endParaRPr>
                    </a:p>
                  </a:txBody>
                  <a:tcPr marL="66675" marR="66675" marT="66675" marB="66675"/>
                </a:tc>
                <a:tc>
                  <a:txBody>
                    <a:bodyPr/>
                    <a:lstStyle/>
                    <a:p>
                      <a:pPr>
                        <a:spcAft>
                          <a:spcPts val="0"/>
                        </a:spcAft>
                      </a:pPr>
                      <a:r>
                        <a:rPr lang="ru-RU" sz="1000">
                          <a:effectLst/>
                        </a:rPr>
                        <a:t>1. ______________________</a:t>
                      </a:r>
                      <a:endParaRPr lang="ru-RU" sz="1200">
                        <a:effectLst/>
                        <a:latin typeface="Times New Roman"/>
                        <a:ea typeface="Times New Roman"/>
                      </a:endParaRPr>
                    </a:p>
                  </a:txBody>
                  <a:tcPr marL="66675" marR="66675" marT="66675" marB="66675"/>
                </a:tc>
              </a:tr>
              <a:tr h="520746">
                <a:tc>
                  <a:txBody>
                    <a:bodyPr/>
                    <a:lstStyle/>
                    <a:p>
                      <a:pPr>
                        <a:spcAft>
                          <a:spcPts val="0"/>
                        </a:spcAft>
                      </a:pPr>
                      <a:r>
                        <a:rPr lang="ru-RU" sz="1000">
                          <a:effectLst/>
                        </a:rPr>
                        <a:t>2 .__________________ </a:t>
                      </a:r>
                      <a:endParaRPr lang="ru-RU" sz="1200">
                        <a:effectLst/>
                        <a:latin typeface="Times New Roman"/>
                        <a:ea typeface="Times New Roman"/>
                      </a:endParaRPr>
                    </a:p>
                  </a:txBody>
                  <a:tcPr marL="66675" marR="66675" marT="66675" marB="66675"/>
                </a:tc>
                <a:tc>
                  <a:txBody>
                    <a:bodyPr/>
                    <a:lstStyle/>
                    <a:p>
                      <a:pPr>
                        <a:spcAft>
                          <a:spcPts val="0"/>
                        </a:spcAft>
                      </a:pPr>
                      <a:r>
                        <a:rPr lang="ru-RU" sz="1000">
                          <a:effectLst/>
                        </a:rPr>
                        <a:t>2. Социальная пассивность</a:t>
                      </a:r>
                      <a:endParaRPr lang="ru-RU" sz="1200">
                        <a:effectLst/>
                        <a:latin typeface="Times New Roman"/>
                        <a:ea typeface="Times New Roman"/>
                      </a:endParaRPr>
                    </a:p>
                  </a:txBody>
                  <a:tcPr marL="66675" marR="66675" marT="66675" marB="66675"/>
                </a:tc>
              </a:tr>
              <a:tr h="520746">
                <a:tc>
                  <a:txBody>
                    <a:bodyPr/>
                    <a:lstStyle/>
                    <a:p>
                      <a:pPr>
                        <a:spcAft>
                          <a:spcPts val="0"/>
                        </a:spcAft>
                      </a:pPr>
                      <a:r>
                        <a:rPr lang="ru-RU" sz="1000">
                          <a:effectLst/>
                        </a:rPr>
                        <a:t>3. __________________ </a:t>
                      </a:r>
                      <a:endParaRPr lang="ru-RU" sz="1200">
                        <a:effectLst/>
                        <a:latin typeface="Times New Roman"/>
                        <a:ea typeface="Times New Roman"/>
                      </a:endParaRPr>
                    </a:p>
                  </a:txBody>
                  <a:tcPr marL="66675" marR="66675" marT="66675" marB="66675"/>
                </a:tc>
                <a:tc>
                  <a:txBody>
                    <a:bodyPr/>
                    <a:lstStyle/>
                    <a:p>
                      <a:pPr>
                        <a:spcAft>
                          <a:spcPts val="0"/>
                        </a:spcAft>
                      </a:pPr>
                      <a:r>
                        <a:rPr lang="ru-RU" sz="1000">
                          <a:effectLst/>
                        </a:rPr>
                        <a:t>3. Снижение качества деятельности</a:t>
                      </a:r>
                      <a:endParaRPr lang="ru-RU" sz="1200">
                        <a:effectLst/>
                        <a:latin typeface="Times New Roman"/>
                        <a:ea typeface="Times New Roman"/>
                      </a:endParaRPr>
                    </a:p>
                  </a:txBody>
                  <a:tcPr marL="66675" marR="66675" marT="66675" marB="66675"/>
                </a:tc>
              </a:tr>
              <a:tr h="520746">
                <a:tc>
                  <a:txBody>
                    <a:bodyPr/>
                    <a:lstStyle/>
                    <a:p>
                      <a:pPr>
                        <a:spcAft>
                          <a:spcPts val="0"/>
                        </a:spcAft>
                      </a:pPr>
                      <a:r>
                        <a:rPr lang="ru-RU" sz="1000">
                          <a:effectLst/>
                        </a:rPr>
                        <a:t>4. Развитие личности </a:t>
                      </a:r>
                      <a:endParaRPr lang="ru-RU" sz="1200">
                        <a:effectLst/>
                        <a:latin typeface="Times New Roman"/>
                        <a:ea typeface="Times New Roman"/>
                      </a:endParaRPr>
                    </a:p>
                  </a:txBody>
                  <a:tcPr marL="66675" marR="66675" marT="66675" marB="66675"/>
                </a:tc>
                <a:tc>
                  <a:txBody>
                    <a:bodyPr/>
                    <a:lstStyle/>
                    <a:p>
                      <a:pPr>
                        <a:spcAft>
                          <a:spcPts val="0"/>
                        </a:spcAft>
                      </a:pPr>
                      <a:r>
                        <a:rPr lang="ru-RU" sz="1000">
                          <a:effectLst/>
                        </a:rPr>
                        <a:t>4. Депрессия. Угроза здоровью</a:t>
                      </a:r>
                      <a:endParaRPr lang="ru-RU" sz="1200">
                        <a:effectLst/>
                        <a:latin typeface="Times New Roman"/>
                        <a:ea typeface="Times New Roman"/>
                      </a:endParaRPr>
                    </a:p>
                  </a:txBody>
                  <a:tcPr marL="66675" marR="66675" marT="66675" marB="66675"/>
                </a:tc>
              </a:tr>
              <a:tr h="520746">
                <a:tc rowSpan="2">
                  <a:txBody>
                    <a:bodyPr/>
                    <a:lstStyle/>
                    <a:p>
                      <a:pPr>
                        <a:spcAft>
                          <a:spcPts val="0"/>
                        </a:spcAft>
                      </a:pPr>
                      <a:r>
                        <a:rPr lang="ru-RU" sz="1000">
                          <a:effectLst/>
                        </a:rPr>
                        <a:t>5. Ослабление психической напряженности </a:t>
                      </a:r>
                      <a:endParaRPr lang="ru-RU" sz="1200">
                        <a:effectLst/>
                        <a:latin typeface="Times New Roman"/>
                        <a:ea typeface="Times New Roman"/>
                      </a:endParaRPr>
                    </a:p>
                  </a:txBody>
                  <a:tcPr marL="66675" marR="66675" marT="66675" marB="66675"/>
                </a:tc>
                <a:tc>
                  <a:txBody>
                    <a:bodyPr/>
                    <a:lstStyle/>
                    <a:p>
                      <a:pPr>
                        <a:spcAft>
                          <a:spcPts val="0"/>
                        </a:spcAft>
                      </a:pPr>
                      <a:r>
                        <a:rPr lang="ru-RU" sz="1000">
                          <a:effectLst/>
                        </a:rPr>
                        <a:t>5. Ощущение насилия, давления </a:t>
                      </a:r>
                      <a:endParaRPr lang="ru-RU" sz="1200">
                        <a:effectLst/>
                        <a:latin typeface="Times New Roman"/>
                        <a:ea typeface="Times New Roman"/>
                      </a:endParaRPr>
                    </a:p>
                  </a:txBody>
                  <a:tcPr marL="66675" marR="66675" marT="66675" marB="66675"/>
                </a:tc>
              </a:tr>
              <a:tr h="520746">
                <a:tc vMerge="1">
                  <a:txBody>
                    <a:bodyPr/>
                    <a:lstStyle/>
                    <a:p>
                      <a:endParaRPr lang="ru-RU"/>
                    </a:p>
                  </a:txBody>
                  <a:tcPr/>
                </a:tc>
                <a:tc>
                  <a:txBody>
                    <a:bodyPr/>
                    <a:lstStyle/>
                    <a:p>
                      <a:pPr>
                        <a:spcAft>
                          <a:spcPts val="0"/>
                        </a:spcAft>
                      </a:pPr>
                      <a:r>
                        <a:rPr lang="ru-RU" sz="1000">
                          <a:effectLst/>
                        </a:rPr>
                        <a:t> </a:t>
                      </a:r>
                      <a:endParaRPr lang="ru-RU" sz="1200">
                        <a:effectLst/>
                        <a:latin typeface="Times New Roman"/>
                        <a:ea typeface="Times New Roman"/>
                      </a:endParaRPr>
                    </a:p>
                  </a:txBody>
                  <a:tcPr marL="66675" marR="66675" marT="66675" marB="66675"/>
                </a:tc>
              </a:tr>
              <a:tr h="520746">
                <a:tc rowSpan="2">
                  <a:txBody>
                    <a:bodyPr/>
                    <a:lstStyle/>
                    <a:p>
                      <a:pPr>
                        <a:spcAft>
                          <a:spcPts val="0"/>
                        </a:spcAft>
                      </a:pPr>
                      <a:r>
                        <a:rPr lang="ru-RU" sz="1000">
                          <a:effectLst/>
                        </a:rPr>
                        <a:t>6. Повышение авторитета, самооценки </a:t>
                      </a:r>
                      <a:endParaRPr lang="ru-RU" sz="1200">
                        <a:effectLst/>
                        <a:latin typeface="Times New Roman"/>
                        <a:ea typeface="Times New Roman"/>
                      </a:endParaRPr>
                    </a:p>
                  </a:txBody>
                  <a:tcPr marL="66675" marR="66675" marT="66675" marB="66675"/>
                </a:tc>
                <a:tc>
                  <a:txBody>
                    <a:bodyPr/>
                    <a:lstStyle/>
                    <a:p>
                      <a:pPr>
                        <a:spcAft>
                          <a:spcPts val="0"/>
                        </a:spcAft>
                      </a:pPr>
                      <a:r>
                        <a:rPr lang="ru-RU" sz="1000">
                          <a:effectLst/>
                        </a:rPr>
                        <a:t>6. ________________________</a:t>
                      </a:r>
                      <a:endParaRPr lang="ru-RU" sz="1200">
                        <a:effectLst/>
                        <a:latin typeface="Times New Roman"/>
                        <a:ea typeface="Times New Roman"/>
                      </a:endParaRPr>
                    </a:p>
                  </a:txBody>
                  <a:tcPr marL="66675" marR="66675" marT="66675" marB="66675"/>
                </a:tc>
              </a:tr>
              <a:tr h="520746">
                <a:tc vMerge="1">
                  <a:txBody>
                    <a:bodyPr/>
                    <a:lstStyle/>
                    <a:p>
                      <a:endParaRPr lang="ru-RU"/>
                    </a:p>
                  </a:txBody>
                  <a:tcPr/>
                </a:tc>
                <a:tc>
                  <a:txBody>
                    <a:bodyPr/>
                    <a:lstStyle/>
                    <a:p>
                      <a:pPr>
                        <a:spcAft>
                          <a:spcPts val="0"/>
                        </a:spcAft>
                      </a:pPr>
                      <a:r>
                        <a:rPr lang="ru-RU" sz="1000" dirty="0">
                          <a:effectLst/>
                        </a:rPr>
                        <a:t> </a:t>
                      </a:r>
                      <a:endParaRPr lang="ru-RU" sz="1200" dirty="0">
                        <a:effectLst/>
                        <a:latin typeface="Times New Roman"/>
                        <a:ea typeface="Times New Roman"/>
                      </a:endParaRPr>
                    </a:p>
                  </a:txBody>
                  <a:tcPr marL="66675" marR="66675" marT="66675" marB="66675"/>
                </a:tc>
              </a:tr>
            </a:tbl>
          </a:graphicData>
        </a:graphic>
      </p:graphicFrame>
    </p:spTree>
    <p:extLst>
      <p:ext uri="{BB962C8B-B14F-4D97-AF65-F5344CB8AC3E}">
        <p14:creationId xmlns:p14="http://schemas.microsoft.com/office/powerpoint/2010/main" xmlns="" val="569471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40000" lnSpcReduction="20000"/>
          </a:bodyPr>
          <a:lstStyle/>
          <a:p>
            <a:r>
              <a:rPr lang="ru-RU" dirty="0"/>
              <a:t>Введение понятия “сигналы конфликта”</a:t>
            </a:r>
          </a:p>
          <a:p>
            <a:r>
              <a:rPr lang="ru-RU" u="sng" dirty="0"/>
              <a:t>Основной вопрос.</a:t>
            </a:r>
            <a:r>
              <a:rPr lang="ru-RU" dirty="0"/>
              <a:t> Разрешение конфликта зависит во многом от уровня нашей бдительности, ибо он предваряется более или менее очевидными сигналами. Какими?</a:t>
            </a:r>
          </a:p>
          <a:p>
            <a:r>
              <a:rPr lang="ru-RU" i="1" dirty="0"/>
              <a:t>Кризис. </a:t>
            </a:r>
            <a:r>
              <a:rPr lang="ru-RU" dirty="0"/>
              <a:t>Это “крайний предел”, который характеризуют ожесточенные споры, агрессивные действия, оскорбления и т.д.</a:t>
            </a:r>
          </a:p>
          <a:p>
            <a:r>
              <a:rPr lang="ru-RU" i="1" dirty="0"/>
              <a:t>Напряжение.</a:t>
            </a:r>
            <a:r>
              <a:rPr lang="ru-RU" dirty="0"/>
              <a:t> Взаимоотношения с человеком становятся источником постоянного беспокойства. Состояние напряжения искажает наше восприятие другого человека и многих его действий. Наши взаимоотношения обременяются весом негативных установок и предвзятых мнений. Наши чувства по отношению к оппоненту значительно изменяются к худшему.</a:t>
            </a:r>
          </a:p>
          <a:p>
            <a:r>
              <a:rPr lang="ru-RU" i="1" dirty="0"/>
              <a:t>Недоразумение.</a:t>
            </a:r>
            <a:r>
              <a:rPr lang="ru-RU" dirty="0"/>
              <a:t> Мы зачастую впадаем в недоразумения, делая неверные выводы из ситуации, чаще всего из-за недостаточно четкого выражения мыслей или отсутствия взаимопонимания.</a:t>
            </a:r>
          </a:p>
          <a:p>
            <a:r>
              <a:rPr lang="ru-RU" i="1" dirty="0"/>
              <a:t>Инциденты.</a:t>
            </a:r>
            <a:r>
              <a:rPr lang="ru-RU" dirty="0"/>
              <a:t> Сигнал о том, что вы являетесь участником инцидента, несущего в себе зерно конфликта, обычно незначителен. Какая-то мелочь может вызвать временное волнение или раздражение, однако через несколько дней она нередко забывается. Но </a:t>
            </a:r>
            <a:r>
              <a:rPr lang="ru-RU" dirty="0" err="1"/>
              <a:t>накладываясь</a:t>
            </a:r>
            <a:r>
              <a:rPr lang="ru-RU" dirty="0"/>
              <a:t> друг на друга, инциденты могут приводить к конфликту.</a:t>
            </a:r>
          </a:p>
          <a:p>
            <a:r>
              <a:rPr lang="ru-RU" i="1" dirty="0"/>
              <a:t>Дискомфорт.</a:t>
            </a:r>
            <a:r>
              <a:rPr lang="ru-RU" dirty="0"/>
              <a:t> Это интуитивное ощущение, что что-то не так, хотя выразить его словами трудно. В данном случае к интуиции полезно прислушаться, более того, ее надо приветствовать.</a:t>
            </a:r>
          </a:p>
          <a:p>
            <a:r>
              <a:rPr lang="ru-RU" dirty="0"/>
              <a:t>Если вы научитесь распознавать сигналы дискомфорта и инцидентов и быстро реагировать на них, вы можете зачастую предотвратить возникновение напряжения, недоразумений и кризисов.</a:t>
            </a:r>
          </a:p>
          <a:p>
            <a:endParaRPr lang="ru-RU" dirty="0"/>
          </a:p>
        </p:txBody>
      </p:sp>
    </p:spTree>
    <p:extLst>
      <p:ext uri="{BB962C8B-B14F-4D97-AF65-F5344CB8AC3E}">
        <p14:creationId xmlns:p14="http://schemas.microsoft.com/office/powerpoint/2010/main" xmlns="" val="2713391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dirty="0" smtClean="0"/>
              <a:t>АЛГОРИТМ ДЕЙСТВИЯ В КОНФЛИКТНОЙ СИТУАЦИИ.</a:t>
            </a:r>
            <a:r>
              <a:rPr lang="ru-RU" dirty="0" smtClean="0"/>
              <a:t/>
            </a:r>
            <a:br>
              <a:rPr lang="ru-RU" dirty="0" smtClean="0"/>
            </a:br>
            <a:endParaRPr lang="ru-RU" dirty="0"/>
          </a:p>
        </p:txBody>
      </p:sp>
      <p:sp>
        <p:nvSpPr>
          <p:cNvPr id="3" name="Объект 2"/>
          <p:cNvSpPr>
            <a:spLocks noGrp="1"/>
          </p:cNvSpPr>
          <p:nvPr>
            <p:ph idx="1"/>
          </p:nvPr>
        </p:nvSpPr>
        <p:spPr/>
        <p:txBody>
          <a:bodyPr/>
          <a:lstStyle/>
          <a:p>
            <a:pPr lvl="0"/>
            <a:r>
              <a:rPr lang="ru-RU" dirty="0" smtClean="0"/>
              <a:t>Выделить </a:t>
            </a:r>
            <a:r>
              <a:rPr lang="ru-RU" dirty="0"/>
              <a:t>суть проблемы. </a:t>
            </a:r>
          </a:p>
          <a:p>
            <a:pPr lvl="0"/>
            <a:r>
              <a:rPr lang="ru-RU" dirty="0"/>
              <a:t>Увидеть ее со стороны. </a:t>
            </a:r>
          </a:p>
          <a:p>
            <a:pPr lvl="0"/>
            <a:r>
              <a:rPr lang="ru-RU" dirty="0"/>
              <a:t>Поставить себя на место другого человека. </a:t>
            </a:r>
          </a:p>
          <a:p>
            <a:r>
              <a:rPr lang="ru-RU" dirty="0"/>
              <a:t>Найти конструктивное решение проблемы</a:t>
            </a:r>
          </a:p>
        </p:txBody>
      </p:sp>
    </p:spTree>
    <p:extLst>
      <p:ext uri="{BB962C8B-B14F-4D97-AF65-F5344CB8AC3E}">
        <p14:creationId xmlns:p14="http://schemas.microsoft.com/office/powerpoint/2010/main" xmlns="" val="2844183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smtClean="0"/>
              <a:t>Алгоритм выхода из конфликтной ситуации</a:t>
            </a:r>
            <a:r>
              <a:rPr lang="ru-RU" dirty="0" smtClean="0"/>
              <a:t/>
            </a:r>
            <a:br>
              <a:rPr lang="ru-RU" dirty="0" smtClean="0"/>
            </a:br>
            <a:endParaRPr lang="ru-RU" dirty="0"/>
          </a:p>
        </p:txBody>
      </p:sp>
      <p:sp>
        <p:nvSpPr>
          <p:cNvPr id="3" name="Объект 2"/>
          <p:cNvSpPr>
            <a:spLocks noGrp="1"/>
          </p:cNvSpPr>
          <p:nvPr>
            <p:ph idx="1"/>
          </p:nvPr>
        </p:nvSpPr>
        <p:spPr/>
        <p:txBody>
          <a:bodyPr>
            <a:normAutofit fontScale="55000" lnSpcReduction="20000"/>
          </a:bodyPr>
          <a:lstStyle/>
          <a:p>
            <a:r>
              <a:rPr lang="ru-RU" b="1" dirty="0" smtClean="0"/>
              <a:t>1 </a:t>
            </a:r>
            <a:r>
              <a:rPr lang="ru-RU" b="1" dirty="0"/>
              <a:t>шаг: прояснение конфликтной ситуации:</a:t>
            </a:r>
            <a:endParaRPr lang="ru-RU" dirty="0"/>
          </a:p>
          <a:p>
            <a:r>
              <a:rPr lang="ru-RU" b="1" dirty="0"/>
              <a:t>-</a:t>
            </a:r>
            <a:r>
              <a:rPr lang="ru-RU" dirty="0"/>
              <a:t>выслушайте собеседника. Уточните, в чем состоит его проблема: что он хочет или не хочет, что ему нужно или важно, что его затрудняет. Делайте это в стиле </a:t>
            </a:r>
            <a:r>
              <a:rPr lang="ru-RU" b="1" dirty="0"/>
              <a:t>активного слушания.</a:t>
            </a:r>
            <a:endParaRPr lang="ru-RU" dirty="0"/>
          </a:p>
          <a:p>
            <a:r>
              <a:rPr lang="ru-RU" dirty="0"/>
              <a:t>- после этого говорите о своем желании или проблеме с помощью </a:t>
            </a:r>
            <a:r>
              <a:rPr lang="ru-RU" b="1" dirty="0"/>
              <a:t>«Я-высказывания»</a:t>
            </a:r>
            <a:endParaRPr lang="ru-RU" dirty="0"/>
          </a:p>
          <a:p>
            <a:r>
              <a:rPr lang="ru-RU" dirty="0"/>
              <a:t> </a:t>
            </a:r>
          </a:p>
          <a:p>
            <a:r>
              <a:rPr lang="ru-RU" b="1" dirty="0"/>
              <a:t>2 шаг- сбор предложений</a:t>
            </a:r>
            <a:endParaRPr lang="ru-RU" dirty="0"/>
          </a:p>
          <a:p>
            <a:r>
              <a:rPr lang="ru-RU" dirty="0"/>
              <a:t>- начните с вопроса : »</a:t>
            </a:r>
            <a:r>
              <a:rPr lang="ru-RU" b="1" dirty="0"/>
              <a:t>Как же нам быть?»</a:t>
            </a:r>
            <a:endParaRPr lang="ru-RU" dirty="0"/>
          </a:p>
          <a:p>
            <a:r>
              <a:rPr lang="ru-RU" b="1" dirty="0"/>
              <a:t>-</a:t>
            </a:r>
            <a:r>
              <a:rPr lang="ru-RU" dirty="0"/>
              <a:t>Дайте возможность собеседнику первому предложить варианты решения проблемы, только после этого предлагайте свои. Не отвергайте ни одно предложение</a:t>
            </a:r>
          </a:p>
          <a:p>
            <a:r>
              <a:rPr lang="ru-RU" b="1" dirty="0"/>
              <a:t>3 шаг- оценка предложений и выбор наиболее приемлемого</a:t>
            </a:r>
            <a:endParaRPr lang="ru-RU" dirty="0"/>
          </a:p>
          <a:p>
            <a:r>
              <a:rPr lang="ru-RU" dirty="0"/>
              <a:t>-совместно обсудите предложения.</a:t>
            </a:r>
          </a:p>
          <a:p>
            <a:r>
              <a:rPr lang="ru-RU" b="1" dirty="0"/>
              <a:t>4 шаг- детализация принятого </a:t>
            </a:r>
            <a:r>
              <a:rPr lang="ru-RU" b="1" dirty="0" smtClean="0"/>
              <a:t>решения</a:t>
            </a:r>
          </a:p>
          <a:p>
            <a:r>
              <a:rPr lang="ru-RU" b="1" dirty="0"/>
              <a:t>5 шаг- выполнение решения, проверка.</a:t>
            </a:r>
            <a:endParaRPr lang="ru-RU" dirty="0"/>
          </a:p>
          <a:p>
            <a:endParaRPr lang="ru-RU" dirty="0"/>
          </a:p>
          <a:p>
            <a:endParaRPr lang="ru-RU" dirty="0"/>
          </a:p>
        </p:txBody>
      </p:sp>
    </p:spTree>
    <p:extLst>
      <p:ext uri="{BB962C8B-B14F-4D97-AF65-F5344CB8AC3E}">
        <p14:creationId xmlns:p14="http://schemas.microsoft.com/office/powerpoint/2010/main" xmlns="" val="216397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Сейчас мы рассмотрим конкретные жизненные ситуации, которые предлагают учащиеся, и попробуем с точки зрения полученных новых знаний проанализировать пути выхода из них.</a:t>
            </a:r>
          </a:p>
          <a:p>
            <a:r>
              <a:rPr lang="ru-RU" dirty="0" smtClean="0"/>
              <a:t>На какой стадии находится конфликт?</a:t>
            </a:r>
            <a:endParaRPr lang="ru-RU" dirty="0"/>
          </a:p>
        </p:txBody>
      </p:sp>
    </p:spTree>
    <p:extLst>
      <p:ext uri="{BB962C8B-B14F-4D97-AF65-F5344CB8AC3E}">
        <p14:creationId xmlns:p14="http://schemas.microsoft.com/office/powerpoint/2010/main" xmlns="" val="642609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РАЗРЕШЕНИЕ КОНФЛИКТА.</a:t>
            </a:r>
            <a:r>
              <a:rPr kumimoji="0" lang="ru-RU" sz="4000" b="0" i="0" u="none" strike="noStrike" cap="none" normalizeH="0" baseline="0" dirty="0" smtClean="0">
                <a:ln>
                  <a:noFill/>
                </a:ln>
                <a:solidFill>
                  <a:schemeClr val="tx1"/>
                </a:solidFill>
                <a:effectLst/>
                <a:latin typeface="Arial" pitchFamily="34" charset="0"/>
                <a:cs typeface="Arial" pitchFamily="34" charset="0"/>
              </a:rPr>
              <a:t/>
            </a:r>
            <a:br>
              <a:rPr kumimoji="0" lang="ru-RU" sz="4000" b="0" i="0" u="none" strike="noStrike" cap="none" normalizeH="0" baseline="0" dirty="0" smtClean="0">
                <a:ln>
                  <a:noFill/>
                </a:ln>
                <a:solidFill>
                  <a:schemeClr val="tx1"/>
                </a:solidFill>
                <a:effectLst/>
                <a:latin typeface="Arial" pitchFamily="34" charset="0"/>
                <a:cs typeface="Arial" pitchFamily="34" charset="0"/>
              </a:rPr>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675787224"/>
              </p:ext>
            </p:extLst>
          </p:nvPr>
        </p:nvGraphicFramePr>
        <p:xfrm>
          <a:off x="516385" y="1772816"/>
          <a:ext cx="8229600" cy="3184972"/>
        </p:xfrm>
        <a:graphic>
          <a:graphicData uri="http://schemas.openxmlformats.org/drawingml/2006/table">
            <a:tbl>
              <a:tblPr>
                <a:tableStyleId>{5C22544A-7EE6-4342-B048-85BDC9FD1C3A}</a:tableStyleId>
              </a:tblPr>
              <a:tblGrid>
                <a:gridCol w="4186808"/>
                <a:gridCol w="4042792"/>
              </a:tblGrid>
              <a:tr h="770558">
                <a:tc>
                  <a:txBody>
                    <a:bodyPr/>
                    <a:lstStyle/>
                    <a:p>
                      <a:r>
                        <a:rPr lang="ru-RU" sz="2400" dirty="0">
                          <a:effectLst/>
                        </a:rPr>
                        <a:t>Конструктивное </a:t>
                      </a:r>
                      <a:endParaRPr lang="ru-RU" sz="2400" dirty="0">
                        <a:effectLst/>
                        <a:latin typeface="Times New Roman"/>
                        <a:ea typeface="Times New Roman"/>
                      </a:endParaRPr>
                    </a:p>
                  </a:txBody>
                  <a:tcPr marL="66675" marR="66675" marT="66675" marB="66675"/>
                </a:tc>
                <a:tc>
                  <a:txBody>
                    <a:bodyPr/>
                    <a:lstStyle/>
                    <a:p>
                      <a:r>
                        <a:rPr lang="ru-RU" sz="2400">
                          <a:effectLst/>
                        </a:rPr>
                        <a:t>Деструктивное</a:t>
                      </a:r>
                      <a:endParaRPr lang="ru-RU" sz="2400">
                        <a:effectLst/>
                        <a:latin typeface="Times New Roman"/>
                        <a:ea typeface="Times New Roman"/>
                      </a:endParaRPr>
                    </a:p>
                  </a:txBody>
                  <a:tcPr marL="66675" marR="66675" marT="66675" marB="66675"/>
                </a:tc>
              </a:tr>
              <a:tr h="2414414">
                <a:tc>
                  <a:txBody>
                    <a:bodyPr/>
                    <a:lstStyle/>
                    <a:p>
                      <a:pPr marL="342900" lvl="0" indent="-342900">
                        <a:spcAft>
                          <a:spcPts val="0"/>
                        </a:spcAft>
                        <a:buFont typeface="+mj-lt"/>
                        <a:buAutoNum type="arabicPeriod"/>
                        <a:tabLst>
                          <a:tab pos="457200" algn="l"/>
                        </a:tabLst>
                      </a:pPr>
                      <a:r>
                        <a:rPr lang="ru-RU" sz="2400" dirty="0">
                          <a:effectLst/>
                        </a:rPr>
                        <a:t>Юмор </a:t>
                      </a:r>
                    </a:p>
                    <a:p>
                      <a:pPr marL="342900" lvl="0" indent="-342900">
                        <a:spcAft>
                          <a:spcPts val="0"/>
                        </a:spcAft>
                        <a:buFont typeface="+mj-lt"/>
                        <a:buAutoNum type="arabicPeriod"/>
                        <a:tabLst>
                          <a:tab pos="457200" algn="l"/>
                        </a:tabLst>
                      </a:pPr>
                      <a:r>
                        <a:rPr lang="ru-RU" sz="2400" dirty="0">
                          <a:effectLst/>
                        </a:rPr>
                        <a:t>Уступка </a:t>
                      </a:r>
                    </a:p>
                    <a:p>
                      <a:pPr marL="342900" lvl="0" indent="-342900">
                        <a:spcAft>
                          <a:spcPts val="0"/>
                        </a:spcAft>
                        <a:buFont typeface="+mj-lt"/>
                        <a:buAutoNum type="arabicPeriod"/>
                        <a:tabLst>
                          <a:tab pos="457200" algn="l"/>
                        </a:tabLst>
                      </a:pPr>
                      <a:r>
                        <a:rPr lang="ru-RU" sz="2400" dirty="0">
                          <a:effectLst/>
                        </a:rPr>
                        <a:t>Компромисс </a:t>
                      </a:r>
                    </a:p>
                    <a:p>
                      <a:pPr marL="342900" lvl="0" indent="-342900">
                        <a:spcAft>
                          <a:spcPts val="0"/>
                        </a:spcAft>
                        <a:buFont typeface="+mj-lt"/>
                        <a:buAutoNum type="arabicPeriod"/>
                        <a:tabLst>
                          <a:tab pos="457200" algn="l"/>
                        </a:tabLst>
                      </a:pPr>
                      <a:r>
                        <a:rPr lang="ru-RU" sz="2400" dirty="0">
                          <a:effectLst/>
                        </a:rPr>
                        <a:t>Сотрудничество </a:t>
                      </a:r>
                    </a:p>
                    <a:p>
                      <a:pPr marL="342900" lvl="0" indent="-342900">
                        <a:spcAft>
                          <a:spcPts val="0"/>
                        </a:spcAft>
                        <a:buFont typeface="+mj-lt"/>
                        <a:buAutoNum type="arabicPeriod"/>
                        <a:tabLst>
                          <a:tab pos="457200" algn="l"/>
                        </a:tabLst>
                      </a:pPr>
                      <a:r>
                        <a:rPr lang="ru-RU" sz="2400" dirty="0">
                          <a:effectLst/>
                        </a:rPr>
                        <a:t>Осознание позиций сторон </a:t>
                      </a:r>
                      <a:endParaRPr lang="ru-RU" sz="2400" dirty="0">
                        <a:effectLst/>
                        <a:latin typeface="Times New Roman"/>
                        <a:ea typeface="Times New Roman"/>
                      </a:endParaRPr>
                    </a:p>
                  </a:txBody>
                  <a:tcPr marL="66675" marR="66675" marT="66675" marB="66675"/>
                </a:tc>
                <a:tc>
                  <a:txBody>
                    <a:bodyPr/>
                    <a:lstStyle/>
                    <a:p>
                      <a:pPr marL="342900" lvl="0" indent="-342900">
                        <a:spcAft>
                          <a:spcPts val="0"/>
                        </a:spcAft>
                        <a:buFont typeface="+mj-lt"/>
                        <a:buAutoNum type="arabicPeriod"/>
                        <a:tabLst>
                          <a:tab pos="457200" algn="l"/>
                        </a:tabLst>
                      </a:pPr>
                      <a:r>
                        <a:rPr lang="ru-RU" sz="2400" dirty="0">
                          <a:effectLst/>
                        </a:rPr>
                        <a:t>Угрозы, насилие </a:t>
                      </a:r>
                    </a:p>
                    <a:p>
                      <a:pPr marL="342900" lvl="0" indent="-342900">
                        <a:spcAft>
                          <a:spcPts val="0"/>
                        </a:spcAft>
                        <a:buFont typeface="+mj-lt"/>
                        <a:buAutoNum type="arabicPeriod"/>
                        <a:tabLst>
                          <a:tab pos="457200" algn="l"/>
                        </a:tabLst>
                      </a:pPr>
                      <a:r>
                        <a:rPr lang="ru-RU" sz="2400" dirty="0">
                          <a:effectLst/>
                        </a:rPr>
                        <a:t>Грубость, унижение </a:t>
                      </a:r>
                    </a:p>
                    <a:p>
                      <a:pPr marL="342900" lvl="0" indent="-342900">
                        <a:spcAft>
                          <a:spcPts val="0"/>
                        </a:spcAft>
                        <a:buFont typeface="+mj-lt"/>
                        <a:buAutoNum type="arabicPeriod"/>
                        <a:tabLst>
                          <a:tab pos="457200" algn="l"/>
                        </a:tabLst>
                      </a:pPr>
                      <a:r>
                        <a:rPr lang="ru-RU" sz="2400" dirty="0">
                          <a:effectLst/>
                        </a:rPr>
                        <a:t>Переход на личности </a:t>
                      </a:r>
                    </a:p>
                    <a:p>
                      <a:pPr marL="342900" lvl="0" indent="-342900">
                        <a:spcAft>
                          <a:spcPts val="0"/>
                        </a:spcAft>
                        <a:buFont typeface="+mj-lt"/>
                        <a:buAutoNum type="arabicPeriod"/>
                        <a:tabLst>
                          <a:tab pos="457200" algn="l"/>
                        </a:tabLst>
                      </a:pPr>
                      <a:r>
                        <a:rPr lang="ru-RU" sz="2400" dirty="0">
                          <a:effectLst/>
                        </a:rPr>
                        <a:t>Уход от решения проблемы </a:t>
                      </a:r>
                    </a:p>
                    <a:p>
                      <a:pPr marL="342900" lvl="0" indent="-342900">
                        <a:spcAft>
                          <a:spcPts val="0"/>
                        </a:spcAft>
                        <a:buFont typeface="+mj-lt"/>
                        <a:buAutoNum type="arabicPeriod"/>
                        <a:tabLst>
                          <a:tab pos="457200" algn="l"/>
                        </a:tabLst>
                      </a:pPr>
                      <a:r>
                        <a:rPr lang="ru-RU" sz="2400" dirty="0">
                          <a:effectLst/>
                        </a:rPr>
                        <a:t>Разрыв отношений </a:t>
                      </a:r>
                      <a:endParaRPr lang="ru-RU" sz="2400" dirty="0">
                        <a:effectLst/>
                        <a:latin typeface="Times New Roman"/>
                        <a:ea typeface="Times New Roman"/>
                      </a:endParaRPr>
                    </a:p>
                  </a:txBody>
                  <a:tcPr marL="66675" marR="66675" marT="66675" marB="66675"/>
                </a:tc>
              </a:tr>
            </a:tbl>
          </a:graphicData>
        </a:graphic>
      </p:graphicFrame>
    </p:spTree>
    <p:extLst>
      <p:ext uri="{BB962C8B-B14F-4D97-AF65-F5344CB8AC3E}">
        <p14:creationId xmlns:p14="http://schemas.microsoft.com/office/powerpoint/2010/main" xmlns="" val="1755927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1143000"/>
          </a:xfrm>
        </p:spPr>
        <p:txBody>
          <a:bodyPr>
            <a:normAutofit fontScale="90000"/>
          </a:bodyPr>
          <a:lstStyle/>
          <a:p>
            <a:r>
              <a:rPr lang="ru-RU" dirty="0"/>
              <a:t> </a:t>
            </a:r>
            <a:br>
              <a:rPr lang="ru-RU" dirty="0"/>
            </a:br>
            <a:r>
              <a:rPr lang="ru-RU" sz="2700" dirty="0"/>
              <a:t>ВЗАИМОСВЯЗЬ СПОСОБОВ РАЗРЕШЕНИЯ КОНФЛИКТА И ОТНОШЕНИЙ</a:t>
            </a:r>
            <a:r>
              <a:rPr lang="ru-RU" dirty="0"/>
              <a:t>.</a:t>
            </a:r>
            <a:br>
              <a:rPr lang="ru-RU" dirty="0"/>
            </a:br>
            <a:endParaRPr lang="ru-RU" dirty="0"/>
          </a:p>
        </p:txBody>
      </p:sp>
      <p:sp>
        <p:nvSpPr>
          <p:cNvPr id="3" name="Объект 2"/>
          <p:cNvSpPr>
            <a:spLocks noGrp="1"/>
          </p:cNvSpPr>
          <p:nvPr>
            <p:ph idx="1"/>
          </p:nvPr>
        </p:nvSpPr>
        <p:spPr/>
        <p:txBody>
          <a:bodyPr/>
          <a:lstStyle/>
          <a:p>
            <a:r>
              <a:rPr lang="ru-RU" dirty="0" smtClean="0"/>
              <a:t>Если после разрешения конфликта у вас осталась возможность сказать друг другу «привет!»-то конфликт можно назвать успешным</a:t>
            </a:r>
            <a:endParaRPr lang="ru-RU" dirty="0"/>
          </a:p>
        </p:txBody>
      </p:sp>
    </p:spTree>
    <p:extLst>
      <p:ext uri="{BB962C8B-B14F-4D97-AF65-F5344CB8AC3E}">
        <p14:creationId xmlns:p14="http://schemas.microsoft.com/office/powerpoint/2010/main" xmlns="" val="1212136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r>
              <a:rPr lang="ru-RU" dirty="0"/>
              <a:t>Определение последовательности действий при разрешении конфликтной ситуации (на примере “Истории с апельсином”).</a:t>
            </a:r>
          </a:p>
          <a:p>
            <a:r>
              <a:rPr lang="ru-RU" i="1" dirty="0"/>
              <a:t>Что нужно, чтобы эффективно реализовать подход “выиграть/выиграть”?</a:t>
            </a:r>
            <a:endParaRPr lang="ru-RU" dirty="0"/>
          </a:p>
          <a:p>
            <a:r>
              <a:rPr lang="ru-RU" u="sng" dirty="0"/>
              <a:t>Конфликтная ситуация. </a:t>
            </a:r>
            <a:r>
              <a:rPr lang="ru-RU" dirty="0"/>
              <a:t>Два человека на кухне претендуют на единственный апельсин. Как поступить с ним? Разрезать пополам? Потянуть жребий? Рассудить, кому он нужнее? </a:t>
            </a:r>
          </a:p>
          <a:p>
            <a:r>
              <a:rPr lang="ru-RU" i="1" dirty="0"/>
              <a:t>Шаг 1.Узнайте, почему они хотят того, чего хотят.</a:t>
            </a:r>
            <a:endParaRPr lang="ru-RU" dirty="0"/>
          </a:p>
          <a:p>
            <a:r>
              <a:rPr lang="ru-RU" dirty="0"/>
              <a:t>Давайте вернемся на кухню и спросим людей, зачем им апельсин. Предположим, один из спорящих сказал, что он хочет пить и ему нужен сок. Другой</a:t>
            </a:r>
            <a:r>
              <a:rPr lang="ru-RU" b="1" i="1" dirty="0"/>
              <a:t> </a:t>
            </a:r>
            <a:r>
              <a:rPr lang="ru-RU" dirty="0"/>
              <a:t>хочет испечь пирог и ему нужна цедра.</a:t>
            </a:r>
          </a:p>
          <a:p>
            <a:endParaRPr lang="ru-RU" dirty="0"/>
          </a:p>
        </p:txBody>
      </p:sp>
    </p:spTree>
    <p:extLst>
      <p:ext uri="{BB962C8B-B14F-4D97-AF65-F5344CB8AC3E}">
        <p14:creationId xmlns:p14="http://schemas.microsoft.com/office/powerpoint/2010/main" xmlns="" val="3577107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ru-RU" i="1" dirty="0"/>
              <a:t>Шаг 2. Быть может, разногласия компенсируют друг друга в каком-то аспекте?</a:t>
            </a:r>
            <a:endParaRPr lang="ru-RU" dirty="0"/>
          </a:p>
          <a:p>
            <a:r>
              <a:rPr lang="ru-RU" dirty="0"/>
              <a:t>Наш опрос показал, что эти люди нуждались в апельсине для разных целей. Это неудивительно. Различия в характере, целях и интересах постоянно создают различия в потребностях: однако вы найдете их только в процессе поиска.</a:t>
            </a:r>
          </a:p>
          <a:p>
            <a:endParaRPr lang="ru-RU" dirty="0"/>
          </a:p>
        </p:txBody>
      </p:sp>
    </p:spTree>
    <p:extLst>
      <p:ext uri="{BB962C8B-B14F-4D97-AF65-F5344CB8AC3E}">
        <p14:creationId xmlns:p14="http://schemas.microsoft.com/office/powerpoint/2010/main" xmlns="" val="664817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 </a:t>
            </a:r>
          </a:p>
          <a:p>
            <a:r>
              <a:rPr lang="ru-RU" b="1" dirty="0"/>
              <a:t>“Будьте самоучками, не ждите, пока вас научит жизнь”. </a:t>
            </a:r>
            <a:endParaRPr lang="ru-RU" dirty="0"/>
          </a:p>
          <a:p>
            <a:r>
              <a:rPr lang="ru-RU" i="1" dirty="0"/>
              <a:t>Польский сатирик Станислав Ежи </a:t>
            </a:r>
            <a:r>
              <a:rPr lang="ru-RU" i="1" dirty="0" err="1"/>
              <a:t>Лец</a:t>
            </a:r>
            <a:r>
              <a:rPr lang="ru-RU" i="1" dirty="0"/>
              <a:t>.</a:t>
            </a:r>
            <a:endParaRPr lang="ru-RU" dirty="0"/>
          </a:p>
          <a:p>
            <a:endParaRPr lang="ru-RU" dirty="0"/>
          </a:p>
        </p:txBody>
      </p:sp>
    </p:spTree>
    <p:extLst>
      <p:ext uri="{BB962C8B-B14F-4D97-AF65-F5344CB8AC3E}">
        <p14:creationId xmlns:p14="http://schemas.microsoft.com/office/powerpoint/2010/main" xmlns="" val="6546532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10000"/>
          </a:bodyPr>
          <a:lstStyle/>
          <a:p>
            <a:r>
              <a:rPr lang="ru-RU" i="1" dirty="0"/>
              <a:t>Шаг 3.Каковы варианты решений?</a:t>
            </a:r>
            <a:endParaRPr lang="ru-RU" dirty="0"/>
          </a:p>
          <a:p>
            <a:r>
              <a:rPr lang="ru-RU" dirty="0"/>
              <a:t>Если один человек хочет сок, а другой - кожуру, ответ прост, так как каждый может взять то, что ему нужно от целого апельсина. Но, предположим, что дело не так просто, и оба страдают от жажды. Каковы варианты решений? Поделиться соком - явно компромиссное решение. Объем сока можно увеличить, добавив в него воды и сахару. Можно установить, кто больше пристрастен к апельсиновому соку, и подыскать приемлемую замену для другого и т.д. и т.п.</a:t>
            </a:r>
          </a:p>
          <a:p>
            <a:endParaRPr lang="ru-RU" dirty="0"/>
          </a:p>
        </p:txBody>
      </p:sp>
    </p:spTree>
    <p:extLst>
      <p:ext uri="{BB962C8B-B14F-4D97-AF65-F5344CB8AC3E}">
        <p14:creationId xmlns:p14="http://schemas.microsoft.com/office/powerpoint/2010/main" xmlns="" val="1007468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r>
              <a:rPr lang="ru-RU" i="1" dirty="0"/>
              <a:t>Шаг 4. Сотрудничество.</a:t>
            </a:r>
            <a:endParaRPr lang="ru-RU" dirty="0"/>
          </a:p>
          <a:p>
            <a:r>
              <a:rPr lang="ru-RU" dirty="0"/>
              <a:t>Вы можете в одиночку проанализировать потребности, найти компенсирующие аспекты разногласий и продумать варианты решений. Однако этот процесс будет гораздо эффективнее, если действовать совместно. Вы покажите этим, что рассматриваете своего оппонента не как противника, а как партнера. Когда вы вместе находите наиболее приемлемое решение, вы, по крайней мере, сохраняете отношения, или даже их укрепляете. Принцип подхода “выиграть/выиграть” заключается в том, что, даже если нам и не удалось добиться полного удовлетворения нужд, мы, тем не менее, научились, как можно вести совместный поиск взаимовыгодных решений. </a:t>
            </a:r>
            <a:r>
              <a:rPr lang="ru-RU"/>
              <a:t>И найти их несомненно легче, если мы признаем и будем ценить потребности друг друга.</a:t>
            </a:r>
          </a:p>
          <a:p>
            <a:endParaRPr lang="ru-RU"/>
          </a:p>
        </p:txBody>
      </p:sp>
    </p:spTree>
    <p:extLst>
      <p:ext uri="{BB962C8B-B14F-4D97-AF65-F5344CB8AC3E}">
        <p14:creationId xmlns:p14="http://schemas.microsoft.com/office/powerpoint/2010/main" xmlns="" val="11429023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xmlns="" val="307310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7500" lnSpcReduction="20000"/>
          </a:bodyPr>
          <a:lstStyle/>
          <a:p>
            <a:r>
              <a:rPr lang="ru-RU" dirty="0"/>
              <a:t>И даже в этом случае конфликт еще можно предотвратить, так как все зависит от того, как личность воспринимает и оценивает эту ситуацию. Если личность оценивает эту ситуацию как конфликтную, то она становится реальной. Происходит конфликтное взаимодействие. Конфликт начинает жить своей жизнью. Действия конфликтующих сторон “подгоняются” под конфликтную ситуацию, втягиваются новые силы и способы конфронтации. Начинается эскалация конфликта. Последний этап – это спад конфликта и его разрешение. В зависимости от способов разрешения оно может быть конструктивным и </a:t>
            </a:r>
            <a:r>
              <a:rPr lang="ru-RU" dirty="0" smtClean="0"/>
              <a:t>деструктивным</a:t>
            </a:r>
          </a:p>
          <a:p>
            <a:r>
              <a:rPr lang="ru-RU" dirty="0" smtClean="0">
                <a:solidFill>
                  <a:srgbClr val="FF0000"/>
                </a:solidFill>
              </a:rPr>
              <a:t>Смотрим фильм.</a:t>
            </a:r>
            <a:endParaRPr lang="ru-RU" dirty="0">
              <a:solidFill>
                <a:srgbClr val="FF0000"/>
              </a:solidFill>
            </a:endParaRPr>
          </a:p>
          <a:p>
            <a:endParaRPr lang="ru-RU" dirty="0"/>
          </a:p>
        </p:txBody>
      </p:sp>
    </p:spTree>
    <p:extLst>
      <p:ext uri="{BB962C8B-B14F-4D97-AF65-F5344CB8AC3E}">
        <p14:creationId xmlns:p14="http://schemas.microsoft.com/office/powerpoint/2010/main" xmlns="" val="1450589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ru-RU" b="1" dirty="0"/>
              <a:t>. </a:t>
            </a:r>
            <a:r>
              <a:rPr lang="ru-RU" u="sng" dirty="0"/>
              <a:t>Конфликт</a:t>
            </a:r>
            <a:r>
              <a:rPr lang="ru-RU" dirty="0"/>
              <a:t> – это столкновение отдельных людей или социальных групп, выражающих различные, а нередко и противоположные цели, интересы и взгляды. Для возникновения конфликта необходима конфликтная ситуация. </a:t>
            </a:r>
            <a:r>
              <a:rPr lang="ru-RU" u="sng" dirty="0"/>
              <a:t>Конфликтная ситуация</a:t>
            </a:r>
            <a:r>
              <a:rPr lang="ru-RU" dirty="0"/>
              <a:t> – это наличие противоречивых позиций, разногласий сторон по какому-либо поводу. Это могут быть различные цели интересы и желания либо различные способы их достижения. Но далеко не каждая ситуация ведет к конфликту. Должен быть инцидент. </a:t>
            </a:r>
            <a:r>
              <a:rPr lang="ru-RU" u="sng" dirty="0"/>
              <a:t>Инцидент </a:t>
            </a:r>
            <a:r>
              <a:rPr lang="ru-RU" dirty="0"/>
              <a:t>– это стечение обстоятельств, являющихся поводом для начала непосредственного столкновения сторон</a:t>
            </a:r>
          </a:p>
          <a:p>
            <a:endParaRPr lang="ru-RU" dirty="0"/>
          </a:p>
        </p:txBody>
      </p:sp>
    </p:spTree>
    <p:extLst>
      <p:ext uri="{BB962C8B-B14F-4D97-AF65-F5344CB8AC3E}">
        <p14:creationId xmlns:p14="http://schemas.microsoft.com/office/powerpoint/2010/main" xmlns="" val="3246321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40000" lnSpcReduction="20000"/>
          </a:bodyPr>
          <a:lstStyle/>
          <a:p>
            <a:r>
              <a:rPr lang="ru-RU" b="1" dirty="0"/>
              <a:t>1.«Гнев как начало конфликта»</a:t>
            </a:r>
            <a:endParaRPr lang="ru-RU" dirty="0"/>
          </a:p>
          <a:p>
            <a:r>
              <a:rPr lang="ru-RU" b="1" dirty="0"/>
              <a:t> </a:t>
            </a:r>
            <a:endParaRPr lang="ru-RU" dirty="0"/>
          </a:p>
          <a:p>
            <a:r>
              <a:rPr lang="ru-RU" b="1" i="1" dirty="0"/>
              <a:t>Информирование:</a:t>
            </a:r>
            <a:endParaRPr lang="ru-RU" dirty="0"/>
          </a:p>
          <a:p>
            <a:r>
              <a:rPr lang="ru-RU" dirty="0"/>
              <a:t>Понимание основных чувств, которые есть у нас всех, особенно гнева, является основой  изучения управления гневом и разрешения конфликтов. Вместо того чтобы воевать с так называемыми эмоциями, можно научиться обращать их в нечто положительное. Так, если музыканту колошматить изо всех сил по клавишам рояля, то не выйдет ничего, кроме режущей ухо какофонии. Но это не значит, что для услаждения слуха надо выкинуть клавиши. Знание того, как управлять гневом, пока он ещё не перерос в нечто большее, может предотвратить пагубные действия или отрицательное поведение, что в свою очередь может поспособствовать достижению мирных и приемлемых решений. С обсуждения гнева мы начнём наш разговор о природе конфликта.</a:t>
            </a:r>
          </a:p>
          <a:p>
            <a:r>
              <a:rPr lang="ru-RU" dirty="0"/>
              <a:t>Учитель просит учеников назвать выражения в русском языке, при помощи которых мы говорим о гневе. Для подсказки можно пользоваться предложенными ниже аналогиями.</a:t>
            </a:r>
          </a:p>
          <a:p>
            <a:r>
              <a:rPr lang="ru-RU" b="1" dirty="0"/>
              <a:t>Звук, цвет и внешний вид гнева</a:t>
            </a:r>
            <a:endParaRPr lang="ru-RU" dirty="0"/>
          </a:p>
          <a:p>
            <a:r>
              <a:rPr lang="ru-RU" dirty="0"/>
              <a:t>В русском языке есть очень много средств для выражения различных нюансов и оттенков гнева.</a:t>
            </a:r>
          </a:p>
          <a:p>
            <a:r>
              <a:rPr lang="ru-RU" dirty="0"/>
              <a:t>Мы можем чувствовать себя неудобно, неприятно, раздражённо, </a:t>
            </a:r>
            <a:r>
              <a:rPr lang="ru-RU" dirty="0" err="1"/>
              <a:t>раздосадованно</a:t>
            </a:r>
            <a:r>
              <a:rPr lang="ru-RU" dirty="0"/>
              <a:t>, расстроенно, огорчённо, уныло, сердито, разочарованно,  возмущённо, негодование, ошеломленно, разгневанно, разъярённо, обезумевшими, рассвирепевшими, быть в бешенстве.</a:t>
            </a:r>
          </a:p>
          <a:p>
            <a:r>
              <a:rPr lang="ru-RU" b="1" dirty="0"/>
              <a:t>Гнев окрашивает наше видение мира:</a:t>
            </a:r>
            <a:endParaRPr lang="ru-RU" dirty="0"/>
          </a:p>
          <a:p>
            <a:r>
              <a:rPr lang="ru-RU" dirty="0"/>
              <a:t>мы белеем от гнева, краснеем от злости, слепнем от ярости, наши глаза мечут огонь.</a:t>
            </a:r>
          </a:p>
          <a:p>
            <a:r>
              <a:rPr lang="ru-RU" b="1" dirty="0"/>
              <a:t>Гнев меняет язык нашего тела: </a:t>
            </a:r>
            <a:r>
              <a:rPr lang="ru-RU" dirty="0"/>
              <a:t>мы вспыхиваем, хмурим брови, сжимаем кулаки, раздуваем ноздри, у нас звенит в ушах и наша кровь кипит, у нас учащённо бьётся сердце. Всё наше тело трясёт.</a:t>
            </a:r>
          </a:p>
          <a:p>
            <a:r>
              <a:rPr lang="ru-RU" b="1" dirty="0"/>
              <a:t>Когда мы злимся, то мы не похожи на себя: </a:t>
            </a:r>
            <a:r>
              <a:rPr lang="ru-RU" dirty="0"/>
              <a:t>мы кипим от ярости, шипим, взвинчиваем себя, вспыхиваем, взрываемся.</a:t>
            </a:r>
          </a:p>
          <a:p>
            <a:endParaRPr lang="ru-RU" dirty="0"/>
          </a:p>
        </p:txBody>
      </p:sp>
    </p:spTree>
    <p:extLst>
      <p:ext uri="{BB962C8B-B14F-4D97-AF65-F5344CB8AC3E}">
        <p14:creationId xmlns:p14="http://schemas.microsoft.com/office/powerpoint/2010/main" xmlns="" val="3186041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Вулкан</a:t>
            </a:r>
            <a:r>
              <a:rPr lang="ru-RU" dirty="0" smtClean="0"/>
              <a:t/>
            </a:r>
            <a:br>
              <a:rPr lang="ru-RU" dirty="0" smtClean="0"/>
            </a:br>
            <a:endParaRPr lang="ru-RU" dirty="0"/>
          </a:p>
        </p:txBody>
      </p:sp>
      <p:sp>
        <p:nvSpPr>
          <p:cNvPr id="3" name="Объект 2"/>
          <p:cNvSpPr>
            <a:spLocks noGrp="1"/>
          </p:cNvSpPr>
          <p:nvPr>
            <p:ph idx="1"/>
          </p:nvPr>
        </p:nvSpPr>
        <p:spPr/>
        <p:txBody>
          <a:bodyPr>
            <a:normAutofit fontScale="92500" lnSpcReduction="10000"/>
          </a:bodyPr>
          <a:lstStyle/>
          <a:p>
            <a:r>
              <a:rPr lang="ru-RU" dirty="0" smtClean="0"/>
              <a:t>Учитель </a:t>
            </a:r>
            <a:r>
              <a:rPr lang="ru-RU" dirty="0"/>
              <a:t>раздаёт список чувств и просит учеников нарисовать вулкан,  на каждой стороне вулкана, начиная с подножья, нужно написать чувства, эмоции, которые могут привести к взрыву (гневу, ярости). Таким образом, полнится шкала нарастания эмоций. На какой стадии вы еще контролируете себя? Можете остановиться и решить конфликт с минимальными потерями? Отметьте это место.</a:t>
            </a:r>
          </a:p>
          <a:p>
            <a:endParaRPr lang="ru-RU" dirty="0"/>
          </a:p>
        </p:txBody>
      </p:sp>
    </p:spTree>
    <p:extLst>
      <p:ext uri="{BB962C8B-B14F-4D97-AF65-F5344CB8AC3E}">
        <p14:creationId xmlns:p14="http://schemas.microsoft.com/office/powerpoint/2010/main" xmlns="" val="1461131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Под высоким напряжением</a:t>
            </a:r>
            <a:endParaRPr lang="ru-RU" dirty="0"/>
          </a:p>
        </p:txBody>
      </p:sp>
      <p:sp>
        <p:nvSpPr>
          <p:cNvPr id="3" name="Объект 2"/>
          <p:cNvSpPr>
            <a:spLocks noGrp="1"/>
          </p:cNvSpPr>
          <p:nvPr>
            <p:ph idx="1"/>
          </p:nvPr>
        </p:nvSpPr>
        <p:spPr/>
        <p:txBody>
          <a:bodyPr>
            <a:normAutofit fontScale="77500" lnSpcReduction="20000"/>
          </a:bodyPr>
          <a:lstStyle/>
          <a:p>
            <a:pPr>
              <a:buNone/>
            </a:pPr>
            <a:r>
              <a:rPr lang="ru-RU" dirty="0"/>
              <a:t/>
            </a:r>
            <a:br>
              <a:rPr lang="ru-RU" dirty="0"/>
            </a:br>
            <a:r>
              <a:rPr lang="ru-RU" dirty="0"/>
              <a:t/>
            </a:r>
            <a:br>
              <a:rPr lang="ru-RU" dirty="0"/>
            </a:br>
            <a:r>
              <a:rPr lang="ru-RU" dirty="0"/>
              <a:t>Физическая реакция нашего тела на стресс - это напряжение. Прислушайтесь к своему телу в состоянии стресса. Где есть напряжение? Кто-то стискивает зубы, кто-то втягивает шею в плечи или со злостью сжимает кулаки. Уловив, в какой части Вашего тела есть напряжение, сконцентрируйтесь на ней и начинайте усиливать напряжение до максимума. Представьте, что Вы изо всех сил сжимаете пружину в этой части тела, а теперь отпустите ее и почувствуйте, как все Ваше тело расправляется. Сделайте глубокий вдох и медленный выдох.</a:t>
            </a:r>
            <a:br>
              <a:rPr lang="ru-RU" dirty="0"/>
            </a:br>
            <a:endParaRPr lang="ru-RU" dirty="0"/>
          </a:p>
        </p:txBody>
      </p:sp>
    </p:spTree>
    <p:extLst>
      <p:ext uri="{BB962C8B-B14F-4D97-AF65-F5344CB8AC3E}">
        <p14:creationId xmlns:p14="http://schemas.microsoft.com/office/powerpoint/2010/main" xmlns="" val="481568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Разведем стресс руками</a:t>
            </a:r>
            <a:endParaRPr lang="ru-RU" dirty="0"/>
          </a:p>
        </p:txBody>
      </p:sp>
      <p:sp>
        <p:nvSpPr>
          <p:cNvPr id="3" name="Объект 2"/>
          <p:cNvSpPr>
            <a:spLocks noGrp="1"/>
          </p:cNvSpPr>
          <p:nvPr>
            <p:ph idx="1"/>
          </p:nvPr>
        </p:nvSpPr>
        <p:spPr/>
        <p:txBody>
          <a:bodyPr>
            <a:normAutofit fontScale="70000" lnSpcReduction="20000"/>
          </a:bodyPr>
          <a:lstStyle/>
          <a:p>
            <a:pPr>
              <a:buNone/>
            </a:pPr>
            <a:r>
              <a:rPr lang="ru-RU" dirty="0"/>
              <a:t/>
            </a:r>
            <a:br>
              <a:rPr lang="ru-RU" dirty="0"/>
            </a:br>
            <a:r>
              <a:rPr lang="ru-RU" dirty="0"/>
              <a:t/>
            </a:r>
            <a:br>
              <a:rPr lang="ru-RU" dirty="0"/>
            </a:br>
            <a:r>
              <a:rPr lang="ru-RU" dirty="0"/>
              <a:t>Данная техника также хорошо снимает зажатость в теле, но требует уединения. Если есть возможность, то найдите место, где Вас 5 минут не будут отвлекать. Встаньте ровно, вытяните руки прямо перед собой, держите их свободно, без напряжения. Глядя на руки, дайте им мысленный приказ медленно расходиться в разные стороны, не </a:t>
            </a:r>
            <a:r>
              <a:rPr lang="ru-RU" dirty="0" err="1"/>
              <a:t>задействуя</a:t>
            </a:r>
            <a:r>
              <a:rPr lang="ru-RU" dirty="0"/>
              <a:t> мышцы. Руки должны пойти сами, без Ваших усилий. Подождите немного и они сами пойдут, не спешите. Теперь дайте мысленную установку рукам возвращаться в исходное положение, руки постепенно начинают притягиваться и оказываются вытянутыми перед Вами. Наибольший эффект наступает после выполнения техники. Обязательно спокойно посидите 2-3 минуты, завершив упражнение.</a:t>
            </a:r>
            <a:br>
              <a:rPr lang="ru-RU" dirty="0"/>
            </a:br>
            <a:endParaRPr lang="ru-RU" dirty="0"/>
          </a:p>
        </p:txBody>
      </p:sp>
    </p:spTree>
    <p:extLst>
      <p:ext uri="{BB962C8B-B14F-4D97-AF65-F5344CB8AC3E}">
        <p14:creationId xmlns:p14="http://schemas.microsoft.com/office/powerpoint/2010/main" xmlns="" val="1801754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62500" lnSpcReduction="20000"/>
          </a:bodyPr>
          <a:lstStyle/>
          <a:p>
            <a:r>
              <a:rPr lang="ru-RU" dirty="0"/>
              <a:t>Прошу вас обратить внимание на два момента. Во-первых, очень многое зависит от позиции самого человека. Именно он определяет ситуацию как обычную или как конфликтную для себя. На каком еще этапе ход конфликтной ситуации зависит от самого человека? Совершенно верно, на этапе разрешения конфликта. Человек сам принимает решение о том, как будет эту ситуацию разрешать. Во-вторых, по данным социологии вероятность разрешения конфликта на разных его этапах развития различная. </a:t>
            </a:r>
            <a:endParaRPr lang="ru-RU" dirty="0" smtClean="0"/>
          </a:p>
          <a:p>
            <a:r>
              <a:rPr lang="ru-RU" dirty="0" smtClean="0"/>
              <a:t>Как </a:t>
            </a:r>
            <a:r>
              <a:rPr lang="ru-RU" dirty="0"/>
              <a:t>вы думаете, на каком этапе она наибольшая? </a:t>
            </a:r>
            <a:endParaRPr lang="ru-RU" dirty="0" smtClean="0"/>
          </a:p>
          <a:p>
            <a:r>
              <a:rPr lang="ru-RU" dirty="0" smtClean="0"/>
              <a:t>Правильно</a:t>
            </a:r>
            <a:r>
              <a:rPr lang="ru-RU" dirty="0"/>
              <a:t>, в фазе возникновения разногласий. В этом случае вероятность разрешения конфликта – 92</a:t>
            </a:r>
            <a:r>
              <a:rPr lang="ru-RU" dirty="0" smtClean="0"/>
              <a:t>%.</a:t>
            </a:r>
          </a:p>
          <a:p>
            <a:r>
              <a:rPr lang="ru-RU" dirty="0" smtClean="0"/>
              <a:t> </a:t>
            </a:r>
            <a:r>
              <a:rPr lang="ru-RU" dirty="0"/>
              <a:t>При конфликтном взаимодействии она равняется 46</a:t>
            </a:r>
            <a:r>
              <a:rPr lang="ru-RU" dirty="0" smtClean="0"/>
              <a:t>%,</a:t>
            </a:r>
          </a:p>
          <a:p>
            <a:r>
              <a:rPr lang="ru-RU" dirty="0" smtClean="0"/>
              <a:t> </a:t>
            </a:r>
            <a:r>
              <a:rPr lang="ru-RU" dirty="0"/>
              <a:t>при эскалации конфликта всего лишь 5% и на этапе разрешения – 20%. Стоит задуматься над тем, как научиться “отлавливать” конфликты еще до их начала! Здесь уместно вспомнить слова, польского сатирика Станислава Ежи </a:t>
            </a:r>
            <a:r>
              <a:rPr lang="ru-RU" dirty="0" err="1"/>
              <a:t>Леца</a:t>
            </a:r>
            <a:r>
              <a:rPr lang="ru-RU" dirty="0"/>
              <a:t>, которые стали эпиграфом нашего урока: “Будьте самоучками, не ждите, пока вас научит </a:t>
            </a:r>
          </a:p>
        </p:txBody>
      </p:sp>
    </p:spTree>
    <p:extLst>
      <p:ext uri="{BB962C8B-B14F-4D97-AF65-F5344CB8AC3E}">
        <p14:creationId xmlns:p14="http://schemas.microsoft.com/office/powerpoint/2010/main" xmlns="" val="32142502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TotalTime>
  <Words>1319</Words>
  <Application>Microsoft Office PowerPoint</Application>
  <PresentationFormat>Экран (4:3)</PresentationFormat>
  <Paragraphs>105</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Тема Office</vt:lpstr>
      <vt:lpstr>Слайд 1</vt:lpstr>
      <vt:lpstr>Слайд 2</vt:lpstr>
      <vt:lpstr>Слайд 3</vt:lpstr>
      <vt:lpstr>Слайд 4</vt:lpstr>
      <vt:lpstr>Слайд 5</vt:lpstr>
      <vt:lpstr>Вулкан </vt:lpstr>
      <vt:lpstr>Под высоким напряжением</vt:lpstr>
      <vt:lpstr>Разведем стресс руками</vt:lpstr>
      <vt:lpstr>Слайд 9</vt:lpstr>
      <vt:lpstr>Слайд 10</vt:lpstr>
      <vt:lpstr>ФУНКЦИИ КОНФЛИКТА  </vt:lpstr>
      <vt:lpstr>Слайд 12</vt:lpstr>
      <vt:lpstr>АЛГОРИТМ ДЕЙСТВИЯ В КОНФЛИКТНОЙ СИТУАЦИИ. </vt:lpstr>
      <vt:lpstr>Алгоритм выхода из конфликтной ситуации </vt:lpstr>
      <vt:lpstr>Слайд 15</vt:lpstr>
      <vt:lpstr>РАЗРЕШЕНИЕ КОНФЛИКТА. </vt:lpstr>
      <vt:lpstr>  ВЗАИМОСВЯЗЬ СПОСОБОВ РАЗРЕШЕНИЯ КОНФЛИКТА И ОТНОШЕНИЙ. </vt:lpstr>
      <vt:lpstr>Слайд 18</vt:lpstr>
      <vt:lpstr>Слайд 19</vt:lpstr>
      <vt:lpstr>Слайд 20</vt:lpstr>
      <vt:lpstr>Слайд 21</vt:lpstr>
      <vt:lpstr>Слайд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Каб 36</dc:creator>
  <cp:lastModifiedBy>User</cp:lastModifiedBy>
  <cp:revision>12</cp:revision>
  <dcterms:created xsi:type="dcterms:W3CDTF">2017-03-16T05:06:51Z</dcterms:created>
  <dcterms:modified xsi:type="dcterms:W3CDTF">2017-03-26T17:35:56Z</dcterms:modified>
</cp:coreProperties>
</file>