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docProps/custom.xml" ContentType="application/vnd.openxmlformats-officedocument.custom-properties+xml"/>
  <Override PartName="/ppt/slideMasters/slideMaster6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Default Extension="png" ContentType="image/png"/>
  <Override PartName="/ppt/slideLayouts/slideLayout58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  <p:sldMasterId id="2147483651" r:id="rId3"/>
    <p:sldMasterId id="2147483653" r:id="rId4"/>
    <p:sldMasterId id="2147483657" r:id="rId5"/>
    <p:sldMasterId id="2147483659" r:id="rId6"/>
  </p:sldMasterIdLst>
  <p:sldIdLst>
    <p:sldId id="256" r:id="rId7"/>
    <p:sldId id="257" r:id="rId8"/>
    <p:sldId id="258" r:id="rId9"/>
    <p:sldId id="259" r:id="rId10"/>
    <p:sldId id="260" r:id="rId11"/>
    <p:sldId id="262" r:id="rId12"/>
    <p:sldId id="261" r:id="rId13"/>
    <p:sldId id="263" r:id="rId14"/>
    <p:sldId id="264" r:id="rId15"/>
    <p:sldId id="265" r:id="rId16"/>
    <p:sldId id="266" r:id="rId17"/>
    <p:sldId id="267" r:id="rId18"/>
    <p:sldId id="268" r:id="rId19"/>
  </p:sldIdLst>
  <p:sldSz cx="9144000" cy="6858000" type="screen4x3"/>
  <p:notesSz cx="6888163" cy="100203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000066"/>
    <a:srgbClr val="CC0066"/>
    <a:srgbClr val="33CCFF"/>
    <a:srgbClr val="FF0000"/>
    <a:srgbClr val="FF0066"/>
    <a:srgbClr val="0099CC"/>
    <a:srgbClr val="808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C9B6D-D97F-401A-AD47-A753A97768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6E6C3-5CED-4EB4-8F0B-DEAF9744CF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0C658-3672-4D61-96AB-CFDD68332C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7432" name="Rectangle 2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7433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" name="Rectangle 2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Rectangle 2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15AFF4-B8D9-4251-8A6A-F6F59DFAF0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EAFC5-4E9B-40BE-9AC0-C0C2851511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29D2A3-CC51-48D0-BB85-31AA91AB22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51444E-23AF-4CCC-8FA2-690F1CC203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95269F-312D-4122-8472-1B64EF5AF9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02F46-7BDF-417A-94FD-59F2C36E91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69EF1A-F345-4D2F-B3FC-919546BFE3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BFE87-AB54-4C24-A5B7-41438ECB8C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11486-F280-43B3-A338-854C7BD499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BCB371-FDFC-4561-BE33-3EC51EEDFA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3E98E-E022-4345-8040-4F150E7741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F7B44E-7ED3-4A7A-AFBF-E1A6DD51F9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F53DC-A3B6-4B4F-A84A-E65A79691E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4366B-D6A4-4B76-9DB3-AAF219A73E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DFF73-448C-403E-AC13-6B6258A318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89C3D-3C73-4B92-978E-F48644B48D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E7093-1E1D-453C-BA7B-9AE503BA4C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2BB6F-AAAB-438B-AB76-0A7C9F1360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BCA5C4-0D10-45DC-AD33-EBF2577243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45AB1-B839-401E-A093-5EC0A56265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C23D21-1A07-485B-A83E-7309175DFC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3F896D-BB62-44FC-B706-6EDEB0F9C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687B7-1649-4AA7-9C99-0BF6FF508D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243D18-F62E-4718-8EAB-3EFBA099EF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3BB0917-D83F-4982-8E6E-55C84C14DE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D1678-424E-4763-A167-3B7F0BD35C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334AA-5F43-4B3A-A761-C7D373991B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72F5AC-421D-4B04-9067-D68847C74A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3F71CB-1D3D-4F29-A938-3C317D8B1F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B44411-67DB-4F1D-AA2C-95ADE3148C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4B2B24-BA41-4EF4-86CF-BB6912A0B7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8B7DF2-5037-475D-83EC-110A6BF87F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389880-B084-41D4-9AB8-EDF2919176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A3E42-22D7-4C91-BC5B-DC3837BF3C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8305D-06C1-44B7-96C4-C177451DAF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FAC2AB-02B9-4BE2-89A2-AF3BEB20CA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9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9914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9915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6F4E504-BB86-4203-B82A-9CFC63104C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F3A9A3-3EE9-4730-963B-507922D88A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7288B-99EB-4B2A-A73D-BED4059DEF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972C6E-4FBE-4489-B8D2-41A8F766E1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36D6A9-0EE9-4997-A448-4837FAE54B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D84EA-6D8E-48DC-8129-3EE0CF1888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A362F-9420-4ABC-8B69-2E3ABF9CB1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60A889-E570-40F2-A710-CCD3B803D9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E59B9B-2B0F-4932-AABA-5275D33162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6F4A3E-BF27-4FF5-98D4-04580C84FC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50B90-A879-40D8-9CDD-2EFC313870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B14648-D247-46C4-8764-C2DEFD18C1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/>
              <a:ahLst/>
              <a:cxnLst>
                <a:cxn ang="0">
                  <a:pos x="5311" y="3209"/>
                </a:cxn>
                <a:cxn ang="0">
                  <a:pos x="0" y="3689"/>
                </a:cxn>
                <a:cxn ang="0">
                  <a:pos x="0" y="9"/>
                </a:cxn>
                <a:cxn ang="0">
                  <a:pos x="5328" y="0"/>
                </a:cxn>
                <a:cxn ang="0">
                  <a:pos x="5311" y="320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2773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32777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292E258-3ACC-4066-BECF-FA1985E600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D0D8A4-9CBE-4842-B416-462B6D0874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F7349-EFA1-4841-A716-D36095DB43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E9AB10-62C6-49A0-A61F-EEE760A887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649138-C032-4B78-91F6-2F4D023FBB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342A6-206E-4B96-A5C6-ACFD928CE4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DBB7C9-2892-4683-A1C4-AB5ECB4348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0E3F34-3C36-4FE9-85F7-0A77D49D60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9DEEFA-6CC8-4E66-B867-3A6E01230F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B9635-5900-4C14-B9B7-9CB831029A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1ABDC3-4243-46A1-8D45-B298C367B2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90FDA5-3409-40EB-A10F-B0DD58C4D3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27A169-7D91-42DD-9F3E-3B89DAE770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2E605-85E1-4726-A8D0-4EB5EA9C63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ECF6D-6C1D-4705-932A-150C3B2623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AE923C5D-83CF-4693-AD1C-F357B69A5F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16387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388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389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390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391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392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393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394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395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396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397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398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399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400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401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402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403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404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405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406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407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6408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6409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6410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411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ACEB31F0-C9CA-467B-8953-E67ED4A4CF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6412" name="Rectangle 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8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028F23D3-08BC-4FFE-92E1-5D817B9FAF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3643673C-5C6C-406C-8233-0FE4C9FCB9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9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2867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867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867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867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867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868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868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868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868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868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868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868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868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868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868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869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869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869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869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869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869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869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869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869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869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870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870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870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870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870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870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870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870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0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0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1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1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1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1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1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1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1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1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1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1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2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2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2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2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2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2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2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2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2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2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3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3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3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3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3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3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3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3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3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3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4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4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4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4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4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4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4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4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4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4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5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5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5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5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5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5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5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5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5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5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6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6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6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6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6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6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6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6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6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6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7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7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7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7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7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7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7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7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7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7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8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8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8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8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8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8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8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8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8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8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9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9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9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9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9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9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9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9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9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79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0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0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0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0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0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0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0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0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0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0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1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1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1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1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1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1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1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1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1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1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2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2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2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2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2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2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2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2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2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2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3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3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3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3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3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3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3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3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3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3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4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4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4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4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4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4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4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4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4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4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5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5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5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5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5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5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5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5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5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5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6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6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6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6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6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6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6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6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6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6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7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7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7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7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7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7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7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7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7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7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8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8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8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8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8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8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8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8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8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88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8890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1A5DE293-485D-4FA6-92FB-0EBA1E5B9C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891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892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893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8894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90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31747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748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/>
              <a:ahLst/>
              <a:cxnLst>
                <a:cxn ang="0">
                  <a:pos x="4560" y="932"/>
                </a:cxn>
                <a:cxn ang="0">
                  <a:pos x="0" y="1199"/>
                </a:cxn>
                <a:cxn ang="0">
                  <a:pos x="0" y="0"/>
                </a:cxn>
                <a:cxn ang="0">
                  <a:pos x="4562" y="0"/>
                </a:cxn>
                <a:cxn ang="0">
                  <a:pos x="4560" y="932"/>
                </a:cxn>
                <a:cxn ang="0">
                  <a:pos x="4560" y="932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17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7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7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ACB972E4-7E67-47A7-88E8-DC9D7F4AF5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91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2636838"/>
            <a:ext cx="8497887" cy="2763837"/>
          </a:xfrm>
        </p:spPr>
        <p:txBody>
          <a:bodyPr/>
          <a:lstStyle/>
          <a:p>
            <a:pPr eaLnBrk="1" hangingPunct="1">
              <a:defRPr/>
            </a:pPr>
            <a:r>
              <a:rPr lang="ru-RU" b="1" i="1" smtClean="0"/>
              <a:t>Первая медицинская помощь при остановке </a:t>
            </a:r>
            <a:br>
              <a:rPr lang="ru-RU" b="1" i="1" smtClean="0"/>
            </a:br>
            <a:r>
              <a:rPr lang="ru-RU" b="1" i="1" smtClean="0"/>
              <a:t>сердечной деятельности</a:t>
            </a:r>
            <a:r>
              <a:rPr lang="ru-RU" smtClean="0"/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33375"/>
            <a:ext cx="8208962" cy="27813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dirty="0" smtClean="0"/>
              <a:t>Презентация к занятию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dirty="0" smtClean="0"/>
              <a:t>преподавателя ОБЖ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dirty="0" smtClean="0"/>
              <a:t>МОУ СОШ 25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dirty="0" smtClean="0"/>
              <a:t>Краев А. </a:t>
            </a:r>
            <a:r>
              <a:rPr lang="ru-RU" smtClean="0"/>
              <a:t>М.</a:t>
            </a:r>
            <a:endParaRPr lang="ru-RU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ru-RU" dirty="0" smtClean="0"/>
              <a:t> 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835150" y="5734050"/>
            <a:ext cx="4897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г. Белореченск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2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20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2000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  <p:bldP spid="205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ru-RU" b="1" i="1" smtClean="0"/>
              <a:t>Непрямой массаж сердца</a:t>
            </a:r>
            <a:r>
              <a:rPr lang="ru-RU" smtClean="0"/>
              <a:t> </a:t>
            </a:r>
          </a:p>
        </p:txBody>
      </p:sp>
      <p:pic>
        <p:nvPicPr>
          <p:cNvPr id="11268" name="Picture 4" descr="P100098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268413"/>
            <a:ext cx="4500563" cy="337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5" descr="P100098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11600" y="2933700"/>
            <a:ext cx="5232400" cy="392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642350" cy="1570038"/>
          </a:xfrm>
        </p:spPr>
        <p:txBody>
          <a:bodyPr/>
          <a:lstStyle/>
          <a:p>
            <a:pPr eaLnBrk="1" hangingPunct="1">
              <a:defRPr/>
            </a:pPr>
            <a:r>
              <a:rPr lang="ru-RU" b="1" i="1" smtClean="0"/>
              <a:t>Непрямой массаж сердца с искусственным дыханием</a:t>
            </a:r>
            <a:r>
              <a:rPr lang="ru-RU" smtClean="0"/>
              <a:t> </a:t>
            </a:r>
          </a:p>
        </p:txBody>
      </p:sp>
      <p:pic>
        <p:nvPicPr>
          <p:cNvPr id="12292" name="Picture 4" descr="P100097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403350"/>
            <a:ext cx="8208963" cy="545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P100097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170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1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WordArt 4"/>
          <p:cNvSpPr>
            <a:spLocks noChangeArrowheads="1" noChangeShapeType="1" noTextEdit="1"/>
          </p:cNvSpPr>
          <p:nvPr/>
        </p:nvSpPr>
        <p:spPr bwMode="auto">
          <a:xfrm>
            <a:off x="323850" y="908050"/>
            <a:ext cx="8351838" cy="48260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3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08080"/>
            </a:gs>
            <a:gs pos="100000">
              <a:srgbClr val="33CC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067175" y="1196975"/>
            <a:ext cx="4762500" cy="2938463"/>
          </a:xfrm>
        </p:spPr>
        <p:txBody>
          <a:bodyPr/>
          <a:lstStyle/>
          <a:p>
            <a:pPr eaLnBrk="1" hangingPunct="1"/>
            <a:r>
              <a:rPr lang="ru-RU" sz="5400" b="1" smtClean="0">
                <a:solidFill>
                  <a:srgbClr val="CC0066"/>
                </a:solidFill>
                <a:latin typeface="Bodoni MT" pitchFamily="18" charset="0"/>
              </a:rPr>
              <a:t>Схема </a:t>
            </a:r>
            <a:br>
              <a:rPr lang="ru-RU" sz="5400" b="1" smtClean="0">
                <a:solidFill>
                  <a:srgbClr val="CC0066"/>
                </a:solidFill>
                <a:latin typeface="Bodoni MT" pitchFamily="18" charset="0"/>
              </a:rPr>
            </a:br>
            <a:r>
              <a:rPr lang="ru-RU" sz="5400" b="1" smtClean="0">
                <a:solidFill>
                  <a:srgbClr val="CC0066"/>
                </a:solidFill>
                <a:latin typeface="Bodoni MT" pitchFamily="18" charset="0"/>
              </a:rPr>
              <a:t>сердечно-сосудистой системы</a:t>
            </a:r>
          </a:p>
        </p:txBody>
      </p:sp>
      <p:pic>
        <p:nvPicPr>
          <p:cNvPr id="3076" name="Picture 4" descr="P1000987"/>
          <p:cNvPicPr>
            <a:picLocks noChangeAspect="1" noChangeArrowheads="1"/>
          </p:cNvPicPr>
          <p:nvPr/>
        </p:nvPicPr>
        <p:blipFill>
          <a:blip r:embed="rId2" cstate="print"/>
          <a:srcRect r="-8"/>
          <a:stretch>
            <a:fillRect/>
          </a:stretch>
        </p:blipFill>
        <p:spPr bwMode="auto">
          <a:xfrm>
            <a:off x="0" y="0"/>
            <a:ext cx="3694113" cy="659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507413" cy="1425575"/>
          </a:xfrm>
        </p:spPr>
        <p:txBody>
          <a:bodyPr/>
          <a:lstStyle/>
          <a:p>
            <a:pPr eaLnBrk="1" hangingPunct="1"/>
            <a:r>
              <a:rPr lang="ru-RU" b="1" i="1" smtClean="0">
                <a:solidFill>
                  <a:srgbClr val="990033"/>
                </a:solidFill>
              </a:rPr>
              <a:t>Сердце – орган кровеносной системы</a:t>
            </a:r>
          </a:p>
        </p:txBody>
      </p:sp>
      <p:pic>
        <p:nvPicPr>
          <p:cNvPr id="4100" name="Picture 4" descr="P100098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73238"/>
            <a:ext cx="9048750" cy="508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3" presetClass="entr" presetSubtype="3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WordArt 4"/>
          <p:cNvSpPr>
            <a:spLocks noChangeArrowheads="1" noChangeShapeType="1" noTextEdit="1"/>
          </p:cNvSpPr>
          <p:nvPr/>
        </p:nvSpPr>
        <p:spPr bwMode="auto">
          <a:xfrm>
            <a:off x="250825" y="1196975"/>
            <a:ext cx="8569325" cy="381635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Что такое пульс?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25600"/>
            </a:gs>
            <a:gs pos="13000">
              <a:srgbClr val="FFA800"/>
            </a:gs>
            <a:gs pos="28000">
              <a:srgbClr val="825600"/>
            </a:gs>
            <a:gs pos="42999">
              <a:srgbClr val="FFA800"/>
            </a:gs>
            <a:gs pos="58000">
              <a:srgbClr val="825600"/>
            </a:gs>
            <a:gs pos="72000">
              <a:srgbClr val="FFA800"/>
            </a:gs>
            <a:gs pos="87000">
              <a:srgbClr val="825600"/>
            </a:gs>
            <a:gs pos="100000">
              <a:srgbClr val="FFA800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ru-RU" sz="4800" b="1" smtClean="0"/>
              <a:t>Как проверить пульс</a:t>
            </a:r>
            <a:r>
              <a:rPr lang="en-US" sz="4800" b="1" smtClean="0"/>
              <a:t>?</a:t>
            </a:r>
            <a:endParaRPr lang="ru-RU" sz="4800" b="1" smtClean="0"/>
          </a:p>
        </p:txBody>
      </p:sp>
      <p:pic>
        <p:nvPicPr>
          <p:cNvPr id="6148" name="Picture 4" descr="P100097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177925"/>
            <a:ext cx="8893175" cy="568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Признаки клинической смерти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34305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mtClean="0"/>
              <a:t>Отсутствуют: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ru-RU" smtClean="0"/>
              <a:t>сознание;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ru-RU" smtClean="0"/>
              <a:t>самостоятельное дыхание;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ru-RU" smtClean="0"/>
              <a:t>реакция на боль;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ru-RU" smtClean="0"/>
              <a:t>Пульс на сонной артерии.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ru-RU" smtClean="0"/>
              <a:t>Зрачок широкий, не реагирует на свет.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0"/>
            <a:ext cx="8229600" cy="1384300"/>
          </a:xfrm>
        </p:spPr>
        <p:txBody>
          <a:bodyPr/>
          <a:lstStyle/>
          <a:p>
            <a:pPr eaLnBrk="1" hangingPunct="1">
              <a:defRPr/>
            </a:pPr>
            <a:r>
              <a:rPr lang="ru-RU" b="1" smtClean="0">
                <a:solidFill>
                  <a:schemeClr val="tx1"/>
                </a:solidFill>
              </a:rPr>
              <a:t>Реакция зрачка  на свет</a:t>
            </a:r>
            <a:r>
              <a:rPr lang="ru-RU" sz="4000" smtClean="0">
                <a:solidFill>
                  <a:schemeClr val="tx1"/>
                </a:solidFill>
              </a:rPr>
              <a:t>.</a:t>
            </a:r>
            <a:br>
              <a:rPr lang="ru-RU" sz="4000" smtClean="0">
                <a:solidFill>
                  <a:schemeClr val="tx1"/>
                </a:solidFill>
              </a:rPr>
            </a:br>
            <a:endParaRPr lang="ru-RU" sz="4000" smtClean="0">
              <a:solidFill>
                <a:schemeClr val="tx1"/>
              </a:solidFill>
            </a:endParaRPr>
          </a:p>
        </p:txBody>
      </p:sp>
      <p:pic>
        <p:nvPicPr>
          <p:cNvPr id="7172" name="Picture 4" descr="P100097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81075"/>
            <a:ext cx="9144000" cy="587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b="1" i="1" smtClean="0">
                <a:solidFill>
                  <a:srgbClr val="000066"/>
                </a:solidFill>
              </a:rPr>
              <a:t>Обеспечение проходимости дыхательных путей</a:t>
            </a:r>
            <a:r>
              <a:rPr lang="ru-RU" sz="4000" smtClean="0"/>
              <a:t> </a:t>
            </a:r>
          </a:p>
        </p:txBody>
      </p:sp>
      <p:pic>
        <p:nvPicPr>
          <p:cNvPr id="9220" name="Picture 4" descr="P100097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93838"/>
            <a:ext cx="4643438" cy="348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5" descr="P100097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275" y="2887663"/>
            <a:ext cx="5292725" cy="397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4" dur="2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4800" b="1" smtClean="0"/>
              <a:t>Искусственное дыхание</a:t>
            </a:r>
            <a:r>
              <a:rPr lang="ru-RU" smtClean="0"/>
              <a:t> </a:t>
            </a:r>
          </a:p>
        </p:txBody>
      </p:sp>
      <p:pic>
        <p:nvPicPr>
          <p:cNvPr id="10244" name="Picture 4" descr="P100096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341438"/>
            <a:ext cx="4716462" cy="341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5" descr="P100098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0200" y="3275013"/>
            <a:ext cx="4776788" cy="3582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2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Занавес">
  <a:themeElements>
    <a:clrScheme name="Занавес 1">
      <a:dk1>
        <a:srgbClr val="602000"/>
      </a:dk1>
      <a:lt1>
        <a:srgbClr val="FFFFFF"/>
      </a:lt1>
      <a:dk2>
        <a:srgbClr val="800000"/>
      </a:dk2>
      <a:lt2>
        <a:srgbClr val="FFFFCC"/>
      </a:lt2>
      <a:accent1>
        <a:srgbClr val="FF3300"/>
      </a:accent1>
      <a:accent2>
        <a:srgbClr val="000000"/>
      </a:accent2>
      <a:accent3>
        <a:srgbClr val="C0AAAA"/>
      </a:accent3>
      <a:accent4>
        <a:srgbClr val="DADADA"/>
      </a:accent4>
      <a:accent5>
        <a:srgbClr val="FFADAA"/>
      </a:accent5>
      <a:accent6>
        <a:srgbClr val="000000"/>
      </a:accent6>
      <a:hlink>
        <a:srgbClr val="EBF25A"/>
      </a:hlink>
      <a:folHlink>
        <a:srgbClr val="F2AA68"/>
      </a:folHlink>
    </a:clrScheme>
    <a:fontScheme name="Занавес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Занавес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навес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кстура">
  <a:themeElements>
    <a:clrScheme name="Текстура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Тексту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кстура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кстура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Точки">
  <a:themeElements>
    <a:clrScheme name="Точки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Точк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очки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очки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очки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Разрез">
  <a:themeElements>
    <a:clrScheme name="Разрез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Разрез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Разрез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зрез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87</Words>
  <Application>Microsoft Office PowerPoint</Application>
  <PresentationFormat>Экран (4:3)</PresentationFormat>
  <Paragraphs>24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6</vt:i4>
      </vt:variant>
      <vt:variant>
        <vt:lpstr>Заголовки слайдов</vt:lpstr>
      </vt:variant>
      <vt:variant>
        <vt:i4>13</vt:i4>
      </vt:variant>
    </vt:vector>
  </HeadingPairs>
  <TitlesOfParts>
    <vt:vector size="25" baseType="lpstr">
      <vt:lpstr>Arial</vt:lpstr>
      <vt:lpstr>Calibri</vt:lpstr>
      <vt:lpstr>Tahoma</vt:lpstr>
      <vt:lpstr>Wingdings</vt:lpstr>
      <vt:lpstr>Times New Roman</vt:lpstr>
      <vt:lpstr>Bodoni MT</vt:lpstr>
      <vt:lpstr>Оформление по умолчанию</vt:lpstr>
      <vt:lpstr>Занавес</vt:lpstr>
      <vt:lpstr>Текстура</vt:lpstr>
      <vt:lpstr>Океан</vt:lpstr>
      <vt:lpstr>Точки</vt:lpstr>
      <vt:lpstr>Разрез</vt:lpstr>
      <vt:lpstr>Первая медицинская помощь при остановке  сердечной деятельности </vt:lpstr>
      <vt:lpstr>Схема  сердечно-сосудистой системы</vt:lpstr>
      <vt:lpstr>Сердце – орган кровеносной системы</vt:lpstr>
      <vt:lpstr>Слайд 4</vt:lpstr>
      <vt:lpstr>Как проверить пульс?</vt:lpstr>
      <vt:lpstr>Признаки клинической смерти</vt:lpstr>
      <vt:lpstr>Реакция зрачка  на свет. </vt:lpstr>
      <vt:lpstr>Обеспечение проходимости дыхательных путей </vt:lpstr>
      <vt:lpstr>Искусственное дыхание </vt:lpstr>
      <vt:lpstr>Непрямой массаж сердца </vt:lpstr>
      <vt:lpstr>Непрямой массаж сердца с искусственным дыханием </vt:lpstr>
      <vt:lpstr>Слайд 12</vt:lpstr>
      <vt:lpstr>Слайд 13</vt:lpstr>
    </vt:vector>
  </TitlesOfParts>
  <Company>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Первая медицинская помощь при остановке  сердечной деятельности </dc:title>
  <dc:creator>1</dc:creator>
  <cp:lastModifiedBy>1</cp:lastModifiedBy>
  <cp:revision>13</cp:revision>
  <dcterms:created xsi:type="dcterms:W3CDTF">2008-03-24T16:41:27Z</dcterms:created>
  <dcterms:modified xsi:type="dcterms:W3CDTF">2018-04-15T16:59:27Z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0008001210000000000001024140</vt:lpwstr>
  </property>
</Properties>
</file>