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67" r:id="rId3"/>
    <p:sldId id="269" r:id="rId4"/>
    <p:sldId id="268" r:id="rId5"/>
    <p:sldId id="258" r:id="rId6"/>
    <p:sldId id="266" r:id="rId7"/>
    <p:sldId id="259" r:id="rId8"/>
    <p:sldId id="261" r:id="rId9"/>
    <p:sldId id="262" r:id="rId10"/>
    <p:sldId id="263" r:id="rId11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300F-0DB1-4CA3-81AE-B462C2962E9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83EB-9892-474E-99A8-F1C939430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781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300F-0DB1-4CA3-81AE-B462C2962E9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83EB-9892-474E-99A8-F1C939430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948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300F-0DB1-4CA3-81AE-B462C2962E9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83EB-9892-474E-99A8-F1C939430E44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7264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300F-0DB1-4CA3-81AE-B462C2962E9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83EB-9892-474E-99A8-F1C939430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482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300F-0DB1-4CA3-81AE-B462C2962E9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83EB-9892-474E-99A8-F1C939430E4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6658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300F-0DB1-4CA3-81AE-B462C2962E9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83EB-9892-474E-99A8-F1C939430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224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300F-0DB1-4CA3-81AE-B462C2962E9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83EB-9892-474E-99A8-F1C939430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063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300F-0DB1-4CA3-81AE-B462C2962E9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83EB-9892-474E-99A8-F1C939430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181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300F-0DB1-4CA3-81AE-B462C2962E9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83EB-9892-474E-99A8-F1C939430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320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300F-0DB1-4CA3-81AE-B462C2962E9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83EB-9892-474E-99A8-F1C939430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202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300F-0DB1-4CA3-81AE-B462C2962E9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83EB-9892-474E-99A8-F1C939430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383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300F-0DB1-4CA3-81AE-B462C2962E9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83EB-9892-474E-99A8-F1C939430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974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300F-0DB1-4CA3-81AE-B462C2962E9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83EB-9892-474E-99A8-F1C939430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7457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300F-0DB1-4CA3-81AE-B462C2962E9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83EB-9892-474E-99A8-F1C939430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96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300F-0DB1-4CA3-81AE-B462C2962E9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83EB-9892-474E-99A8-F1C939430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722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300F-0DB1-4CA3-81AE-B462C2962E9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83EB-9892-474E-99A8-F1C939430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069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A300F-0DB1-4CA3-81AE-B462C2962E9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DF483EB-9892-474E-99A8-F1C939430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247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3900" y="914400"/>
            <a:ext cx="11559652" cy="313643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«Психологическая безопасность участников образовательного процесса»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6" y="4050833"/>
            <a:ext cx="9124539" cy="1096899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213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59558"/>
            <a:ext cx="8596668" cy="548180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ru-RU" sz="20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Спасибо за внимание!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7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7545" y="259308"/>
            <a:ext cx="10675735" cy="5782056"/>
          </a:xfrm>
        </p:spPr>
        <p:txBody>
          <a:bodyPr>
            <a:noAutofit/>
          </a:bodyPr>
          <a:lstStyle/>
          <a:p>
            <a:pPr marL="274320" lvl="0" indent="-274320" algn="just" defTabSz="914400">
              <a:lnSpc>
                <a:spcPct val="150000"/>
              </a:lnSpc>
              <a:spcBef>
                <a:spcPts val="600"/>
              </a:spcBef>
              <a:buClr>
                <a:srgbClr val="FE8637"/>
              </a:buClr>
              <a:buSzPct val="70000"/>
              <a:buNone/>
            </a:pP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</a:p>
          <a:p>
            <a:pPr marL="274320" lvl="0" indent="-274320" algn="just" defTabSz="914400">
              <a:lnSpc>
                <a:spcPct val="150000"/>
              </a:lnSpc>
              <a:spcBef>
                <a:spcPts val="600"/>
              </a:spcBef>
              <a:buClr>
                <a:srgbClr val="FE8637"/>
              </a:buClr>
              <a:buSzPct val="70000"/>
              <a:buNone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В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современной педагогике все больше укрепляется идея о том, что стратегической целью образовательного учреждения является подготовка образованного, всесторонне развитого человека, обладающею творческим мышлением, чувством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собственного достоинства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ответственности, умеющего совершенствовать себя, «строить» гармоничные отношения с миром, природой, другими людьми.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 в безопасности и защите является первичной по шкале потребностей, разработанной А.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Маслоу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известным американским психологом.  Считается, что обеспечение безопасности является одной из приоритетных задач любой      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организации.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о</a:t>
            </a:r>
            <a:r>
              <a:rPr lang="ru-RU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собую </a:t>
            </a: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актуальность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приобретает проблема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психологической безопасности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образовательном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учреждении.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30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7545" y="259308"/>
            <a:ext cx="10675735" cy="5022376"/>
          </a:xfrm>
        </p:spPr>
        <p:txBody>
          <a:bodyPr>
            <a:noAutofit/>
          </a:bodyPr>
          <a:lstStyle/>
          <a:p>
            <a:pPr marL="274320" lvl="0" indent="-274320" algn="just" defTabSz="914400">
              <a:lnSpc>
                <a:spcPct val="150000"/>
              </a:lnSpc>
              <a:spcBef>
                <a:spcPts val="600"/>
              </a:spcBef>
              <a:buClr>
                <a:srgbClr val="FE8637"/>
              </a:buClr>
              <a:buSzPct val="70000"/>
              <a:buNone/>
            </a:pP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2388" y="539147"/>
            <a:ext cx="8543499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 закона  от 29.12.2012 №273 «Об  образовании в Российской Федерации»       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Постановления Главного государственного санитарного врача РФ от15.05.2013 №26 «Об  утверждении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СанПин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2.4.13049-13 «Санитарно-эпидемиологические требования к устройству, содержанию и организации режима работы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образовательных 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учреждений».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Приказа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Минобрнауки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России от 30.08.2013 №1014 «Об утверждении  порядка организации  и осуществления образовательной  деятельности по  основным  общеобразовательным программа  дошкольного образования»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Приказа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Минобрнауки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 от  17.10.2013 №1155 «Об  утверждении  Федерального государственного образовательного  стандарта дошкольного образования»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18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7545" y="259308"/>
            <a:ext cx="10235821" cy="5782056"/>
          </a:xfrm>
        </p:spPr>
        <p:txBody>
          <a:bodyPr>
            <a:noAutofit/>
          </a:bodyPr>
          <a:lstStyle/>
          <a:p>
            <a:pPr marL="274320" lvl="0" indent="-274320" algn="ctr" defTabSz="914400">
              <a:lnSpc>
                <a:spcPct val="120000"/>
              </a:lnSpc>
              <a:spcBef>
                <a:spcPts val="600"/>
              </a:spcBef>
              <a:buClr>
                <a:srgbClr val="FE8637"/>
              </a:buClr>
              <a:buSzPct val="70000"/>
              <a:buNone/>
            </a:pPr>
            <a:endParaRPr lang="ru-RU" sz="20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4320" lvl="0" indent="-274320" algn="ctr" defTabSz="914400">
              <a:lnSpc>
                <a:spcPct val="120000"/>
              </a:lnSpc>
              <a:spcBef>
                <a:spcPts val="600"/>
              </a:spcBef>
              <a:buClr>
                <a:srgbClr val="FE8637"/>
              </a:buClr>
              <a:buSzPct val="70000"/>
              <a:buNone/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Характеристика психологической безопасности образовательной среды: 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just">
              <a:lnSpc>
                <a:spcPct val="120000"/>
              </a:lnSpc>
              <a:spcAft>
                <a:spcPts val="210"/>
              </a:spcAft>
              <a:buClr>
                <a:srgbClr val="90C226"/>
              </a:buClr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отсутствие проявлений психологического насилия во взаимодействии участников образовательного процесса; </a:t>
            </a:r>
          </a:p>
          <a:p>
            <a:pPr lvl="0" algn="just">
              <a:lnSpc>
                <a:spcPct val="120000"/>
              </a:lnSpc>
              <a:spcAft>
                <a:spcPts val="210"/>
              </a:spcAft>
              <a:buClr>
                <a:srgbClr val="90C226"/>
              </a:buClr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удовлетворение основных потребностей в личностно-доверительном общении; </a:t>
            </a:r>
          </a:p>
          <a:p>
            <a:pPr lvl="0" algn="just">
              <a:lnSpc>
                <a:spcPct val="120000"/>
              </a:lnSpc>
              <a:spcAft>
                <a:spcPts val="210"/>
              </a:spcAft>
              <a:buClr>
                <a:srgbClr val="90C226"/>
              </a:buClr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укрепление психического здоровья; </a:t>
            </a:r>
          </a:p>
          <a:p>
            <a:pPr lvl="0" algn="just">
              <a:lnSpc>
                <a:spcPct val="120000"/>
              </a:lnSpc>
              <a:spcAft>
                <a:spcPts val="210"/>
              </a:spcAft>
              <a:buClr>
                <a:srgbClr val="90C226"/>
              </a:buClr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предотвращение угроз для продуктивного устойчивого развития личности; </a:t>
            </a:r>
          </a:p>
          <a:p>
            <a:pPr lvl="0" algn="just">
              <a:lnSpc>
                <a:spcPct val="120000"/>
              </a:lnSpc>
              <a:buClr>
                <a:srgbClr val="90C226"/>
              </a:buClr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организация насыщенной образовательной среды, стимулирующей развитие участников процесса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70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1070"/>
            <a:ext cx="8596668" cy="585029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2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проекта: </a:t>
            </a:r>
            <a:r>
              <a:rPr lang="ru-RU" sz="2000" dirty="0" smtClean="0">
                <a:solidFill>
                  <a:srgbClr val="2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для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психологической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безопасности образовательной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организации.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2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 </a:t>
            </a:r>
          </a:p>
          <a:p>
            <a:pPr algn="just">
              <a:lnSpc>
                <a:spcPct val="150000"/>
              </a:lnSpc>
              <a:spcAft>
                <a:spcPts val="21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оценить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со стороны педагогов, учащихся и их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родителей,  состояние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психологической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безопасности образовательной организации; 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ыявить факторы риска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 угроз психологической безопасности образовательной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среды для участников образовательного процесса;</a:t>
            </a:r>
          </a:p>
          <a:p>
            <a:pPr algn="just">
              <a:lnSpc>
                <a:spcPct val="150000"/>
              </a:lnSpc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выявить степень 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сформированности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психологической безопасности в форме эмоционального выгорания у педагогов, используя методику 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В.В.Бойко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06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00252"/>
            <a:ext cx="10049806" cy="5672874"/>
          </a:xfrm>
        </p:spPr>
        <p:txBody>
          <a:bodyPr>
            <a:noAutofit/>
          </a:bodyPr>
          <a:lstStyle/>
          <a:p>
            <a:pPr marL="0" lvl="0" indent="0">
              <a:lnSpc>
                <a:spcPct val="150000"/>
              </a:lnSpc>
              <a:spcBef>
                <a:spcPts val="0"/>
              </a:spcBef>
              <a:buClr>
                <a:srgbClr val="90C226"/>
              </a:buClr>
              <a:buNone/>
            </a:pPr>
            <a:r>
              <a:rPr lang="ru-RU" sz="2000" b="1" dirty="0">
                <a:solidFill>
                  <a:srgbClr val="2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 проекта:</a:t>
            </a:r>
            <a:r>
              <a:rPr lang="ru-RU" sz="2000" dirty="0">
                <a:solidFill>
                  <a:srgbClr val="2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социально – педагогический.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Clr>
                <a:srgbClr val="90C226"/>
              </a:buClr>
              <a:buNone/>
            </a:pPr>
            <a:r>
              <a:rPr lang="ru-RU" sz="2000" b="1" dirty="0">
                <a:solidFill>
                  <a:srgbClr val="2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реализации: </a:t>
            </a:r>
            <a:r>
              <a:rPr lang="ru-RU" sz="2000" dirty="0">
                <a:solidFill>
                  <a:srgbClr val="2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год.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Clr>
                <a:srgbClr val="90C226"/>
              </a:buClr>
              <a:buNone/>
            </a:pPr>
            <a:r>
              <a:rPr lang="ru-RU" sz="2000" b="1" dirty="0">
                <a:solidFill>
                  <a:srgbClr val="2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Участники: </a:t>
            </a:r>
            <a:r>
              <a:rPr lang="ru-RU" sz="2000" dirty="0">
                <a:solidFill>
                  <a:srgbClr val="2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состав, обучающиеся, родители (законные представители</a:t>
            </a:r>
            <a:r>
              <a:rPr lang="ru-RU" sz="2000" dirty="0" smtClean="0">
                <a:solidFill>
                  <a:srgbClr val="2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Clr>
                <a:srgbClr val="90C226"/>
              </a:buClr>
              <a:buNone/>
            </a:pP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работы: 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групповая, индивидуальная.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Clr>
                <a:srgbClr val="90C226"/>
              </a:buClr>
              <a:buNone/>
            </a:pPr>
            <a:r>
              <a:rPr lang="ru-RU" sz="2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результаты: 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Clr>
                <a:srgbClr val="90C226"/>
              </a:buClr>
              <a:buNone/>
            </a:pPr>
            <a:r>
              <a:rPr lang="ru-RU" sz="2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педагогов: </a:t>
            </a:r>
            <a:r>
              <a:rPr lang="ru-RU" sz="2000" dirty="0" smtClean="0">
                <a:solidFill>
                  <a:srgbClr val="2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 </a:t>
            </a:r>
            <a:r>
              <a:rPr lang="ru-RU" sz="2000" dirty="0">
                <a:solidFill>
                  <a:srgbClr val="2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реализуется план мероприятий </a:t>
            </a:r>
            <a:r>
              <a:rPr lang="ru-RU" sz="2000" dirty="0" smtClean="0">
                <a:solidFill>
                  <a:srgbClr val="2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профилактике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эмоционального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выгорания. В</a:t>
            </a:r>
            <a:r>
              <a:rPr lang="ru-RU" sz="2000" dirty="0" smtClean="0">
                <a:solidFill>
                  <a:srgbClr val="2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рамках </a:t>
            </a:r>
            <a:r>
              <a:rPr lang="ru-RU" sz="2000" dirty="0" err="1" smtClean="0">
                <a:solidFill>
                  <a:srgbClr val="2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здоровьезберегающего</a:t>
            </a:r>
            <a:r>
              <a:rPr lang="ru-RU" sz="2000" dirty="0" smtClean="0">
                <a:solidFill>
                  <a:srgbClr val="2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образовательного  пространства у педагогов, выработается личностная установка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модель 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здоровьезберегающего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поведения, которая демонстрируется подрастающему поколению, 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условие высокого уровня качества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образования. </a:t>
            </a:r>
            <a:endParaRPr lang="ru-RU" sz="2000" b="1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Clr>
                <a:srgbClr val="90C226"/>
              </a:buClr>
              <a:buNone/>
            </a:pPr>
            <a:endParaRPr lang="ru-RU" sz="2000" b="1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Clr>
                <a:srgbClr val="90C226"/>
              </a:buClr>
              <a:buNone/>
            </a:pPr>
            <a:endParaRPr lang="ru-RU" sz="2000" b="1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Clr>
                <a:srgbClr val="90C226"/>
              </a:buClr>
              <a:buNone/>
            </a:pPr>
            <a:endParaRPr lang="ru-RU" sz="2000" dirty="0" smtClean="0">
              <a:solidFill>
                <a:srgbClr val="2F2F2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Clr>
                <a:srgbClr val="90C226"/>
              </a:buClr>
              <a:buNone/>
            </a:pPr>
            <a:endParaRPr lang="ru-RU" sz="2000" dirty="0" smtClean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20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59558"/>
            <a:ext cx="8596668" cy="5481805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50000"/>
              </a:lnSpc>
              <a:spcBef>
                <a:spcPts val="0"/>
              </a:spcBef>
              <a:buClr>
                <a:srgbClr val="90C226"/>
              </a:buClr>
              <a:buNone/>
            </a:pP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учеников: </a:t>
            </a:r>
            <a:r>
              <a:rPr lang="ru-RU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снизятся</a:t>
            </a:r>
            <a:r>
              <a:rPr lang="ru-RU" sz="2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факторы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риска 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угрозы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психологической безопасности образовательной среды для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обучающихся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образовательного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процесса, средствами 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здоровьесберегающих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технологий.</a:t>
            </a:r>
            <a:endParaRPr lang="ru-RU" sz="2000" b="1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Clr>
                <a:srgbClr val="90C226"/>
              </a:buClr>
              <a:buNone/>
            </a:pP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родителей</a:t>
            </a:r>
            <a:r>
              <a:rPr lang="ru-RU" sz="2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повышенный уровень комфорта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психологической безопасности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обучающихся в образовательной организации.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Конструктивное взаимодействие участников образовательного процесса, как залог создания и развития общего положительного эмоционального фона в образовательной организации.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Clr>
                <a:srgbClr val="90C226"/>
              </a:buClr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47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59558"/>
            <a:ext cx="8596668" cy="548180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проекта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этап –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накопительный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методической базы для реализации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проекта.  (рекомендации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обучающие и диагностические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материалы).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Ожидаемый результат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создание условий для качественного внедрения проекта.</a:t>
            </a:r>
          </a:p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этап – Практический 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 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недрение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практическую деятельность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проекта.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результаты: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овышение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 компетенции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 этап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Заключительный.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оценка, перспектива развития педагога. Оценка результативности проекта.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64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59558"/>
            <a:ext cx="8596668" cy="548180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Методические и ресурсные обеспечения проекта.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1.Агеева И.А. Успешный учитель: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тренинговые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и коррекционные программы.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2. Оганесян Н.Т. Методы активного социально-психологического обучения.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3. Наставничество как форма повышения профессионального мастерства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   Учителя.// Завуч.- 2007.- № 6.- с. 54.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4.Молодой учитель в школе.// Завуч.- 2004.- № 3.- с. 129.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5.Первые уроки начинающего учителя.// Завуч.- 2004.- № 5.- с. 121.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6.Диагностика педагогического мастерства учителя в условиях модернизации содержания образования.// Завуч.- 2006.- № 5.- с. 15.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7.Мониторинг профессионального мастерства педагогов.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   // Завуч.- 2008.- с. 39.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8.Оценка педагогического труда // Учитель в школе.- 2009.- № 2.- с. 67.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9.Портфолио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как средство мониторинга профессионального развития педагога. // Практика административной работы.- 2006.- № 8.- с. 29,31.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10.Модель организации работы с молодыми специалистам в Центре Лечебной Педагогики и Дифференцированного обучения «Наш Дом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».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90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532</TotalTime>
  <Words>407</Words>
  <Application>Microsoft Office PowerPoint</Application>
  <PresentationFormat>Широкоэкранный</PresentationFormat>
  <Paragraphs>42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Symbol</vt:lpstr>
      <vt:lpstr>times new roman</vt:lpstr>
      <vt:lpstr>times new roman</vt:lpstr>
      <vt:lpstr>Trebuchet MS</vt:lpstr>
      <vt:lpstr>Wingdings 3</vt:lpstr>
      <vt:lpstr>Грань</vt:lpstr>
      <vt:lpstr>  «Психологическая безопасность участников образовательного процесса»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проекта:  «Школа успешного учителя»</dc:title>
  <dc:creator>ирина ирина</dc:creator>
  <cp:lastModifiedBy>ирина ирина</cp:lastModifiedBy>
  <cp:revision>35</cp:revision>
  <cp:lastPrinted>2017-01-27T07:09:42Z</cp:lastPrinted>
  <dcterms:created xsi:type="dcterms:W3CDTF">2017-01-26T07:00:12Z</dcterms:created>
  <dcterms:modified xsi:type="dcterms:W3CDTF">2017-01-27T08:52:57Z</dcterms:modified>
</cp:coreProperties>
</file>