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6" r:id="rId14"/>
    <p:sldId id="278" r:id="rId15"/>
    <p:sldId id="268" r:id="rId16"/>
    <p:sldId id="269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результаты</c:v>
                </c:pt>
              </c:strCache>
            </c:strRef>
          </c:tx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0CDD-47B0-99C6-A5874CDD1C4B}"/>
              </c:ext>
            </c:extLst>
          </c:dPt>
          <c:cat>
            <c:strRef>
              <c:f>Лист1!$A$2:$A$5</c:f>
              <c:strCache>
                <c:ptCount val="2"/>
                <c:pt idx="0">
                  <c:v>"3"</c:v>
                </c:pt>
                <c:pt idx="1">
                  <c:v>"4"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15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DD-47B0-99C6-A5874CDD1C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A2CD-CB98-4B72-AD5A-16F8CBC7EFA4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F884-22FE-4A5F-AE0D-6DFACF8CC7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649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A2CD-CB98-4B72-AD5A-16F8CBC7EFA4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F884-22FE-4A5F-AE0D-6DFACF8CC7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100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A2CD-CB98-4B72-AD5A-16F8CBC7EFA4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F884-22FE-4A5F-AE0D-6DFACF8CC73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4353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A2CD-CB98-4B72-AD5A-16F8CBC7EFA4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F884-22FE-4A5F-AE0D-6DFACF8CC7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969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A2CD-CB98-4B72-AD5A-16F8CBC7EFA4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F884-22FE-4A5F-AE0D-6DFACF8CC73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0229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A2CD-CB98-4B72-AD5A-16F8CBC7EFA4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F884-22FE-4A5F-AE0D-6DFACF8CC7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104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A2CD-CB98-4B72-AD5A-16F8CBC7EFA4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F884-22FE-4A5F-AE0D-6DFACF8CC7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451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A2CD-CB98-4B72-AD5A-16F8CBC7EFA4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F884-22FE-4A5F-AE0D-6DFACF8CC7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109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A2CD-CB98-4B72-AD5A-16F8CBC7EFA4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F884-22FE-4A5F-AE0D-6DFACF8CC7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123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A2CD-CB98-4B72-AD5A-16F8CBC7EFA4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F884-22FE-4A5F-AE0D-6DFACF8CC7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190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A2CD-CB98-4B72-AD5A-16F8CBC7EFA4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F884-22FE-4A5F-AE0D-6DFACF8CC7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423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A2CD-CB98-4B72-AD5A-16F8CBC7EFA4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F884-22FE-4A5F-AE0D-6DFACF8CC7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69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A2CD-CB98-4B72-AD5A-16F8CBC7EFA4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F884-22FE-4A5F-AE0D-6DFACF8CC7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508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A2CD-CB98-4B72-AD5A-16F8CBC7EFA4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F884-22FE-4A5F-AE0D-6DFACF8CC7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82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A2CD-CB98-4B72-AD5A-16F8CBC7EFA4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F884-22FE-4A5F-AE0D-6DFACF8CC7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887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A2CD-CB98-4B72-AD5A-16F8CBC7EFA4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F884-22FE-4A5F-AE0D-6DFACF8CC7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80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0A2CD-CB98-4B72-AD5A-16F8CBC7EFA4}" type="datetimeFigureOut">
              <a:rPr lang="ru-RU" smtClean="0"/>
              <a:t>28.08.2017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F13F884-22FE-4A5F-AE0D-6DFACF8CC7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8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Содержание контрольных измерительных материалов основного государственного экзамена </a:t>
            </a:r>
            <a:r>
              <a:rPr lang="ru-RU" sz="2800" dirty="0" smtClean="0">
                <a:solidFill>
                  <a:srgbClr val="0070C0"/>
                </a:solidFill>
              </a:rPr>
              <a:t>по  </a:t>
            </a:r>
            <a:r>
              <a:rPr lang="ru-RU" sz="2800" dirty="0" smtClean="0">
                <a:solidFill>
                  <a:srgbClr val="0070C0"/>
                </a:solidFill>
              </a:rPr>
              <a:t>обществознанию.</a:t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Трудные вопросы, при подготовке к ОГЭ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3623517"/>
            <a:ext cx="5826719" cy="2253755"/>
          </a:xfrm>
        </p:spPr>
        <p:txBody>
          <a:bodyPr>
            <a:normAutofit/>
          </a:bodyPr>
          <a:lstStyle/>
          <a:p>
            <a:endParaRPr lang="ru-RU" sz="1800" b="1" dirty="0">
              <a:solidFill>
                <a:srgbClr val="FF0000"/>
              </a:solidFill>
            </a:endParaRPr>
          </a:p>
          <a:p>
            <a:r>
              <a:rPr lang="ru-RU" sz="1800" b="1" dirty="0" smtClean="0">
                <a:solidFill>
                  <a:srgbClr val="0070C0"/>
                </a:solidFill>
              </a:rPr>
              <a:t>Калинина Альбина Петровна, учитель  истории и обществознания школы №25 города </a:t>
            </a:r>
            <a:r>
              <a:rPr lang="ru-RU" sz="1800" b="1" dirty="0" smtClean="0">
                <a:solidFill>
                  <a:srgbClr val="0070C0"/>
                </a:solidFill>
              </a:rPr>
              <a:t>Тюмени</a:t>
            </a:r>
          </a:p>
          <a:p>
            <a:endParaRPr lang="ru-RU" b="1" dirty="0">
              <a:solidFill>
                <a:srgbClr val="0070C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Методическое объединение учителей</a:t>
            </a:r>
          </a:p>
          <a:p>
            <a:r>
              <a:rPr lang="ru-RU" b="1" dirty="0">
                <a:solidFill>
                  <a:srgbClr val="FF0000"/>
                </a:solidFill>
              </a:rPr>
              <a:t>28 августа 2017 г.</a:t>
            </a:r>
          </a:p>
          <a:p>
            <a:endParaRPr lang="ru-RU" sz="1800" b="1" dirty="0" smtClean="0">
              <a:solidFill>
                <a:srgbClr val="0070C0"/>
              </a:solidFill>
            </a:endParaRP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AutoShape 2" descr="Картинки по запросу обществознание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909164" cy="909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обществознание картинк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Картинки по запросу обществознание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75" y="4293096"/>
            <a:ext cx="1499055" cy="2348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97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Власть. Роль политики в жизни общества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9827" y="1443841"/>
            <a:ext cx="679450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solidFill>
                <a:srgbClr val="0070C0"/>
              </a:solidFill>
            </a:endParaRPr>
          </a:p>
          <a:p>
            <a:r>
              <a:rPr lang="ru-RU" sz="2000" dirty="0">
                <a:solidFill>
                  <a:srgbClr val="0070C0"/>
                </a:solidFill>
              </a:rPr>
              <a:t>5.2 Понятие и признаки государства</a:t>
            </a:r>
          </a:p>
          <a:p>
            <a:r>
              <a:rPr lang="ru-RU" sz="2000" dirty="0">
                <a:solidFill>
                  <a:srgbClr val="0070C0"/>
                </a:solidFill>
              </a:rPr>
              <a:t>5.3 Разделение властей</a:t>
            </a:r>
          </a:p>
          <a:p>
            <a:r>
              <a:rPr lang="ru-RU" sz="2000" dirty="0">
                <a:solidFill>
                  <a:srgbClr val="0070C0"/>
                </a:solidFill>
              </a:rPr>
              <a:t>5.4 Формы государства</a:t>
            </a:r>
          </a:p>
          <a:p>
            <a:r>
              <a:rPr lang="ru-RU" sz="2000" dirty="0">
                <a:solidFill>
                  <a:srgbClr val="0070C0"/>
                </a:solidFill>
              </a:rPr>
              <a:t>5.5 Политический режим. Демократия</a:t>
            </a:r>
          </a:p>
          <a:p>
            <a:r>
              <a:rPr lang="ru-RU" sz="2000" dirty="0">
                <a:solidFill>
                  <a:srgbClr val="0070C0"/>
                </a:solidFill>
              </a:rPr>
              <a:t>5.6 Местное самоуправление</a:t>
            </a:r>
          </a:p>
          <a:p>
            <a:r>
              <a:rPr lang="ru-RU" sz="2000" dirty="0">
                <a:solidFill>
                  <a:srgbClr val="0070C0"/>
                </a:solidFill>
              </a:rPr>
              <a:t>5.7 Участие граждан в политической жизни</a:t>
            </a:r>
          </a:p>
          <a:p>
            <a:r>
              <a:rPr lang="ru-RU" sz="2000" dirty="0">
                <a:solidFill>
                  <a:srgbClr val="0070C0"/>
                </a:solidFill>
              </a:rPr>
              <a:t>5.8 Выборы, референдум</a:t>
            </a:r>
          </a:p>
          <a:p>
            <a:r>
              <a:rPr lang="ru-RU" sz="2000" dirty="0">
                <a:solidFill>
                  <a:srgbClr val="0070C0"/>
                </a:solidFill>
              </a:rPr>
              <a:t>5.9 Политические партии и движения, их роль в общественной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жизни</a:t>
            </a:r>
            <a:endParaRPr lang="ru-RU" sz="2000" b="1" i="1" dirty="0">
              <a:solidFill>
                <a:srgbClr val="0070C0"/>
              </a:solidFill>
            </a:endParaRPr>
          </a:p>
          <a:p>
            <a:r>
              <a:rPr lang="ru-RU" sz="2000" dirty="0">
                <a:solidFill>
                  <a:srgbClr val="0070C0"/>
                </a:solidFill>
              </a:rPr>
              <a:t>5.10 Гражданское общество и правовое государство</a:t>
            </a:r>
          </a:p>
        </p:txBody>
      </p:sp>
    </p:spTree>
    <p:extLst>
      <p:ext uri="{BB962C8B-B14F-4D97-AF65-F5344CB8AC3E}">
        <p14:creationId xmlns:p14="http://schemas.microsoft.com/office/powerpoint/2010/main" val="167993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Право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270000"/>
            <a:ext cx="748883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</a:rPr>
              <a:t>6.1 Право, его роль в жизни общества и государства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6.2 Норма права. Нормативный правовой акт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6.3 Понятие правоотношений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6.4 Признаки и виды правонарушений. Понятие и виды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юридической ответственности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6.5 Конституция Российской Федерации. Основы конституционного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строя Российской Федерации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6.6 Федеративное устройство Российской Федерации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6.7 Органы государственной власти Российской Федерации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6.8 Правоохранительные органы. Судебная система.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Взаимоотношения органов государственной власти и граждан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6.9 Понятие прав, свобод и обязанностей. Права и свободы человека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и гражданина в Российской Федерации, их гарантии.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Конституционные обязанности гражданина</a:t>
            </a:r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9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Право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556792"/>
            <a:ext cx="82809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6</a:t>
            </a:r>
            <a:r>
              <a:rPr lang="ru-RU" sz="2000" dirty="0" smtClean="0">
                <a:solidFill>
                  <a:srgbClr val="0070C0"/>
                </a:solidFill>
              </a:rPr>
              <a:t>.1</a:t>
            </a:r>
            <a:r>
              <a:rPr lang="ru-RU" dirty="0" smtClean="0">
                <a:solidFill>
                  <a:srgbClr val="0070C0"/>
                </a:solidFill>
              </a:rPr>
              <a:t>0 Права ребенка и их защита. Особенности правового статуса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несовершеннолетних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6.11 Механизмы реализации и защиты прав и свобод человека и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гражданина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6.12 Международно-правовая защита жертв вооруженных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конфликтов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6.13 Гражданские правоотношения. Права собственности. Права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потребителей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6.14 Семейные правоотношения. Права и обязанности родителей и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детей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6.15 Право на труд и трудовые правоотношения. Трудоустройство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несовершеннолетних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6.16 Административные правоотношения, правонарушения и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наказания</a:t>
            </a:r>
            <a:endParaRPr lang="ru-RU" b="1" i="1" dirty="0" smtClean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6.17 Основные понятия и институты уголовного права. 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09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ЗНАТЬ И УМЕТЬ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772814"/>
            <a:ext cx="6129729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1.1</a:t>
            </a:r>
            <a:r>
              <a:rPr lang="ru-RU" sz="2000" dirty="0" smtClean="0">
                <a:solidFill>
                  <a:srgbClr val="0070C0"/>
                </a:solidFill>
              </a:rPr>
              <a:t>социальные </a:t>
            </a:r>
            <a:r>
              <a:rPr lang="ru-RU" sz="2000" dirty="0">
                <a:solidFill>
                  <a:srgbClr val="0070C0"/>
                </a:solidFill>
              </a:rPr>
              <a:t>свойства человека, его взаимодействие с</a:t>
            </a:r>
          </a:p>
          <a:p>
            <a:r>
              <a:rPr lang="ru-RU" sz="2000" dirty="0">
                <a:solidFill>
                  <a:srgbClr val="0070C0"/>
                </a:solidFill>
              </a:rPr>
              <a:t>другими людьми</a:t>
            </a:r>
          </a:p>
          <a:p>
            <a:r>
              <a:rPr lang="ru-RU" sz="2000" b="1" dirty="0">
                <a:solidFill>
                  <a:srgbClr val="0070C0"/>
                </a:solidFill>
              </a:rPr>
              <a:t>1.2 </a:t>
            </a:r>
            <a:r>
              <a:rPr lang="ru-RU" sz="2000" dirty="0">
                <a:solidFill>
                  <a:srgbClr val="0070C0"/>
                </a:solidFill>
              </a:rPr>
              <a:t>сущность общества как формы совместной деятельности</a:t>
            </a:r>
          </a:p>
          <a:p>
            <a:r>
              <a:rPr lang="ru-RU" sz="2000" dirty="0">
                <a:solidFill>
                  <a:srgbClr val="0070C0"/>
                </a:solidFill>
              </a:rPr>
              <a:t>людей</a:t>
            </a:r>
          </a:p>
          <a:p>
            <a:r>
              <a:rPr lang="ru-RU" sz="2000" b="1" dirty="0">
                <a:solidFill>
                  <a:srgbClr val="0070C0"/>
                </a:solidFill>
              </a:rPr>
              <a:t>1.3 </a:t>
            </a:r>
            <a:r>
              <a:rPr lang="ru-RU" sz="2000" dirty="0">
                <a:solidFill>
                  <a:srgbClr val="0070C0"/>
                </a:solidFill>
              </a:rPr>
              <a:t>характерные черты и признаки основных сфер жизни</a:t>
            </a:r>
          </a:p>
          <a:p>
            <a:r>
              <a:rPr lang="ru-RU" sz="2000" dirty="0">
                <a:solidFill>
                  <a:srgbClr val="0070C0"/>
                </a:solidFill>
              </a:rPr>
              <a:t>общества</a:t>
            </a:r>
          </a:p>
          <a:p>
            <a:r>
              <a:rPr lang="ru-RU" sz="2000" b="1" dirty="0">
                <a:solidFill>
                  <a:srgbClr val="0070C0"/>
                </a:solidFill>
              </a:rPr>
              <a:t>1.4 </a:t>
            </a:r>
            <a:r>
              <a:rPr lang="ru-RU" sz="2000" dirty="0">
                <a:solidFill>
                  <a:srgbClr val="0070C0"/>
                </a:solidFill>
              </a:rPr>
              <a:t>содержание и значение социальных норм, регулирующих</a:t>
            </a:r>
          </a:p>
          <a:p>
            <a:r>
              <a:rPr lang="ru-RU" sz="2000" dirty="0">
                <a:solidFill>
                  <a:srgbClr val="0070C0"/>
                </a:solidFill>
              </a:rPr>
              <a:t>общественные отношения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7387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196752"/>
            <a:ext cx="5828087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6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18655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FF0000"/>
                </a:solidFill>
              </a:rPr>
              <a:t>Уметь: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052736"/>
            <a:ext cx="74888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2.1 </a:t>
            </a:r>
            <a:r>
              <a:rPr lang="ru-RU" sz="1600" b="1" i="1" dirty="0" smtClean="0">
                <a:solidFill>
                  <a:srgbClr val="0070C0"/>
                </a:solidFill>
              </a:rPr>
              <a:t>описывать </a:t>
            </a:r>
            <a:r>
              <a:rPr lang="ru-RU" sz="1600" dirty="0" smtClean="0">
                <a:solidFill>
                  <a:srgbClr val="0070C0"/>
                </a:solidFill>
              </a:rPr>
              <a:t>основные социальные объекты, выделяя их </a:t>
            </a:r>
            <a:endParaRPr lang="ru-RU" sz="1600" dirty="0" smtClean="0">
              <a:solidFill>
                <a:srgbClr val="0070C0"/>
              </a:solidFill>
            </a:endParaRPr>
          </a:p>
          <a:p>
            <a:r>
              <a:rPr lang="ru-RU" sz="1600" dirty="0" smtClean="0">
                <a:solidFill>
                  <a:srgbClr val="0070C0"/>
                </a:solidFill>
              </a:rPr>
              <a:t>существенные </a:t>
            </a:r>
            <a:r>
              <a:rPr lang="ru-RU" sz="1600" dirty="0" smtClean="0">
                <a:solidFill>
                  <a:srgbClr val="0070C0"/>
                </a:solidFill>
              </a:rPr>
              <a:t>признаки; человека как социально-деятельное существо; основные социальные роли.</a:t>
            </a:r>
          </a:p>
          <a:p>
            <a:r>
              <a:rPr lang="ru-RU" sz="1600" b="1" dirty="0" smtClean="0">
                <a:solidFill>
                  <a:srgbClr val="0070C0"/>
                </a:solidFill>
              </a:rPr>
              <a:t>2.2 </a:t>
            </a:r>
            <a:r>
              <a:rPr lang="ru-RU" sz="1600" b="1" i="1" dirty="0" smtClean="0">
                <a:solidFill>
                  <a:srgbClr val="0070C0"/>
                </a:solidFill>
              </a:rPr>
              <a:t>сравнивать </a:t>
            </a:r>
            <a:r>
              <a:rPr lang="ru-RU" sz="1600" dirty="0" smtClean="0">
                <a:solidFill>
                  <a:srgbClr val="0070C0"/>
                </a:solidFill>
              </a:rPr>
              <a:t>социальные объекты, суждения об обществе и человеке; выявлять их общие черты и различия.</a:t>
            </a:r>
          </a:p>
          <a:p>
            <a:r>
              <a:rPr lang="ru-RU" sz="1600" b="1" dirty="0" smtClean="0">
                <a:solidFill>
                  <a:srgbClr val="0070C0"/>
                </a:solidFill>
              </a:rPr>
              <a:t>2.3 </a:t>
            </a:r>
            <a:r>
              <a:rPr lang="ru-RU" sz="1600" b="1" i="1" dirty="0" smtClean="0">
                <a:solidFill>
                  <a:srgbClr val="0070C0"/>
                </a:solidFill>
              </a:rPr>
              <a:t>объяснять </a:t>
            </a:r>
            <a:r>
              <a:rPr lang="ru-RU" sz="1600" dirty="0" smtClean="0">
                <a:solidFill>
                  <a:srgbClr val="0070C0"/>
                </a:solidFill>
              </a:rPr>
              <a:t>взаимосвязи изученных социальных объектов  (включая взаимодействие общества и природы, человека и общества, сфер общественной жизни, гражданина и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государства)</a:t>
            </a:r>
          </a:p>
          <a:p>
            <a:r>
              <a:rPr lang="ru-RU" sz="1600" b="1" dirty="0" smtClean="0">
                <a:solidFill>
                  <a:srgbClr val="0070C0"/>
                </a:solidFill>
              </a:rPr>
              <a:t>2.4 </a:t>
            </a:r>
            <a:r>
              <a:rPr lang="ru-RU" sz="1600" b="1" i="1" dirty="0" smtClean="0">
                <a:solidFill>
                  <a:srgbClr val="0070C0"/>
                </a:solidFill>
              </a:rPr>
              <a:t>приводить примеры </a:t>
            </a:r>
            <a:r>
              <a:rPr lang="ru-RU" sz="1600" dirty="0" smtClean="0">
                <a:solidFill>
                  <a:srgbClr val="0070C0"/>
                </a:solidFill>
              </a:rPr>
              <a:t>социальных объектов определенного типа, социальных отношений; ситуаций, регулируемых различными видами социальных норм; деятельности людей в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различных сферах.</a:t>
            </a:r>
          </a:p>
          <a:p>
            <a:r>
              <a:rPr lang="ru-RU" sz="1600" b="1" dirty="0" smtClean="0">
                <a:solidFill>
                  <a:srgbClr val="0070C0"/>
                </a:solidFill>
              </a:rPr>
              <a:t>2.5 </a:t>
            </a:r>
            <a:r>
              <a:rPr lang="ru-RU" sz="1600" b="1" i="1" dirty="0" smtClean="0">
                <a:solidFill>
                  <a:srgbClr val="0070C0"/>
                </a:solidFill>
              </a:rPr>
              <a:t>оценивать </a:t>
            </a:r>
            <a:r>
              <a:rPr lang="ru-RU" sz="1600" dirty="0" smtClean="0">
                <a:solidFill>
                  <a:srgbClr val="0070C0"/>
                </a:solidFill>
              </a:rPr>
              <a:t>поведение людей с точки зрения социальных норм, экономической рациональности.</a:t>
            </a:r>
          </a:p>
          <a:p>
            <a:r>
              <a:rPr lang="ru-RU" sz="1600" b="1" dirty="0" smtClean="0">
                <a:solidFill>
                  <a:srgbClr val="0070C0"/>
                </a:solidFill>
              </a:rPr>
              <a:t>2.6 </a:t>
            </a:r>
            <a:r>
              <a:rPr lang="ru-RU" sz="1600" b="1" i="1" dirty="0" smtClean="0">
                <a:solidFill>
                  <a:srgbClr val="0070C0"/>
                </a:solidFill>
              </a:rPr>
              <a:t>решать </a:t>
            </a:r>
            <a:r>
              <a:rPr lang="ru-RU" sz="1600" dirty="0" smtClean="0">
                <a:solidFill>
                  <a:srgbClr val="0070C0"/>
                </a:solidFill>
              </a:rPr>
              <a:t>в рамках изученного материала познавательные и практические задачи, отражающие типичные ситуации в различных сферах деятельности человека</a:t>
            </a:r>
          </a:p>
          <a:p>
            <a:r>
              <a:rPr lang="ru-RU" sz="1600" b="1" dirty="0" smtClean="0">
                <a:solidFill>
                  <a:srgbClr val="0070C0"/>
                </a:solidFill>
              </a:rPr>
              <a:t>2.7 </a:t>
            </a:r>
            <a:r>
              <a:rPr lang="ru-RU" sz="1600" b="1" i="1" dirty="0" smtClean="0">
                <a:solidFill>
                  <a:srgbClr val="0070C0"/>
                </a:solidFill>
              </a:rPr>
              <a:t>осуществлять поиск </a:t>
            </a:r>
            <a:r>
              <a:rPr lang="ru-RU" sz="1600" dirty="0" smtClean="0">
                <a:solidFill>
                  <a:srgbClr val="0070C0"/>
                </a:solidFill>
              </a:rPr>
              <a:t>социальной информации по заданной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теме из различных ее носителей (материалов СМИ, учебного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текста и других адаптированных источников)</a:t>
            </a:r>
            <a:endParaRPr lang="ru-RU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51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>2017 году ОГЭ по обществознанию  сдавали </a:t>
            </a:r>
            <a:r>
              <a:rPr lang="ru-RU" sz="2700" dirty="0" smtClean="0"/>
              <a:t>30 человек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3155665"/>
              </p:ext>
            </p:extLst>
          </p:nvPr>
        </p:nvGraphicFramePr>
        <p:xfrm>
          <a:off x="179512" y="1340768"/>
          <a:ext cx="7416824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2878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2 часть  заданий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1628800"/>
            <a:ext cx="6347714" cy="44125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70C0"/>
                </a:solidFill>
              </a:rPr>
              <a:t>В ней всего 6 заданий: 26-31.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Из них 2 задания высокого уровня сложности, 4 задания- повышенного уровня сложности. Они все выполняются с опорой на авторский текст, но требуют описывать, сравнивать социальные объекты, объяснять взаимосвязи, приводить примеры, оценивать поведение людей с точки зрения социальных норм, решать познавательные и практические задачи. </a:t>
            </a: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955" y="4725144"/>
            <a:ext cx="6463125" cy="151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90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Составление плана текста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В задании 26 требуется составить план по данному тексту. Для этого надо выделить смысловые части текста и озаглавить каждую часть. Здесь важно понять, что от вас требуется внимательно прочитать текст несколько раз, разбить его на 3-4 смысловые части, выделив главное в содержании каждой части, своими словами озаглавливаем её. 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55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31 задание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1124744"/>
            <a:ext cx="6347714" cy="4916619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31 задание самое сложное, потому что в нём нужно или согласиться с оценкой автора  или не согласиться. Но при любом выборе его нужно обосновать. 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747" y="3422903"/>
            <a:ext cx="5545416" cy="31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27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556792"/>
            <a:ext cx="5817762" cy="365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66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6347713" cy="79208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Рекомендации ученикам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1484784"/>
            <a:ext cx="6347714" cy="45565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Нужна постоянная тренировка в решении этих заданий</a:t>
            </a:r>
            <a:r>
              <a:rPr lang="ru-RU" sz="2800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Чем больше вы решите экзаменационных заданий прошлых лет, тестов из всевозможных учебных пособий, заданий, придуманных вашим учителем, тем больше у вас будет опыта, и тем меньше возможных неприятных моментов будет ожидать вас во время экзамена.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78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РЕКОМЕНДАЦИИ УЧЕНИКАМ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628800"/>
            <a:ext cx="620173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70C0"/>
                </a:solidFill>
              </a:rPr>
              <a:t>начать работу с вопроса, на который вы точно знаете ответ; 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70C0"/>
                </a:solidFill>
              </a:rPr>
              <a:t> необходимо искать смысловые и структурные </a:t>
            </a:r>
            <a:r>
              <a:rPr lang="ru-RU" sz="2000" dirty="0" smtClean="0">
                <a:solidFill>
                  <a:srgbClr val="0070C0"/>
                </a:solidFill>
              </a:rPr>
              <a:t>связи</a:t>
            </a:r>
            <a:endParaRPr lang="ru-RU" sz="2000" dirty="0">
              <a:solidFill>
                <a:srgbClr val="0070C0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70C0"/>
                </a:solidFill>
              </a:rPr>
              <a:t> использовать </a:t>
            </a:r>
            <a:r>
              <a:rPr lang="ru-RU" sz="2000" dirty="0" smtClean="0">
                <a:solidFill>
                  <a:srgbClr val="0070C0"/>
                </a:solidFill>
              </a:rPr>
              <a:t>ассоциации; 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70C0"/>
                </a:solidFill>
              </a:rPr>
              <a:t>начинать с простых и переходить к более сложным заданиям; -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70C0"/>
                </a:solidFill>
              </a:rPr>
              <a:t> каждое задание имеет свой ключ, обычно он «прячется» в его же формулировке; 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70C0"/>
                </a:solidFill>
              </a:rPr>
              <a:t>необходимо понять условие задачи, выделяя ключевые слова и составляя опорную схему ответа на вопрос; 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70C0"/>
                </a:solidFill>
              </a:rPr>
              <a:t>стараться давать развернутые и обоснованные ответы, которые позволят представить работу целостной, логически выстроенной, содержательно полной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799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89" y="980728"/>
            <a:ext cx="7184473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2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5978625" cy="443136"/>
          </a:xfrm>
        </p:spPr>
        <p:txBody>
          <a:bodyPr>
            <a:noAutofit/>
          </a:bodyPr>
          <a:lstStyle/>
          <a:p>
            <a:r>
              <a:rPr lang="ru-RU" sz="1400" b="1" dirty="0">
                <a:solidFill>
                  <a:srgbClr val="0070C0"/>
                </a:solidFill>
              </a:rPr>
              <a:t>Спецификация</a:t>
            </a:r>
            <a:br>
              <a:rPr lang="ru-RU" sz="1400" b="1" dirty="0">
                <a:solidFill>
                  <a:srgbClr val="0070C0"/>
                </a:solidFill>
              </a:rPr>
            </a:br>
            <a:r>
              <a:rPr lang="ru-RU" sz="1400" b="1" dirty="0">
                <a:solidFill>
                  <a:srgbClr val="0070C0"/>
                </a:solidFill>
              </a:rPr>
              <a:t>контрольных измерительных материалов для проведения</a:t>
            </a:r>
            <a:br>
              <a:rPr lang="ru-RU" sz="1400" b="1" dirty="0">
                <a:solidFill>
                  <a:srgbClr val="0070C0"/>
                </a:solidFill>
              </a:rPr>
            </a:br>
            <a:r>
              <a:rPr lang="ru-RU" sz="1400" b="1" dirty="0">
                <a:solidFill>
                  <a:srgbClr val="0070C0"/>
                </a:solidFill>
              </a:rPr>
              <a:t>в 2018 году основного государственного экзамена</a:t>
            </a:r>
            <a:br>
              <a:rPr lang="ru-RU" sz="1400" b="1" dirty="0">
                <a:solidFill>
                  <a:srgbClr val="0070C0"/>
                </a:solidFill>
              </a:rPr>
            </a:br>
            <a:r>
              <a:rPr lang="ru-RU" sz="1400" b="1" dirty="0">
                <a:solidFill>
                  <a:srgbClr val="0070C0"/>
                </a:solidFill>
              </a:rPr>
              <a:t>по ОБЩЕСТВОЗНАНИЮ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28800"/>
            <a:ext cx="7056784" cy="366186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Задания КИМ для ОГЭ различаются по форме и уровню </a:t>
            </a:r>
            <a:r>
              <a:rPr lang="ru-RU" dirty="0" smtClean="0">
                <a:solidFill>
                  <a:srgbClr val="002060"/>
                </a:solidFill>
              </a:rPr>
              <a:t>сложности.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Выполнение </a:t>
            </a:r>
            <a:r>
              <a:rPr lang="ru-RU" dirty="0">
                <a:solidFill>
                  <a:srgbClr val="002060"/>
                </a:solidFill>
              </a:rPr>
              <a:t>заданий КИМ предполагает </a:t>
            </a:r>
            <a:r>
              <a:rPr lang="ru-RU" dirty="0" smtClean="0">
                <a:solidFill>
                  <a:srgbClr val="002060"/>
                </a:solidFill>
              </a:rPr>
              <a:t>осуществление таких </a:t>
            </a:r>
            <a:r>
              <a:rPr lang="ru-RU" dirty="0">
                <a:solidFill>
                  <a:srgbClr val="002060"/>
                </a:solidFill>
              </a:rPr>
              <a:t>интеллектуальных </a:t>
            </a:r>
            <a:r>
              <a:rPr lang="ru-RU" dirty="0" smtClean="0">
                <a:solidFill>
                  <a:srgbClr val="002060"/>
                </a:solidFill>
              </a:rPr>
              <a:t>действий: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Распознавание</a:t>
            </a:r>
            <a:r>
              <a:rPr lang="ru-RU" sz="2800" dirty="0">
                <a:solidFill>
                  <a:srgbClr val="FF0000"/>
                </a:solidFill>
              </a:rPr>
              <a:t>, воспроизведение </a:t>
            </a:r>
            <a:r>
              <a:rPr lang="ru-RU" sz="2800" dirty="0" smtClean="0">
                <a:solidFill>
                  <a:srgbClr val="FF0000"/>
                </a:solidFill>
              </a:rPr>
              <a:t>и извлечение </a:t>
            </a:r>
            <a:r>
              <a:rPr lang="ru-RU" sz="2800" dirty="0">
                <a:solidFill>
                  <a:srgbClr val="FF0000"/>
                </a:solidFill>
              </a:rPr>
              <a:t>информации, классификация, систематизация, </a:t>
            </a:r>
            <a:r>
              <a:rPr lang="ru-RU" sz="2800" dirty="0" smtClean="0">
                <a:solidFill>
                  <a:srgbClr val="FF0000"/>
                </a:solidFill>
              </a:rPr>
              <a:t>сравнение, конкретизация</a:t>
            </a:r>
            <a:r>
              <a:rPr lang="ru-RU" sz="2800" dirty="0">
                <a:solidFill>
                  <a:srgbClr val="FF0000"/>
                </a:solidFill>
              </a:rPr>
              <a:t>, применение знаний (по образцу или в новом </a:t>
            </a:r>
            <a:r>
              <a:rPr lang="ru-RU" sz="2800" dirty="0" smtClean="0">
                <a:solidFill>
                  <a:srgbClr val="FF0000"/>
                </a:solidFill>
              </a:rPr>
              <a:t>контексте) ,объяснение</a:t>
            </a:r>
            <a:r>
              <a:rPr lang="ru-RU" sz="2800" dirty="0">
                <a:solidFill>
                  <a:srgbClr val="FF0000"/>
                </a:solidFill>
              </a:rPr>
              <a:t>, аргументация, </a:t>
            </a:r>
            <a:r>
              <a:rPr lang="ru-RU" sz="2800" dirty="0" smtClean="0">
                <a:solidFill>
                  <a:srgbClr val="FF0000"/>
                </a:solidFill>
              </a:rPr>
              <a:t>оценка.</a:t>
            </a:r>
            <a:endParaRPr lang="ru-RU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960" y="5222013"/>
            <a:ext cx="2448272" cy="160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86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93763"/>
            <a:ext cx="6347713" cy="13208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Специфика предмета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54163"/>
            <a:ext cx="7344816" cy="52460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проявляется в подборе источников информации, используемых 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в экзаменационной </a:t>
            </a:r>
            <a:r>
              <a:rPr lang="ru-RU" sz="2400" dirty="0" smtClean="0">
                <a:solidFill>
                  <a:srgbClr val="FF0000"/>
                </a:solidFill>
              </a:rPr>
              <a:t>работе</a:t>
            </a:r>
            <a:endParaRPr lang="ru-RU" sz="2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Это:</a:t>
            </a:r>
          </a:p>
          <a:p>
            <a:r>
              <a:rPr lang="ru-RU" sz="2200" dirty="0" smtClean="0">
                <a:solidFill>
                  <a:srgbClr val="002060"/>
                </a:solidFill>
              </a:rPr>
              <a:t> результаты социологических</a:t>
            </a:r>
            <a:r>
              <a:rPr lang="ru-RU" sz="2200" dirty="0">
                <a:solidFill>
                  <a:srgbClr val="002060"/>
                </a:solidFill>
              </a:rPr>
              <a:t> исследований, адаптированные тексты из публикаций </a:t>
            </a:r>
            <a:r>
              <a:rPr lang="ru-RU" sz="2200" dirty="0" smtClean="0">
                <a:solidFill>
                  <a:srgbClr val="002060"/>
                </a:solidFill>
              </a:rPr>
              <a:t>научно-популярного, социально-философского </a:t>
            </a:r>
            <a:r>
              <a:rPr lang="ru-RU" sz="2200" dirty="0">
                <a:solidFill>
                  <a:srgbClr val="002060"/>
                </a:solidFill>
              </a:rPr>
              <a:t>характера, извлечения из правовых актов. </a:t>
            </a:r>
            <a:endParaRPr lang="ru-RU" sz="2200" dirty="0" smtClean="0">
              <a:solidFill>
                <a:srgbClr val="002060"/>
              </a:solidFill>
            </a:endParaRPr>
          </a:p>
          <a:p>
            <a:r>
              <a:rPr lang="ru-RU" sz="2200" dirty="0" smtClean="0">
                <a:solidFill>
                  <a:srgbClr val="002060"/>
                </a:solidFill>
              </a:rPr>
              <a:t>Для заданий на </a:t>
            </a:r>
            <a:r>
              <a:rPr lang="ru-RU" sz="2200" dirty="0">
                <a:solidFill>
                  <a:srgbClr val="002060"/>
                </a:solidFill>
              </a:rPr>
              <a:t>различение суждений, отражающих факты, и оценочных </a:t>
            </a:r>
            <a:r>
              <a:rPr lang="ru-RU" sz="2200" dirty="0" smtClean="0">
                <a:solidFill>
                  <a:srgbClr val="002060"/>
                </a:solidFill>
              </a:rPr>
              <a:t>высказываний конструируются </a:t>
            </a:r>
            <a:r>
              <a:rPr lang="ru-RU" sz="2200" dirty="0">
                <a:solidFill>
                  <a:srgbClr val="002060"/>
                </a:solidFill>
              </a:rPr>
              <a:t>небольшие тексты, по стилю приближенные к </a:t>
            </a:r>
            <a:r>
              <a:rPr lang="ru-RU" sz="2200" dirty="0" smtClean="0">
                <a:solidFill>
                  <a:srgbClr val="002060"/>
                </a:solidFill>
              </a:rPr>
              <a:t>информационным сообщениям </a:t>
            </a:r>
            <a:r>
              <a:rPr lang="ru-RU" sz="2200" dirty="0">
                <a:solidFill>
                  <a:srgbClr val="002060"/>
                </a:solidFill>
              </a:rPr>
              <a:t>СМИ</a:t>
            </a:r>
            <a:r>
              <a:rPr lang="ru-RU" sz="2200" dirty="0" smtClean="0">
                <a:solidFill>
                  <a:srgbClr val="002060"/>
                </a:solidFill>
              </a:rPr>
              <a:t>.</a:t>
            </a:r>
            <a:endParaRPr lang="ru-RU" sz="22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5004422"/>
            <a:ext cx="4141899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92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Р</a:t>
            </a:r>
            <a:r>
              <a:rPr lang="ru-RU" dirty="0" smtClean="0">
                <a:solidFill>
                  <a:srgbClr val="FF0000"/>
                </a:solidFill>
              </a:rPr>
              <a:t>азделы курса обществознание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с 6-9 класс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0070C0"/>
                </a:solidFill>
              </a:rPr>
              <a:t>человек и общество </a:t>
            </a:r>
          </a:p>
          <a:p>
            <a:r>
              <a:rPr lang="ru-RU" i="1" dirty="0" smtClean="0">
                <a:solidFill>
                  <a:srgbClr val="0070C0"/>
                </a:solidFill>
              </a:rPr>
              <a:t>сфера </a:t>
            </a:r>
            <a:r>
              <a:rPr lang="ru-RU" i="1" dirty="0">
                <a:solidFill>
                  <a:srgbClr val="0070C0"/>
                </a:solidFill>
              </a:rPr>
              <a:t>духовной </a:t>
            </a:r>
            <a:r>
              <a:rPr lang="ru-RU" i="1" dirty="0" smtClean="0">
                <a:solidFill>
                  <a:srgbClr val="0070C0"/>
                </a:solidFill>
              </a:rPr>
              <a:t>культуры</a:t>
            </a:r>
          </a:p>
          <a:p>
            <a:r>
              <a:rPr lang="ru-RU" i="1" dirty="0" smtClean="0">
                <a:solidFill>
                  <a:srgbClr val="0070C0"/>
                </a:solidFill>
              </a:rPr>
              <a:t> экономика </a:t>
            </a:r>
          </a:p>
          <a:p>
            <a:r>
              <a:rPr lang="ru-RU" i="1" dirty="0" smtClean="0">
                <a:solidFill>
                  <a:srgbClr val="0070C0"/>
                </a:solidFill>
              </a:rPr>
              <a:t>социальная сфера </a:t>
            </a:r>
          </a:p>
          <a:p>
            <a:r>
              <a:rPr lang="ru-RU" i="1" dirty="0">
                <a:solidFill>
                  <a:srgbClr val="0070C0"/>
                </a:solidFill>
              </a:rPr>
              <a:t>с</a:t>
            </a:r>
            <a:r>
              <a:rPr lang="ru-RU" i="1" dirty="0" smtClean="0">
                <a:solidFill>
                  <a:srgbClr val="0070C0"/>
                </a:solidFill>
              </a:rPr>
              <a:t>фера политики </a:t>
            </a:r>
            <a:r>
              <a:rPr lang="ru-RU" i="1" dirty="0">
                <a:solidFill>
                  <a:srgbClr val="0070C0"/>
                </a:solidFill>
              </a:rPr>
              <a:t>и социального </a:t>
            </a:r>
            <a:r>
              <a:rPr lang="ru-RU" i="1" dirty="0" smtClean="0">
                <a:solidFill>
                  <a:srgbClr val="0070C0"/>
                </a:solidFill>
              </a:rPr>
              <a:t>управления</a:t>
            </a:r>
          </a:p>
          <a:p>
            <a:r>
              <a:rPr lang="ru-RU" i="1" dirty="0" smtClean="0">
                <a:solidFill>
                  <a:srgbClr val="0070C0"/>
                </a:solidFill>
              </a:rPr>
              <a:t>право</a:t>
            </a:r>
            <a:r>
              <a:rPr lang="ru-RU" i="1" dirty="0">
                <a:solidFill>
                  <a:srgbClr val="0070C0"/>
                </a:solidFill>
              </a:rPr>
              <a:t>.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4221088"/>
            <a:ext cx="2667302" cy="249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32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00B050"/>
                </a:solidFill>
              </a:rPr>
              <a:t>Человек и общество</a:t>
            </a:r>
            <a:r>
              <a:rPr lang="ru-RU" sz="3200" b="1" i="1" dirty="0" smtClean="0"/>
              <a:t/>
            </a:r>
            <a:br>
              <a:rPr lang="ru-RU" sz="3200" b="1" i="1" dirty="0" smtClean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7211144" cy="521744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ru-RU" sz="2000" b="1" i="1" dirty="0">
              <a:solidFill>
                <a:srgbClr val="0070C0"/>
              </a:solidFill>
            </a:endParaRPr>
          </a:p>
          <a:p>
            <a:r>
              <a:rPr lang="ru-RU" sz="2000" dirty="0">
                <a:solidFill>
                  <a:srgbClr val="0070C0"/>
                </a:solidFill>
              </a:rPr>
              <a:t>1.1 Общество как форма жизнедеятельности людей</a:t>
            </a:r>
          </a:p>
          <a:p>
            <a:r>
              <a:rPr lang="ru-RU" sz="2000" dirty="0">
                <a:solidFill>
                  <a:srgbClr val="0070C0"/>
                </a:solidFill>
              </a:rPr>
              <a:t>1.2 Взаимодействие общества и природы</a:t>
            </a:r>
          </a:p>
          <a:p>
            <a:r>
              <a:rPr lang="ru-RU" sz="2000" dirty="0">
                <a:solidFill>
                  <a:srgbClr val="0070C0"/>
                </a:solidFill>
              </a:rPr>
              <a:t>1.3 Основные сферы общественной жизни, их взаимосвязь</a:t>
            </a:r>
          </a:p>
          <a:p>
            <a:r>
              <a:rPr lang="ru-RU" sz="2000" dirty="0">
                <a:solidFill>
                  <a:srgbClr val="0070C0"/>
                </a:solidFill>
              </a:rPr>
              <a:t>1.4 Биологическое и социальное в человеке</a:t>
            </a:r>
          </a:p>
          <a:p>
            <a:r>
              <a:rPr lang="ru-RU" sz="2000" dirty="0">
                <a:solidFill>
                  <a:srgbClr val="0070C0"/>
                </a:solidFill>
              </a:rPr>
              <a:t>1.5 Личность. Особенности подросткового возраста</a:t>
            </a:r>
          </a:p>
          <a:p>
            <a:r>
              <a:rPr lang="ru-RU" sz="2000" dirty="0">
                <a:solidFill>
                  <a:srgbClr val="0070C0"/>
                </a:solidFill>
              </a:rPr>
              <a:t>1.6 Деятельность человека и ее основные формы (труд, игра, учение)</a:t>
            </a:r>
          </a:p>
          <a:p>
            <a:r>
              <a:rPr lang="ru-RU" sz="2000" dirty="0">
                <a:solidFill>
                  <a:srgbClr val="0070C0"/>
                </a:solidFill>
              </a:rPr>
              <a:t>1.7 Человек и его ближайшее окружение. Межличностные</a:t>
            </a:r>
          </a:p>
          <a:p>
            <a:r>
              <a:rPr lang="ru-RU" sz="2000" dirty="0">
                <a:solidFill>
                  <a:srgbClr val="0070C0"/>
                </a:solidFill>
              </a:rPr>
              <a:t>отношения. </a:t>
            </a:r>
            <a:r>
              <a:rPr lang="ru-RU" sz="2000" dirty="0" smtClean="0">
                <a:solidFill>
                  <a:srgbClr val="0070C0"/>
                </a:solidFill>
              </a:rPr>
              <a:t>Общение.</a:t>
            </a:r>
            <a:endParaRPr lang="ru-RU" sz="2000" b="1" i="1" dirty="0">
              <a:solidFill>
                <a:srgbClr val="0070C0"/>
              </a:solidFill>
            </a:endParaRPr>
          </a:p>
          <a:p>
            <a:r>
              <a:rPr lang="ru-RU" sz="2000" dirty="0">
                <a:solidFill>
                  <a:srgbClr val="0070C0"/>
                </a:solidFill>
              </a:rPr>
              <a:t>1.8 Межличностные конфликты, их конструктивное разрешение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3.12 </a:t>
            </a:r>
            <a:r>
              <a:rPr lang="ru-RU" sz="2000" dirty="0">
                <a:solidFill>
                  <a:srgbClr val="0070C0"/>
                </a:solidFill>
              </a:rPr>
              <a:t>Экономические цели и функции </a:t>
            </a:r>
            <a:r>
              <a:rPr lang="ru-RU" sz="2000" dirty="0" smtClean="0">
                <a:solidFill>
                  <a:srgbClr val="0070C0"/>
                </a:solidFill>
              </a:rPr>
              <a:t>государства</a:t>
            </a:r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28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00B050"/>
                </a:solidFill>
              </a:rPr>
              <a:t>Сфера духовной культуры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412776"/>
            <a:ext cx="698477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i="1" dirty="0" smtClean="0">
              <a:solidFill>
                <a:srgbClr val="0070C0"/>
              </a:solidFill>
            </a:endParaRPr>
          </a:p>
          <a:p>
            <a:r>
              <a:rPr lang="ru-RU" sz="2000" dirty="0" smtClean="0">
                <a:solidFill>
                  <a:srgbClr val="0070C0"/>
                </a:solidFill>
              </a:rPr>
              <a:t>2.1 Сфера духовной культуры и ее особенности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2.2 Наука в жизни современного общества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2.3 Образование и его значимость в условиях информационного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общества. Возможности получения общего и профессионального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образования в Российской Федерации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2.4 Религия, религиозные организации и объединения, их роль в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жизни современного общества. Свобода совести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2.5 Мораль. Гуманизм. Патриотизм, гражданственность</a:t>
            </a:r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71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35846"/>
            <a:ext cx="81369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B050"/>
                </a:solidFill>
              </a:rPr>
              <a:t>                             Экономика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920621"/>
            <a:ext cx="634379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3.1 Экономика, ее роль в жизни общества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3.2 Товары и услуги, ресурсы и потребности, ограниченность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ресурсов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3.3 Экономические системы и собственность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3.4 Производство, производительность труда. Разделение труда и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специализация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3.5 Обмен, торговля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3.6 Рынок и рыночный механизм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3.7 Предпринимательство. Малое предпринимательство и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фермерское хозяйство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3.8 Деньги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3.9 Заработная плата и стимулирование труда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3.10 Неравенство доходов и экономические меры социальной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поддержки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3.11 Налоги, уплачиваемые гражданами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3.12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Экономические цели и функции государства</a:t>
            </a:r>
            <a:endParaRPr lang="ru-RU" dirty="0" smtClean="0">
              <a:solidFill>
                <a:srgbClr val="0070C0"/>
              </a:solidFill>
            </a:endParaRPr>
          </a:p>
          <a:p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40639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00B050"/>
                </a:solidFill>
              </a:rPr>
              <a:t>Социальная сфера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302719"/>
            <a:ext cx="63904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</a:rPr>
              <a:t>4.1 Социальная структура общества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4.2 Семья как малая группа. Отношения между поколениями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4.3 Многообразие социальных ролей в подростковом возрасте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034175"/>
            <a:ext cx="63904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</a:rPr>
              <a:t>4.5 </a:t>
            </a:r>
            <a:r>
              <a:rPr lang="ru-RU" sz="2000" dirty="0">
                <a:solidFill>
                  <a:srgbClr val="0070C0"/>
                </a:solidFill>
              </a:rPr>
              <a:t>Отклоняющееся поведение. Опасность наркомании </a:t>
            </a:r>
            <a:r>
              <a:rPr lang="ru-RU" sz="2000" dirty="0" smtClean="0">
                <a:solidFill>
                  <a:srgbClr val="0070C0"/>
                </a:solidFill>
              </a:rPr>
              <a:t>и алкоголизма </a:t>
            </a:r>
            <a:r>
              <a:rPr lang="ru-RU" sz="2000" dirty="0">
                <a:solidFill>
                  <a:srgbClr val="0070C0"/>
                </a:solidFill>
              </a:rPr>
              <a:t>для человека и общества. Социальная </a:t>
            </a:r>
            <a:r>
              <a:rPr lang="ru-RU" sz="2000" dirty="0" smtClean="0">
                <a:solidFill>
                  <a:srgbClr val="0070C0"/>
                </a:solidFill>
              </a:rPr>
              <a:t>значимость здорового </a:t>
            </a:r>
            <a:r>
              <a:rPr lang="ru-RU" sz="2000" dirty="0">
                <a:solidFill>
                  <a:srgbClr val="0070C0"/>
                </a:solidFill>
              </a:rPr>
              <a:t>образа жизни</a:t>
            </a:r>
          </a:p>
          <a:p>
            <a:r>
              <a:rPr lang="ru-RU" sz="2000" dirty="0">
                <a:solidFill>
                  <a:srgbClr val="0070C0"/>
                </a:solidFill>
              </a:rPr>
              <a:t>4.6 Социальный конфликт и пути его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297892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165</TotalTime>
  <Words>1121</Words>
  <Application>Microsoft Office PowerPoint</Application>
  <PresentationFormat>Экран (4:3)</PresentationFormat>
  <Paragraphs>154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Trebuchet MS</vt:lpstr>
      <vt:lpstr>Wingdings 3</vt:lpstr>
      <vt:lpstr>Аспект</vt:lpstr>
      <vt:lpstr>Содержание контрольных измерительных материалов основного государственного экзамена по  обществознанию. Трудные вопросы, при подготовке к ОГЭ  </vt:lpstr>
      <vt:lpstr>Презентация PowerPoint</vt:lpstr>
      <vt:lpstr>Спецификация контрольных измерительных материалов для проведения в 2018 году основного государственного экзамена по ОБЩЕСТВОЗНАНИЮ</vt:lpstr>
      <vt:lpstr>Специфика предмета</vt:lpstr>
      <vt:lpstr>Разделы курса обществознание с 6-9 класс</vt:lpstr>
      <vt:lpstr>Человек и общество </vt:lpstr>
      <vt:lpstr>Сфера духовной культуры</vt:lpstr>
      <vt:lpstr> </vt:lpstr>
      <vt:lpstr>Социальная сфера </vt:lpstr>
      <vt:lpstr>Власть. Роль политики в жизни общества </vt:lpstr>
      <vt:lpstr>Право</vt:lpstr>
      <vt:lpstr>Право</vt:lpstr>
      <vt:lpstr>ЗНАТЬ И УМЕТЬ</vt:lpstr>
      <vt:lpstr>Презентация PowerPoint</vt:lpstr>
      <vt:lpstr>Уметь: </vt:lpstr>
      <vt:lpstr>2017 году ОГЭ по обществознанию  сдавали 30 человек </vt:lpstr>
      <vt:lpstr>2 часть  заданий</vt:lpstr>
      <vt:lpstr>Составление плана текста</vt:lpstr>
      <vt:lpstr>31 задание</vt:lpstr>
      <vt:lpstr>Рекомендации ученикам</vt:lpstr>
      <vt:lpstr>РЕКОМЕНДАЦИИ УЧЕНИКАМ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Каб 36</dc:creator>
  <cp:lastModifiedBy>Turok</cp:lastModifiedBy>
  <cp:revision>36</cp:revision>
  <dcterms:created xsi:type="dcterms:W3CDTF">2017-08-28T12:27:39Z</dcterms:created>
  <dcterms:modified xsi:type="dcterms:W3CDTF">2017-08-28T17:24:56Z</dcterms:modified>
</cp:coreProperties>
</file>