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56" r:id="rId3"/>
    <p:sldId id="259" r:id="rId4"/>
    <p:sldId id="260" r:id="rId5"/>
    <p:sldId id="268" r:id="rId6"/>
    <p:sldId id="298" r:id="rId7"/>
    <p:sldId id="301" r:id="rId8"/>
    <p:sldId id="258" r:id="rId9"/>
    <p:sldId id="261" r:id="rId10"/>
    <p:sldId id="264" r:id="rId11"/>
    <p:sldId id="262" r:id="rId12"/>
    <p:sldId id="276" r:id="rId13"/>
    <p:sldId id="263" r:id="rId14"/>
    <p:sldId id="294" r:id="rId15"/>
    <p:sldId id="295" r:id="rId16"/>
    <p:sldId id="299" r:id="rId17"/>
    <p:sldId id="300" r:id="rId18"/>
    <p:sldId id="303" r:id="rId19"/>
    <p:sldId id="302" r:id="rId20"/>
    <p:sldId id="265" r:id="rId21"/>
    <p:sldId id="271" r:id="rId22"/>
    <p:sldId id="278" r:id="rId23"/>
    <p:sldId id="273" r:id="rId24"/>
    <p:sldId id="272" r:id="rId25"/>
    <p:sldId id="279" r:id="rId26"/>
    <p:sldId id="280" r:id="rId27"/>
    <p:sldId id="281" r:id="rId28"/>
    <p:sldId id="274" r:id="rId29"/>
    <p:sldId id="282" r:id="rId30"/>
    <p:sldId id="296" r:id="rId31"/>
    <p:sldId id="275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3" r:id="rId42"/>
    <p:sldId id="292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5" autoAdjust="0"/>
    <p:restoredTop sz="94660"/>
  </p:normalViewPr>
  <p:slideViewPr>
    <p:cSldViewPr>
      <p:cViewPr varScale="1">
        <p:scale>
          <a:sx n="66" d="100"/>
          <a:sy n="66" d="100"/>
        </p:scale>
        <p:origin x="-12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gifts.ru/resources/catalog/mk2922-6_a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gifts.ru/resources/catalog/mk2922-6_a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gifts.ru/resources/catalog/mk2922-6_a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gifts.ru/resources/catalog/mk2922-6_a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opgifts.ru/resources/catalog/mk2922-6_a.jpg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opgifts.ru/resources/catalog/mk2922-6_a.jpg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opgifts.ru/resources/catalog/mk2922-6_a.jpg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www.topgifts.ru/resources/catalog/mk2922-6_a.jpg" TargetMode="External"/><Relationship Id="rId4" Type="http://schemas.openxmlformats.org/officeDocument/2006/relationships/image" Target="../media/image30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opgifts.ru/resources/catalog/mk2922-6_a.jpg" TargetMode="Externa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://www.knigisosklada.ru/images/books/3009/big/3009720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topgifts.ru/resources/catalog/mk2922-6_a.jpg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gifts.ru/resources/catalog/mk2922-6_a.jpg" TargetMode="External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opgifts.ru/resources/catalog/mk2922-6_a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gifts.ru/resources/catalog/mk2922-6_a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994237"/>
            <a:ext cx="763284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организме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что у нас,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для здания каркас?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Что внутри нам помогает,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Став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опорою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нас?</a:t>
            </a: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8600" algn="l"/>
                <a:tab pos="4114800" algn="l"/>
                <a:tab pos="5940425" algn="r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56" y="0"/>
            <a:ext cx="5500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C00000"/>
                </a:solidFill>
                <a:effectLst/>
              </a:rPr>
              <a:t>Клавдий Гален 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5429264"/>
            <a:ext cx="82153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Совершил путешествие в Александрию, где изучал единственный целиком собранный скелет человека.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928670"/>
            <a:ext cx="86439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Древнеримский врач и естествоиспытатель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7" name="Picture 2" descr="http://im0-tub.yandex.net/i?id=63773098-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571612"/>
            <a:ext cx="3714776" cy="3929090"/>
          </a:xfrm>
          <a:prstGeom prst="rect">
            <a:avLst/>
          </a:prstGeom>
          <a:noFill/>
        </p:spPr>
      </p:pic>
      <p:pic>
        <p:nvPicPr>
          <p:cNvPr id="8" name="Picture 2" descr="Картинка 23 из 8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780782"/>
            <a:ext cx="8286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Под мраком ночи тайно крал трупы повешенных.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0"/>
            <a:ext cx="59234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C00000"/>
                </a:solidFill>
              </a:rPr>
              <a:t>Андрей </a:t>
            </a:r>
            <a:r>
              <a:rPr lang="ru-RU" sz="5400" b="1" dirty="0" err="1" smtClean="0">
                <a:ln/>
                <a:solidFill>
                  <a:srgbClr val="C00000"/>
                </a:solidFill>
              </a:rPr>
              <a:t>Везалис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6050" y="642918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(анатом)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7" name="Picture 2" descr="http://im5-tub.yandex.net/i?id=13275533-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214422"/>
            <a:ext cx="3714776" cy="4429156"/>
          </a:xfrm>
          <a:prstGeom prst="rect">
            <a:avLst/>
          </a:prstGeom>
          <a:noFill/>
        </p:spPr>
      </p:pic>
      <p:pic>
        <p:nvPicPr>
          <p:cNvPr id="6" name="Picture 2" descr="Картинка 23 из 8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214290"/>
            <a:ext cx="83359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C00000"/>
                </a:solidFill>
              </a:rPr>
              <a:t>Иоганн Вольфганг Гете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35523" y="1214422"/>
            <a:ext cx="4363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Немецкий поэт и ученый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5" name="Picture 2" descr="http://im7-tub.yandex.net/i?id=15616078-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857364"/>
            <a:ext cx="3857652" cy="350046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5720" y="5572140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Описал строение скелета и его  роль в жизни организма 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7" name="Picture 2" descr="Картинка 23 из 8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86776" y="6066710"/>
            <a:ext cx="857224" cy="7912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0-tub.yandex.net/i?id=21858346-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357298"/>
            <a:ext cx="3721537" cy="42862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53186" y="214290"/>
            <a:ext cx="85908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C00000"/>
                </a:solidFill>
                <a:effectLst/>
              </a:rPr>
              <a:t>Петр (Романов) Первый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67877" y="5857892"/>
            <a:ext cx="6353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 Narrow" pitchFamily="34" charset="0"/>
              </a:rPr>
              <a:t>Покупал коллекции по анатомии</a:t>
            </a:r>
            <a:endParaRPr lang="ru-RU" sz="36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5" name="Picture 2" descr="Картинка 23 из 8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zateevo.ru/userfiles/image/Museum/Kuntskamera/kuntskamera02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3647655" cy="6419873"/>
          </a:xfrm>
          <a:prstGeom prst="rect">
            <a:avLst/>
          </a:prstGeom>
          <a:noFill/>
        </p:spPr>
      </p:pic>
      <p:pic>
        <p:nvPicPr>
          <p:cNvPr id="1028" name="Picture 4" descr="http://www.zateevo.ru/userfiles/image/Museum/Kuntskamera/kuntskamera0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1285860"/>
            <a:ext cx="464347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5500702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 Narrow" pitchFamily="34" charset="0"/>
              </a:rPr>
              <a:t>Тело медузы состоит из 95 % воды и 5 % сухого вещества</a:t>
            </a:r>
            <a:endParaRPr lang="ru-RU" sz="3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50178" name="Picture 2" descr="http://im8-tub.yandex.net/i?id=124467330-18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5286412" cy="4643470"/>
          </a:xfrm>
          <a:prstGeom prst="rect">
            <a:avLst/>
          </a:prstGeom>
          <a:noFill/>
        </p:spPr>
      </p:pic>
      <p:pic>
        <p:nvPicPr>
          <p:cNvPr id="50180" name="Picture 4" descr="http://im3-tub.yandex.net/i?id=78835237-03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285728"/>
            <a:ext cx="5072098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u="sng" dirty="0" smtClean="0">
                <a:solidFill>
                  <a:srgbClr val="C00000"/>
                </a:solidFill>
              </a:rPr>
              <a:t>Проблемный вопрос</a:t>
            </a:r>
            <a:endParaRPr lang="ru-RU" sz="5400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5400" b="1" i="1" dirty="0" smtClean="0">
                <a:solidFill>
                  <a:srgbClr val="0070C0"/>
                </a:solidFill>
              </a:rPr>
              <a:t>Как без скелета могут существовать протисты?</a:t>
            </a:r>
            <a:r>
              <a:rPr lang="ru-RU" sz="5400" i="1" dirty="0" smtClean="0">
                <a:solidFill>
                  <a:srgbClr val="0070C0"/>
                </a:solidFill>
              </a:rPr>
              <a:t> </a:t>
            </a:r>
            <a:endParaRPr lang="ru-RU" sz="5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5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4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u="sng" dirty="0" smtClean="0">
                <a:solidFill>
                  <a:srgbClr val="C00000"/>
                </a:solidFill>
              </a:rPr>
              <a:t>Гипотеза</a:t>
            </a:r>
            <a:endParaRPr lang="ru-RU" sz="6000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Функции скелета у протистов выполняет мембрана</a:t>
            </a:r>
            <a:endParaRPr lang="ru-RU" sz="4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002060"/>
                </a:solidFill>
              </a:rPr>
              <a:t>«Самое ценное для человека – его собственный опыт»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</a:rPr>
              <a:t>Цель:</a:t>
            </a:r>
            <a:r>
              <a:rPr lang="ru-RU" sz="5400" b="1" i="1" dirty="0" smtClean="0"/>
              <a:t> </a:t>
            </a:r>
            <a:r>
              <a:rPr lang="ru-RU" sz="5400" b="1" i="1" dirty="0" smtClean="0">
                <a:solidFill>
                  <a:srgbClr val="0070C0"/>
                </a:solidFill>
              </a:rPr>
              <a:t>рассмотреть, что </a:t>
            </a:r>
            <a:r>
              <a:rPr lang="ru-RU" sz="5400" b="1" i="1" dirty="0" smtClean="0">
                <a:solidFill>
                  <a:srgbClr val="0070C0"/>
                </a:solidFill>
              </a:rPr>
              <a:t>живые организмы </a:t>
            </a:r>
            <a:r>
              <a:rPr lang="ru-RU" sz="5400" b="1" i="1" dirty="0" smtClean="0">
                <a:solidFill>
                  <a:srgbClr val="0070C0"/>
                </a:solidFill>
              </a:rPr>
              <a:t>не  могут существовать без скелета</a:t>
            </a:r>
          </a:p>
          <a:p>
            <a:pPr algn="ctr">
              <a:buNone/>
            </a:pP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290"/>
            <a:ext cx="91440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Narrow" pitchFamily="34" charset="0"/>
              </a:rPr>
              <a:t>Опорные системы </a:t>
            </a:r>
          </a:p>
          <a:p>
            <a:pPr algn="ctr"/>
            <a: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Narrow" pitchFamily="34" charset="0"/>
              </a:rPr>
              <a:t>живых организмов</a:t>
            </a:r>
            <a:endParaRPr lang="ru-RU" sz="8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3214686"/>
            <a:ext cx="7929618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/>
                <a:solidFill>
                  <a:schemeClr val="accent3"/>
                </a:solidFill>
                <a:effectLst/>
                <a:latin typeface="Arial Narrow" pitchFamily="34" charset="0"/>
              </a:rPr>
              <a:t>Скелет – опора </a:t>
            </a:r>
          </a:p>
          <a:p>
            <a:pPr algn="ctr"/>
            <a:r>
              <a:rPr lang="ru-RU" sz="8000" b="1" cap="none" spc="0" dirty="0" smtClean="0">
                <a:ln/>
                <a:solidFill>
                  <a:schemeClr val="accent3"/>
                </a:solidFill>
                <a:effectLst/>
                <a:latin typeface="Arial Narrow" pitchFamily="34" charset="0"/>
              </a:rPr>
              <a:t>организма</a:t>
            </a:r>
            <a:endParaRPr lang="ru-RU" sz="8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20482" name="Picture 2" descr="Картинка 23 из 8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214290"/>
            <a:ext cx="53578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СКЕЛЕТ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39617" y="2143116"/>
            <a:ext cx="43043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внутренний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143116"/>
            <a:ext cx="38363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наружный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000628" y="1071546"/>
            <a:ext cx="1714512" cy="1143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2928926" y="1071546"/>
            <a:ext cx="1500198" cy="1143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57158" y="314324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раки</a:t>
            </a:r>
            <a:endParaRPr lang="ru-RU" sz="40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378619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двустворчатые моллюски</a:t>
            </a:r>
            <a:endParaRPr lang="ru-RU" sz="40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брюхоногие моллюски</a:t>
            </a:r>
            <a:endParaRPr lang="ru-RU" sz="4000" b="1" dirty="0" smtClean="0">
              <a:solidFill>
                <a:schemeClr val="accent5">
                  <a:lumMod val="75000"/>
                </a:schemeClr>
              </a:solidFill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9256" y="3143248"/>
            <a:ext cx="34290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рыбы</a:t>
            </a:r>
          </a:p>
          <a:p>
            <a:pPr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ящерицы</a:t>
            </a:r>
          </a:p>
          <a:p>
            <a:pPr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птицы</a:t>
            </a:r>
          </a:p>
          <a:p>
            <a:pPr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собаки</a:t>
            </a:r>
          </a:p>
          <a:p>
            <a:pPr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человек</a:t>
            </a:r>
            <a:endParaRPr lang="ru-RU" sz="4000" b="1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0" name="Picture 2" descr="Картинка 23 из 8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357166"/>
            <a:ext cx="6537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Наружный скелет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7172" name="Picture 4" descr="http://im8-tub.yandex.net/i?id=133258662-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4214842" cy="4143404"/>
          </a:xfrm>
          <a:prstGeom prst="rect">
            <a:avLst/>
          </a:prstGeom>
          <a:noFill/>
        </p:spPr>
      </p:pic>
      <p:pic>
        <p:nvPicPr>
          <p:cNvPr id="21506" name="Picture 2" descr="http://im6-tub.yandex.net/i?id=68715073-20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571612"/>
            <a:ext cx="4214842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5-tub.yandex.net/i?id=81571004-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8715436" cy="62151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285728"/>
            <a:ext cx="4602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Линька - это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85860"/>
            <a:ext cx="85725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 Narrow" pitchFamily="34" charset="0"/>
              </a:rPr>
              <a:t>достаточно важный жизненный процесс раков.</a:t>
            </a:r>
            <a:endParaRPr lang="ru-RU" sz="40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20482" name="Picture 2" descr="http://im6-tub.yandex.net/i?id=22504648-04-24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285720" y="2643182"/>
            <a:ext cx="8286808" cy="3879555"/>
          </a:xfrm>
          <a:prstGeom prst="teardrop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14290"/>
            <a:ext cx="69813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Внутренний скелет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3074" name="Picture 2" descr="http://im7-tub.yandex.net/i?id=111412513-22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865" y="1071546"/>
            <a:ext cx="8597853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http://im3-tub.yandex.net/i?id=91471749-06-24"/>
          <p:cNvPicPr>
            <a:picLocks noChangeAspect="1" noChangeArrowheads="1"/>
          </p:cNvPicPr>
          <p:nvPr/>
        </p:nvPicPr>
        <p:blipFill>
          <a:blip r:embed="rId2" cstate="print"/>
          <a:srcRect t="6741"/>
          <a:stretch>
            <a:fillRect/>
          </a:stretch>
        </p:blipFill>
        <p:spPr bwMode="auto">
          <a:xfrm>
            <a:off x="214282" y="285728"/>
            <a:ext cx="8715436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im6-tub.yandex.net/i?id=77793964-15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14290"/>
            <a:ext cx="5643602" cy="6357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im4-tub.yandex.net/i?id=159011023-20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7" y="285728"/>
            <a:ext cx="8358246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357166"/>
            <a:ext cx="64123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Скелет человека: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928802"/>
            <a:ext cx="500810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Скелет головы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286124"/>
            <a:ext cx="595708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Скелет туловища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4572008"/>
            <a:ext cx="691567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Скелет конечностей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" name="Picture 2" descr="Картинка 23 из 8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 descr="http://im2-tub.yandex.net/i?id=66079061-17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9737" y="285728"/>
            <a:ext cx="5448345" cy="628654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715140" y="3571876"/>
            <a:ext cx="2857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206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00430" y="571480"/>
            <a:ext cx="585788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(от греч.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skeletos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— высохший),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6390" name="Picture 6" descr="http://im8-tub.yandex.net/i?id=10176431-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000240"/>
            <a:ext cx="3357586" cy="450059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571480"/>
            <a:ext cx="42691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Скелет-это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im0-tub.yandex.net/i?id=287925514-07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285728"/>
            <a:ext cx="3619516" cy="2895616"/>
          </a:xfrm>
          <a:prstGeom prst="rect">
            <a:avLst/>
          </a:prstGeom>
          <a:noFill/>
        </p:spPr>
      </p:pic>
      <p:pic>
        <p:nvPicPr>
          <p:cNvPr id="50180" name="Picture 4" descr="http://im0-tub.yandex.net/i?id=52411346-12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3357562"/>
            <a:ext cx="3643338" cy="3286148"/>
          </a:xfrm>
          <a:prstGeom prst="rect">
            <a:avLst/>
          </a:prstGeom>
          <a:noFill/>
        </p:spPr>
      </p:pic>
      <p:pic>
        <p:nvPicPr>
          <p:cNvPr id="50182" name="Picture 6" descr="http://im2-tub.yandex.net/i?id=37315157-03-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3357562"/>
            <a:ext cx="3429024" cy="3286148"/>
          </a:xfrm>
          <a:prstGeom prst="rect">
            <a:avLst/>
          </a:prstGeom>
          <a:noFill/>
        </p:spPr>
      </p:pic>
      <p:pic>
        <p:nvPicPr>
          <p:cNvPr id="50184" name="Picture 8" descr="http://im4-tub.yandex.net/i?id=149249922-10-2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1538" y="0"/>
            <a:ext cx="2428892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85728"/>
            <a:ext cx="74061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Соединения костей: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071678"/>
            <a:ext cx="3126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Неподвижные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4286256"/>
            <a:ext cx="48109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Подвижные - суставы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29190" y="2143116"/>
            <a:ext cx="37112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Малоподвижные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2143108" y="1142984"/>
            <a:ext cx="1071570" cy="85725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72132" y="1142984"/>
            <a:ext cx="1000132" cy="928694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750331" y="2678901"/>
            <a:ext cx="3214710" cy="158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http://im0-tub.yandex.net/i?id=152150427-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214554"/>
            <a:ext cx="3214710" cy="2500330"/>
          </a:xfrm>
          <a:prstGeom prst="rect">
            <a:avLst/>
          </a:prstGeom>
          <a:noFill/>
        </p:spPr>
      </p:pic>
      <p:pic>
        <p:nvPicPr>
          <p:cNvPr id="17" name="Picture 6" descr="http://im4-tub.yandex.net/i?id=84717386-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143116"/>
            <a:ext cx="3286148" cy="2500330"/>
          </a:xfrm>
          <a:prstGeom prst="rect">
            <a:avLst/>
          </a:prstGeom>
          <a:noFill/>
        </p:spPr>
      </p:pic>
      <p:pic>
        <p:nvPicPr>
          <p:cNvPr id="1026" name="Picture 2" descr="http://im5-tub.yandex.net/i?id=184770087-02-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4357694"/>
            <a:ext cx="2714644" cy="2500306"/>
          </a:xfrm>
          <a:prstGeom prst="rect">
            <a:avLst/>
          </a:prstGeom>
          <a:noFill/>
        </p:spPr>
      </p:pic>
      <p:pic>
        <p:nvPicPr>
          <p:cNvPr id="14" name="Picture 2" descr="Картинка 23 из 8400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214290"/>
            <a:ext cx="408797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b="1" cap="none" spc="0" dirty="0" smtClean="0">
                <a:ln/>
                <a:solidFill>
                  <a:schemeClr val="accent3"/>
                </a:solidFill>
                <a:effectLst/>
              </a:rPr>
              <a:t>Задания</a:t>
            </a:r>
            <a:endParaRPr lang="ru-RU" sz="7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37894" name="Picture 6" descr="http://im2-tub.yandex.net/i?id=62578105-13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643050"/>
            <a:ext cx="5214974" cy="489917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4296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 Narrow" pitchFamily="34" charset="0"/>
              </a:rPr>
              <a:t>Живые организмы объединены в группы. Нет ли среди них лишних животных.</a:t>
            </a:r>
            <a:endParaRPr lang="ru-RU" sz="4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643174" y="2428868"/>
            <a:ext cx="413286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Улитка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Краб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Майский жук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Рыба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89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389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389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389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im5-tub.yandex.net/i?id=236607469-05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85729"/>
            <a:ext cx="8143932" cy="50006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214678" y="2214554"/>
            <a:ext cx="260680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Голубь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Кошка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Окунь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Рак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14290"/>
            <a:ext cx="86439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 Narrow" pitchFamily="34" charset="0"/>
              </a:rPr>
              <a:t>Живые организмы объединены в группы. Нет ли среди них лишних животных.</a:t>
            </a:r>
            <a:endParaRPr lang="ru-RU" sz="4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09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im4-tub.yandex.net/i?id=27318971-21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28604"/>
            <a:ext cx="7000924" cy="533293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143240" y="2285992"/>
            <a:ext cx="299633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Кальмар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Мидия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Бабочка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Краб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14290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 Narrow" pitchFamily="34" charset="0"/>
              </a:rPr>
              <a:t>Живые организмы объединены в группы. Нет ли среди них лишних животных.</a:t>
            </a:r>
            <a:endParaRPr lang="ru-RU" sz="4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im4-tub.yandex.net/i?id=153901289-14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857232"/>
            <a:ext cx="7643866" cy="50006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3214678" y="2357430"/>
            <a:ext cx="310854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Ящерица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Воробей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Бабочка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Лошадь 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428604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 Narrow" pitchFamily="34" charset="0"/>
              </a:rPr>
              <a:t>Живые организмы объединены в группы. Нет ли среди них лишних животных.</a:t>
            </a:r>
            <a:endParaRPr lang="ru-RU" sz="4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17693"/>
            <a:ext cx="87154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Скелет</a:t>
            </a:r>
            <a:r>
              <a:rPr lang="ru-RU" sz="5400" dirty="0" smtClean="0"/>
              <a:t> – </a:t>
            </a:r>
            <a:r>
              <a:rPr lang="ru-RU" sz="5400" b="1" dirty="0" smtClean="0">
                <a:solidFill>
                  <a:srgbClr val="002060"/>
                </a:solidFill>
              </a:rPr>
              <a:t>это совокупность твёрдых тканей в организме животных и человека, придающих телу опору и защищающих его от механических повреждений.</a:t>
            </a:r>
          </a:p>
        </p:txBody>
      </p:sp>
      <p:pic>
        <p:nvPicPr>
          <p:cNvPr id="3" name="Picture 2" descr="Картинка 23 из 8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://im4-tub.yandex.net/i?id=146649323-00-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785794"/>
            <a:ext cx="8429684" cy="467537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4" name="Picture 6" descr="Картинка 1 из 54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3857628"/>
            <a:ext cx="1352541" cy="2024050"/>
          </a:xfrm>
          <a:prstGeom prst="rect">
            <a:avLst/>
          </a:prstGeom>
          <a:noFill/>
        </p:spPr>
      </p:pic>
      <p:pic>
        <p:nvPicPr>
          <p:cNvPr id="5" name="Picture 2" descr="Картинка 23 из 84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57224" y="214290"/>
            <a:ext cx="743023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Выполнить задания: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1735" y="2285992"/>
            <a:ext cx="44518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№70 - 72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http://im4-tub.yandex.net/i?id=120825572-15-24"/>
          <p:cNvPicPr>
            <a:picLocks noChangeAspect="1" noChangeArrowheads="1"/>
          </p:cNvPicPr>
          <p:nvPr/>
        </p:nvPicPr>
        <p:blipFill>
          <a:blip r:embed="rId2" cstate="print"/>
          <a:srcRect b="12704"/>
          <a:stretch>
            <a:fillRect/>
          </a:stretch>
        </p:blipFill>
        <p:spPr bwMode="auto">
          <a:xfrm>
            <a:off x="214282" y="1357298"/>
            <a:ext cx="8643998" cy="500066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142852"/>
            <a:ext cx="779412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b="1" cap="none" spc="0" dirty="0" smtClean="0">
                <a:ln/>
                <a:solidFill>
                  <a:schemeClr val="accent3"/>
                </a:solidFill>
                <a:effectLst/>
              </a:rPr>
              <a:t>Задание на дом</a:t>
            </a:r>
            <a:endParaRPr lang="ru-RU" sz="72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00562" y="2143116"/>
            <a:ext cx="424827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С.97-101,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пересказ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Р.Т. №74-76 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285992"/>
            <a:ext cx="3369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биология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Picture 2" descr="Картинка 23 из 8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2143116"/>
            <a:ext cx="85011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обеспечивают организму характерную форму тела.</a:t>
            </a:r>
            <a:endParaRPr lang="ru-RU" sz="4400" b="1" dirty="0" smtClean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служат его каркасом, устойчивым к сжатию.</a:t>
            </a:r>
            <a:endParaRPr lang="ru-RU" sz="4400" b="1" dirty="0" smtClean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предохраняет организм от различных повреждений.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" y="357166"/>
            <a:ext cx="88582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Функции опорных систем: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  <p:pic>
        <p:nvPicPr>
          <p:cNvPr id="5" name="Picture 2" descr="Картинка 23 из 8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908720"/>
            <a:ext cx="8063904" cy="4248472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C00000"/>
                </a:solidFill>
              </a:rPr>
              <a:t>Цель:</a:t>
            </a:r>
            <a:r>
              <a:rPr lang="ru-RU" sz="4800" b="1" i="1" dirty="0" smtClean="0"/>
              <a:t> </a:t>
            </a:r>
            <a:endParaRPr lang="ru-RU" sz="4800" b="1" i="1" dirty="0" smtClean="0"/>
          </a:p>
          <a:p>
            <a:pPr algn="ctr"/>
            <a:r>
              <a:rPr lang="ru-RU" sz="4800" b="1" i="1" dirty="0" smtClean="0">
                <a:solidFill>
                  <a:srgbClr val="0070C0"/>
                </a:solidFill>
              </a:rPr>
              <a:t>рассмотреть</a:t>
            </a:r>
            <a:r>
              <a:rPr lang="ru-RU" sz="4800" b="1" i="1" dirty="0" smtClean="0">
                <a:solidFill>
                  <a:srgbClr val="0070C0"/>
                </a:solidFill>
              </a:rPr>
              <a:t>, что </a:t>
            </a:r>
            <a:r>
              <a:rPr lang="ru-RU" sz="4800" b="1" i="1" dirty="0" smtClean="0">
                <a:solidFill>
                  <a:srgbClr val="0070C0"/>
                </a:solidFill>
              </a:rPr>
              <a:t>живые организмы </a:t>
            </a:r>
            <a:r>
              <a:rPr lang="ru-RU" sz="4800" b="1" i="1" dirty="0" smtClean="0">
                <a:solidFill>
                  <a:srgbClr val="0070C0"/>
                </a:solidFill>
              </a:rPr>
              <a:t>не  могут существовать без скелета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832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4400" b="1" i="1" dirty="0" smtClean="0">
                <a:solidFill>
                  <a:srgbClr val="0070C0"/>
                </a:solidFill>
              </a:rPr>
              <a:t>изучить особенности строения, </a:t>
            </a:r>
          </a:p>
          <a:p>
            <a:pPr>
              <a:buFont typeface="Arial" pitchFamily="34" charset="0"/>
              <a:buChar char="•"/>
            </a:pPr>
            <a:r>
              <a:rPr lang="ru-RU" sz="4400" b="1" i="1" dirty="0" smtClean="0">
                <a:solidFill>
                  <a:srgbClr val="0070C0"/>
                </a:solidFill>
              </a:rPr>
              <a:t>многообразие </a:t>
            </a:r>
          </a:p>
          <a:p>
            <a:pPr>
              <a:buFont typeface="Arial" pitchFamily="34" charset="0"/>
              <a:buChar char="•"/>
            </a:pPr>
            <a:r>
              <a:rPr lang="ru-RU" sz="4400" b="1" i="1" dirty="0" smtClean="0">
                <a:solidFill>
                  <a:srgbClr val="0070C0"/>
                </a:solidFill>
              </a:rPr>
              <a:t> роль этой системы для живых сущест</a:t>
            </a:r>
            <a:r>
              <a:rPr lang="ru-RU" sz="4800" b="1" i="1" dirty="0" smtClean="0">
                <a:solidFill>
                  <a:srgbClr val="0070C0"/>
                </a:solidFill>
              </a:rPr>
              <a:t>в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14290"/>
            <a:ext cx="7643866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Экскурс в</a:t>
            </a:r>
          </a:p>
          <a:p>
            <a:pPr algn="ctr"/>
            <a:r>
              <a:rPr lang="ru-RU" sz="96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историю</a:t>
            </a:r>
            <a:endParaRPr lang="ru-RU" sz="9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364" name="Picture 4" descr="http://im0-tub.yandex.net/i?id=44501653-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3143248"/>
            <a:ext cx="6786610" cy="329566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857892"/>
            <a:ext cx="83582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Собирал остатки скелетов, посещая кладбища.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0"/>
            <a:ext cx="37625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err="1" smtClean="0">
                <a:ln/>
                <a:solidFill>
                  <a:srgbClr val="C00000"/>
                </a:solidFill>
              </a:rPr>
              <a:t>Демокрит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  <p:pic>
        <p:nvPicPr>
          <p:cNvPr id="2052" name="Picture 4" descr="http://im5-tub.yandex.net/i?id=194216615-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500174"/>
            <a:ext cx="3865718" cy="421484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14348" y="857232"/>
            <a:ext cx="77867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Древнегреческий философ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7" name="Picture 2" descr="Картинка 23 из 8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</a:blip>
          <a:srcRect t="7692"/>
          <a:stretch>
            <a:fillRect/>
          </a:stretch>
        </p:blipFill>
        <p:spPr bwMode="auto">
          <a:xfrm>
            <a:off x="8215338" y="6000768"/>
            <a:ext cx="928662" cy="85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3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1159</TotalTime>
  <Words>365</Words>
  <Application>Microsoft Office PowerPoint</Application>
  <PresentationFormat>Экран (4:3)</PresentationFormat>
  <Paragraphs>102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Александр</cp:lastModifiedBy>
  <cp:revision>109</cp:revision>
  <dcterms:created xsi:type="dcterms:W3CDTF">2011-03-01T05:25:52Z</dcterms:created>
  <dcterms:modified xsi:type="dcterms:W3CDTF">2013-02-07T16:24:16Z</dcterms:modified>
</cp:coreProperties>
</file>