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0" r:id="rId3"/>
    <p:sldId id="313" r:id="rId4"/>
    <p:sldId id="314" r:id="rId5"/>
    <p:sldId id="315" r:id="rId6"/>
    <p:sldId id="316" r:id="rId7"/>
    <p:sldId id="317" r:id="rId8"/>
    <p:sldId id="319" r:id="rId9"/>
    <p:sldId id="320" r:id="rId10"/>
    <p:sldId id="321" r:id="rId11"/>
    <p:sldId id="32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5F2AD"/>
    <a:srgbClr val="D0B700"/>
    <a:srgbClr val="D6BD00"/>
    <a:srgbClr val="EADF00"/>
    <a:srgbClr val="D2AA00"/>
    <a:srgbClr val="B8AF00"/>
    <a:srgbClr val="F2EE98"/>
    <a:srgbClr val="FFF86D"/>
    <a:srgbClr val="FFF3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5681" autoAdjust="0"/>
  </p:normalViewPr>
  <p:slideViewPr>
    <p:cSldViewPr>
      <p:cViewPr varScale="1">
        <p:scale>
          <a:sx n="104" d="100"/>
          <a:sy n="104" d="100"/>
        </p:scale>
        <p:origin x="17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C9B225-5EFA-48B1-8FB3-6D60A59A3036}" type="datetimeFigureOut">
              <a:rPr lang="ru-RU" smtClean="0"/>
              <a:t>21.02.2019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61E2C-2AD3-4BB1-988E-BEFFAD97DA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54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61E2C-2AD3-4BB1-988E-BEFFAD97DA8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338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EC1E-233B-47AF-B297-C44C993EC026}" type="datetime1">
              <a:rPr lang="ru-RU" smtClean="0"/>
              <a:t>21.02.2019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02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2241-4D0A-4847-B416-0190A9836A3A}" type="datetime1">
              <a:rPr lang="ru-RU" smtClean="0"/>
              <a:t>21.02.2019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69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C5DEC-AC5D-4BD1-9A2F-E96CF10575BE}" type="datetime1">
              <a:rPr lang="ru-RU" smtClean="0"/>
              <a:t>21.02.2019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165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1271-ECDF-4E0D-95AF-26F723CAA663}" type="datetime1">
              <a:rPr lang="ru-RU" smtClean="0"/>
              <a:t>21.02.2019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738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F90C-14BE-41C9-B29E-632C3B157209}" type="datetime1">
              <a:rPr lang="ru-RU" smtClean="0"/>
              <a:t>21.02.2019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949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BA7F4-768C-4595-A5CA-58F49532CDEF}" type="datetime1">
              <a:rPr lang="ru-RU" smtClean="0"/>
              <a:t>21.02.2019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85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DAC11-2776-4FC9-AA95-DA4718CBE983}" type="datetime1">
              <a:rPr lang="ru-RU" smtClean="0"/>
              <a:t>21.02.2019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65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9B46-D5E9-47EE-B0C0-0DAC3F8D8D5D}" type="datetime1">
              <a:rPr lang="ru-RU" smtClean="0"/>
              <a:t>21.02.2019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230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B1BB-70BE-4F78-ACC8-D4E5E9933E3A}" type="datetime1">
              <a:rPr lang="ru-RU" smtClean="0"/>
              <a:t>21.02.2019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8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319D-59BD-4ECC-9689-71417CCB5EBC}" type="datetime1">
              <a:rPr lang="ru-RU" smtClean="0"/>
              <a:t>21.02.2019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4202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A1365-2641-4DFE-BFEF-9F1183A6CFB3}" type="datetime1">
              <a:rPr lang="ru-RU" smtClean="0"/>
              <a:t>21.02.2019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722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DA45B-9E6E-47DA-96E6-9BD72F886D5F}" type="datetime1">
              <a:rPr lang="ru-RU" smtClean="0"/>
              <a:t>21.02.2019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921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5000">
                <a:srgbClr val="D0B700"/>
              </a:gs>
              <a:gs pos="0">
                <a:srgbClr val="EADF00"/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26" name="Группа 25"/>
          <p:cNvGrpSpPr/>
          <p:nvPr/>
        </p:nvGrpSpPr>
        <p:grpSpPr>
          <a:xfrm>
            <a:off x="-63043512" y="12620"/>
            <a:ext cx="73152000" cy="6858000"/>
            <a:chOff x="-63043512" y="12620"/>
            <a:chExt cx="73152000" cy="6858000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-26467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-1732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-44755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-35611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-6304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-5389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-817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964488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sp>
        <p:nvSpPr>
          <p:cNvPr id="4" name="Заголовок 1"/>
          <p:cNvSpPr txBox="1">
            <a:spLocks/>
          </p:cNvSpPr>
          <p:nvPr/>
        </p:nvSpPr>
        <p:spPr>
          <a:xfrm>
            <a:off x="685800" y="0"/>
            <a:ext cx="77724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bg1"/>
                </a:solidFill>
                <a:latin typeface="PF Din Text Cond Pro" pitchFamily="2" charset="0"/>
              </a:rPr>
              <a:t>Полные и краткие прилагательные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85800" y="458112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>
              <a:latin typeface="PF Din Text Cond Pro" pitchFamily="2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755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85185E-6 L 6.25295 -1.85185E-6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6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бъект 2"/>
          <p:cNvSpPr txBox="1">
            <a:spLocks/>
          </p:cNvSpPr>
          <p:nvPr/>
        </p:nvSpPr>
        <p:spPr>
          <a:xfrm>
            <a:off x="467544" y="1600201"/>
            <a:ext cx="3970784" cy="6046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defPPr>
              <a:defRPr lang="ru-RU"/>
            </a:defPPr>
            <a:lvl1pPr indent="0" algn="ctr">
              <a:spcBef>
                <a:spcPct val="20000"/>
              </a:spcBef>
              <a:buFont typeface="Arial" pitchFamily="34" charset="0"/>
              <a:buNone/>
              <a:defRPr sz="3200">
                <a:solidFill>
                  <a:schemeClr val="bg1">
                    <a:lumMod val="50000"/>
                  </a:schemeClr>
                </a:solidFill>
                <a:latin typeface="PF Din Text Cond Pro" pitchFamily="2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ru-RU" dirty="0"/>
              <a:t>Полная форма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ru-RU" dirty="0">
                <a:latin typeface="PF Din Text Cond Pro" pitchFamily="2" charset="0"/>
              </a:rPr>
              <a:t>Полные и краткие прилагательные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5" name="Объект 2"/>
          <p:cNvSpPr txBox="1">
            <a:spLocks/>
          </p:cNvSpPr>
          <p:nvPr/>
        </p:nvSpPr>
        <p:spPr>
          <a:xfrm>
            <a:off x="4716016" y="1600201"/>
            <a:ext cx="3970784" cy="60466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dirty="0" smtClean="0">
                <a:latin typeface="PF Din Text Cond Pro" pitchFamily="2" charset="0"/>
              </a:rPr>
              <a:t>Краткая форма</a:t>
            </a:r>
            <a:endParaRPr lang="ru-RU" dirty="0">
              <a:latin typeface="PF Din Text Cond Pro" pitchFamily="2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57200" y="22048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какой?</a:t>
            </a:r>
            <a:endParaRPr lang="ru-RU" sz="2400" dirty="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57200" y="26112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</a:t>
            </a:r>
            <a:r>
              <a:rPr lang="be-BY" sz="2400" dirty="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остоянный признак предмета</a:t>
            </a:r>
            <a:endParaRPr lang="ru-RU" sz="2400" dirty="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0344" y="5177448"/>
            <a:ext cx="9133656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70C0"/>
                </a:solidFill>
                <a:latin typeface="Propisi" pitchFamily="2" charset="0"/>
              </a:rPr>
              <a:t>хоро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ш</a:t>
            </a:r>
            <a:r>
              <a:rPr lang="ru-RU" b="1" dirty="0">
                <a:solidFill>
                  <a:srgbClr val="0070C0"/>
                </a:solidFill>
                <a:latin typeface="Propisi" pitchFamily="2" charset="0"/>
              </a:rPr>
              <a:t>, могу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ч</a:t>
            </a:r>
            <a:r>
              <a:rPr lang="ru-RU" b="1" dirty="0">
                <a:solidFill>
                  <a:srgbClr val="0070C0"/>
                </a:solidFill>
                <a:latin typeface="Propisi" pitchFamily="2" charset="0"/>
              </a:rPr>
              <a:t>, све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ж</a:t>
            </a:r>
            <a:r>
              <a:rPr lang="ru-RU" b="1" dirty="0">
                <a:solidFill>
                  <a:srgbClr val="0070C0"/>
                </a:solidFill>
                <a:latin typeface="Propisi" pitchFamily="2" charset="0"/>
              </a:rPr>
              <a:t>, горя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ч</a:t>
            </a:r>
            <a:r>
              <a:rPr lang="ru-RU" b="1" dirty="0">
                <a:solidFill>
                  <a:srgbClr val="0070C0"/>
                </a:solidFill>
                <a:latin typeface="Propisi" pitchFamily="2" charset="0"/>
              </a:rPr>
              <a:t>, </a:t>
            </a:r>
            <a:r>
              <a:rPr lang="ru-RU" b="1" dirty="0" smtClean="0">
                <a:solidFill>
                  <a:srgbClr val="0070C0"/>
                </a:solidFill>
                <a:latin typeface="Propisi" pitchFamily="2" charset="0"/>
              </a:rPr>
              <a:t>паху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ч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Propisi" pitchFamily="2" charset="0"/>
            </a:endParaRP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457200" y="30176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изменяются по Р., Ч., П.</a:t>
            </a:r>
            <a:endParaRPr lang="ru-RU" sz="2400" dirty="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457200" y="34240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в предложении – определение </a:t>
            </a:r>
            <a:endParaRPr lang="ru-RU" sz="2400" dirty="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69" name="Объект 2"/>
          <p:cNvSpPr txBox="1">
            <a:spLocks/>
          </p:cNvSpPr>
          <p:nvPr/>
        </p:nvSpPr>
        <p:spPr>
          <a:xfrm>
            <a:off x="4710844" y="22048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каков?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4705672" y="26112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latin typeface="PF Din Text Cond Pro" pitchFamily="2" charset="0"/>
              </a:rPr>
              <a:t>изменяются по </a:t>
            </a:r>
            <a:r>
              <a:rPr lang="be-BY" sz="2400" dirty="0" smtClean="0">
                <a:solidFill>
                  <a:srgbClr val="00B050"/>
                </a:solidFill>
                <a:latin typeface="PF Din Text Cond Pro" pitchFamily="2" charset="0"/>
              </a:rPr>
              <a:t>Р. (ед.ч.), Ч.</a:t>
            </a:r>
            <a:endParaRPr lang="ru-RU" sz="24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13" name="Объект 2"/>
          <p:cNvSpPr txBox="1">
            <a:spLocks/>
          </p:cNvSpPr>
          <p:nvPr/>
        </p:nvSpPr>
        <p:spPr>
          <a:xfrm>
            <a:off x="4705672" y="3032178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>
                <a:latin typeface="PF Din Text Cond Pro" pitchFamily="2" charset="0"/>
              </a:rPr>
              <a:t>в</a:t>
            </a:r>
            <a:r>
              <a:rPr lang="be-BY" sz="2400" dirty="0" smtClean="0">
                <a:latin typeface="PF Din Text Cond Pro" pitchFamily="2" charset="0"/>
              </a:rPr>
              <a:t> предложении – </a:t>
            </a:r>
            <a:r>
              <a:rPr lang="be-BY" sz="2400" dirty="0" smtClean="0">
                <a:solidFill>
                  <a:srgbClr val="00B050"/>
                </a:solidFill>
                <a:latin typeface="PF Din Text Cond Pro" pitchFamily="2" charset="0"/>
              </a:rPr>
              <a:t>сказуемое</a:t>
            </a:r>
            <a:endParaRPr lang="ru-RU" sz="24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705672" y="34240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>
                <a:solidFill>
                  <a:srgbClr val="FF0000"/>
                </a:solidFill>
                <a:latin typeface="PF Din Text Cond Pro" pitchFamily="2" charset="0"/>
              </a:rPr>
              <a:t>б</a:t>
            </a:r>
            <a:r>
              <a:rPr lang="be-BY" sz="2400" dirty="0" smtClean="0">
                <a:solidFill>
                  <a:srgbClr val="FF0000"/>
                </a:solidFill>
                <a:latin typeface="PF Din Text Cond Pro" pitchFamily="2" charset="0"/>
              </a:rPr>
              <a:t>ез «ь» на конце</a:t>
            </a:r>
            <a:endParaRPr lang="ru-RU" sz="2400" dirty="0">
              <a:solidFill>
                <a:srgbClr val="FF0000"/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6097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4164"/>
    </mc:Choice>
    <mc:Fallback xmlns="">
      <p:transition advTm="2416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8" grpId="0"/>
    </p:bld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ru-RU" dirty="0">
                <a:latin typeface="PF Din Text Cond Pro" pitchFamily="2" charset="0"/>
              </a:rPr>
              <a:t>Полные и краткие прилагательные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5" name="Объект 2"/>
          <p:cNvSpPr txBox="1">
            <a:spLocks/>
          </p:cNvSpPr>
          <p:nvPr/>
        </p:nvSpPr>
        <p:spPr>
          <a:xfrm>
            <a:off x="4716016" y="1600201"/>
            <a:ext cx="3970784" cy="60466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dirty="0" smtClean="0">
                <a:latin typeface="PF Din Text Cond Pro" pitchFamily="2" charset="0"/>
              </a:rPr>
              <a:t>Краткая форма</a:t>
            </a:r>
            <a:endParaRPr lang="ru-RU" dirty="0">
              <a:latin typeface="PF Din Text Cond Pro" pitchFamily="2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0344" y="5013176"/>
            <a:ext cx="4695328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3200" b="1" dirty="0" smtClean="0">
                <a:solidFill>
                  <a:srgbClr val="0070C0"/>
                </a:solidFill>
                <a:latin typeface="Propisi" pitchFamily="2" charset="0"/>
              </a:rPr>
              <a:t>передовой</a:t>
            </a:r>
            <a:r>
              <a:rPr lang="ru-RU" sz="3200" b="1" dirty="0">
                <a:solidFill>
                  <a:srgbClr val="0070C0"/>
                </a:solidFill>
                <a:latin typeface="Propisi" pitchFamily="2" charset="0"/>
              </a:rPr>
              <a:t>, сиреневый, </a:t>
            </a:r>
            <a:r>
              <a:rPr lang="ru-RU" sz="3200" b="1" dirty="0" smtClean="0">
                <a:solidFill>
                  <a:srgbClr val="0070C0"/>
                </a:solidFill>
                <a:latin typeface="Propisi" pitchFamily="2" charset="0"/>
              </a:rPr>
              <a:t/>
            </a:r>
            <a:br>
              <a:rPr lang="ru-RU" sz="3200" b="1" dirty="0" smtClean="0">
                <a:solidFill>
                  <a:srgbClr val="0070C0"/>
                </a:solidFill>
                <a:latin typeface="Propisi" pitchFamily="2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Propisi" pitchFamily="2" charset="0"/>
              </a:rPr>
              <a:t>злющий</a:t>
            </a:r>
            <a:r>
              <a:rPr lang="ru-RU" sz="3200" b="1" dirty="0">
                <a:solidFill>
                  <a:srgbClr val="0070C0"/>
                </a:solidFill>
                <a:latin typeface="Propisi" pitchFamily="2" charset="0"/>
              </a:rPr>
              <a:t>, чахлый, </a:t>
            </a:r>
            <a:r>
              <a:rPr lang="ru-RU" sz="3200" b="1" dirty="0" smtClean="0">
                <a:solidFill>
                  <a:srgbClr val="0070C0"/>
                </a:solidFill>
                <a:latin typeface="Propisi" pitchFamily="2" charset="0"/>
              </a:rPr>
              <a:t/>
            </a:r>
            <a:br>
              <a:rPr lang="ru-RU" sz="3200" b="1" dirty="0" smtClean="0">
                <a:solidFill>
                  <a:srgbClr val="0070C0"/>
                </a:solidFill>
                <a:latin typeface="Propisi" pitchFamily="2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Propisi" pitchFamily="2" charset="0"/>
              </a:rPr>
              <a:t>нарядный </a:t>
            </a:r>
            <a:endParaRPr lang="ru-RU" sz="3200" b="1" dirty="0">
              <a:solidFill>
                <a:srgbClr val="00B050"/>
              </a:solidFill>
              <a:latin typeface="Propisi" pitchFamily="2" charset="0"/>
            </a:endParaRPr>
          </a:p>
        </p:txBody>
      </p:sp>
      <p:sp>
        <p:nvSpPr>
          <p:cNvPr id="69" name="Объект 2"/>
          <p:cNvSpPr txBox="1">
            <a:spLocks/>
          </p:cNvSpPr>
          <p:nvPr/>
        </p:nvSpPr>
        <p:spPr>
          <a:xfrm>
            <a:off x="4710844" y="22048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каков?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4705672" y="26112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latin typeface="PF Din Text Cond Pro" pitchFamily="2" charset="0"/>
              </a:rPr>
              <a:t>изменяются по </a:t>
            </a:r>
            <a:r>
              <a:rPr lang="be-BY" sz="2400" dirty="0" smtClean="0">
                <a:solidFill>
                  <a:srgbClr val="00B050"/>
                </a:solidFill>
                <a:latin typeface="PF Din Text Cond Pro" pitchFamily="2" charset="0"/>
              </a:rPr>
              <a:t>Р. (ед.ч.), Ч.</a:t>
            </a:r>
            <a:endParaRPr lang="ru-RU" sz="24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13" name="Объект 2"/>
          <p:cNvSpPr txBox="1">
            <a:spLocks/>
          </p:cNvSpPr>
          <p:nvPr/>
        </p:nvSpPr>
        <p:spPr>
          <a:xfrm>
            <a:off x="4705672" y="3032178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>
                <a:latin typeface="PF Din Text Cond Pro" pitchFamily="2" charset="0"/>
              </a:rPr>
              <a:t>в</a:t>
            </a:r>
            <a:r>
              <a:rPr lang="be-BY" sz="2400" dirty="0" smtClean="0">
                <a:latin typeface="PF Din Text Cond Pro" pitchFamily="2" charset="0"/>
              </a:rPr>
              <a:t> предложении – </a:t>
            </a:r>
            <a:r>
              <a:rPr lang="be-BY" sz="2400" dirty="0" smtClean="0">
                <a:solidFill>
                  <a:srgbClr val="00B050"/>
                </a:solidFill>
                <a:latin typeface="PF Din Text Cond Pro" pitchFamily="2" charset="0"/>
              </a:rPr>
              <a:t>сказуемое</a:t>
            </a:r>
            <a:endParaRPr lang="ru-RU" sz="24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67544" y="4028728"/>
            <a:ext cx="8219256" cy="60466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noFill/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ru-RU"/>
            </a:defPPr>
            <a:lvl1pPr indent="0" algn="ctr">
              <a:spcBef>
                <a:spcPct val="20000"/>
              </a:spcBef>
              <a:buFont typeface="Arial" pitchFamily="34" charset="0"/>
              <a:buNone/>
              <a:defRPr sz="3200">
                <a:solidFill>
                  <a:schemeClr val="bg1">
                    <a:lumMod val="50000"/>
                  </a:schemeClr>
                </a:solidFill>
                <a:latin typeface="PF Din Text Cond Pro" pitchFamily="2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ru-RU" dirty="0" smtClean="0">
                <a:solidFill>
                  <a:schemeClr val="tx1"/>
                </a:solidFill>
              </a:rPr>
              <a:t>Некоторые прил. имеют только одну форму!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4438328" y="5013176"/>
            <a:ext cx="4695328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3200" b="1" dirty="0" smtClean="0">
                <a:solidFill>
                  <a:srgbClr val="0070C0"/>
                </a:solidFill>
                <a:latin typeface="Propisi" pitchFamily="2" charset="0"/>
              </a:rPr>
              <a:t>рад</a:t>
            </a:r>
            <a:r>
              <a:rPr lang="ru-RU" sz="3200" b="1" dirty="0">
                <a:solidFill>
                  <a:srgbClr val="0070C0"/>
                </a:solidFill>
                <a:latin typeface="Propisi" pitchFamily="2" charset="0"/>
              </a:rPr>
              <a:t>, горазд, </a:t>
            </a:r>
            <a:r>
              <a:rPr lang="ru-RU" sz="3200" b="1" dirty="0" smtClean="0">
                <a:solidFill>
                  <a:srgbClr val="0070C0"/>
                </a:solidFill>
                <a:latin typeface="Propisi" pitchFamily="2" charset="0"/>
              </a:rPr>
              <a:t/>
            </a:r>
            <a:br>
              <a:rPr lang="ru-RU" sz="3200" b="1" dirty="0" smtClean="0">
                <a:solidFill>
                  <a:srgbClr val="0070C0"/>
                </a:solidFill>
                <a:latin typeface="Propisi" pitchFamily="2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Propisi" pitchFamily="2" charset="0"/>
              </a:rPr>
              <a:t>надобен</a:t>
            </a:r>
            <a:r>
              <a:rPr lang="ru-RU" sz="3200" b="1" dirty="0">
                <a:solidFill>
                  <a:srgbClr val="0070C0"/>
                </a:solidFill>
                <a:latin typeface="Propisi" pitchFamily="2" charset="0"/>
              </a:rPr>
              <a:t>, прав, должен, </a:t>
            </a:r>
            <a:r>
              <a:rPr lang="ru-RU" sz="3200" b="1" dirty="0" smtClean="0">
                <a:solidFill>
                  <a:srgbClr val="0070C0"/>
                </a:solidFill>
                <a:latin typeface="Propisi" pitchFamily="2" charset="0"/>
              </a:rPr>
              <a:t/>
            </a:r>
            <a:br>
              <a:rPr lang="ru-RU" sz="3200" b="1" dirty="0" smtClean="0">
                <a:solidFill>
                  <a:srgbClr val="0070C0"/>
                </a:solidFill>
                <a:latin typeface="Propisi" pitchFamily="2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Propisi" pitchFamily="2" charset="0"/>
              </a:rPr>
              <a:t>обязан</a:t>
            </a:r>
            <a:r>
              <a:rPr lang="ru-RU" sz="3200" b="1" dirty="0">
                <a:solidFill>
                  <a:srgbClr val="0070C0"/>
                </a:solidFill>
                <a:latin typeface="Propisi" pitchFamily="2" charset="0"/>
              </a:rPr>
              <a:t>, намерен, люб</a:t>
            </a:r>
            <a:endParaRPr lang="ru-RU" sz="3200" b="1" dirty="0">
              <a:solidFill>
                <a:srgbClr val="00B050"/>
              </a:solidFill>
              <a:latin typeface="Propisi" pitchFamily="2" charset="0"/>
            </a:endParaRP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4705672" y="34240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>
                <a:solidFill>
                  <a:srgbClr val="FF0000"/>
                </a:solidFill>
                <a:latin typeface="PF Din Text Cond Pro" pitchFamily="2" charset="0"/>
              </a:rPr>
              <a:t>б</a:t>
            </a:r>
            <a:r>
              <a:rPr lang="be-BY" sz="2400" dirty="0" smtClean="0">
                <a:solidFill>
                  <a:srgbClr val="FF0000"/>
                </a:solidFill>
                <a:latin typeface="PF Din Text Cond Pro" pitchFamily="2" charset="0"/>
              </a:rPr>
              <a:t>ез «ь» на конце</a:t>
            </a:r>
            <a:endParaRPr lang="ru-RU" sz="2400" dirty="0">
              <a:solidFill>
                <a:srgbClr val="FF0000"/>
              </a:solidFill>
              <a:latin typeface="PF Din Text Cond Pro" pitchFamily="2" charset="0"/>
            </a:endParaRPr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457200" y="22048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какой?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457200" y="26112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>
                <a:latin typeface="PF Din Text Cond Pro" pitchFamily="2" charset="0"/>
              </a:rPr>
              <a:t>п</a:t>
            </a:r>
            <a:r>
              <a:rPr lang="be-BY" sz="2400" dirty="0" smtClean="0">
                <a:latin typeface="PF Din Text Cond Pro" pitchFamily="2" charset="0"/>
              </a:rPr>
              <a:t>остоянный признак предмета</a:t>
            </a:r>
            <a:endParaRPr lang="ru-RU" sz="2400" dirty="0">
              <a:latin typeface="PF Din Text Cond Pro" pitchFamily="2" charset="0"/>
            </a:endParaRPr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457200" y="30176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latin typeface="PF Din Text Cond Pro" pitchFamily="2" charset="0"/>
              </a:rPr>
              <a:t>изменяются по </a:t>
            </a:r>
            <a:r>
              <a:rPr lang="be-BY" sz="2400" dirty="0" smtClean="0">
                <a:solidFill>
                  <a:srgbClr val="00B050"/>
                </a:solidFill>
                <a:latin typeface="PF Din Text Cond Pro" pitchFamily="2" charset="0"/>
              </a:rPr>
              <a:t>Р., Ч., П.</a:t>
            </a:r>
            <a:endParaRPr lang="ru-RU" sz="24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24" name="Объект 2"/>
          <p:cNvSpPr txBox="1">
            <a:spLocks/>
          </p:cNvSpPr>
          <p:nvPr/>
        </p:nvSpPr>
        <p:spPr>
          <a:xfrm>
            <a:off x="457200" y="34240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latin typeface="PF Din Text Cond Pro" pitchFamily="2" charset="0"/>
              </a:rPr>
              <a:t>в предложении – </a:t>
            </a:r>
            <a:r>
              <a:rPr lang="be-BY" sz="2400" dirty="0" smtClean="0">
                <a:solidFill>
                  <a:srgbClr val="00B050"/>
                </a:solidFill>
                <a:latin typeface="PF Din Text Cond Pro" pitchFamily="2" charset="0"/>
              </a:rPr>
              <a:t>определение </a:t>
            </a:r>
            <a:endParaRPr lang="ru-RU" sz="24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25" name="Объект 2"/>
          <p:cNvSpPr txBox="1">
            <a:spLocks/>
          </p:cNvSpPr>
          <p:nvPr/>
        </p:nvSpPr>
        <p:spPr>
          <a:xfrm>
            <a:off x="467544" y="1600201"/>
            <a:ext cx="3970784" cy="60466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dirty="0" smtClean="0">
                <a:latin typeface="PF Din Text Cond Pro" pitchFamily="2" charset="0"/>
              </a:rPr>
              <a:t>Полная форма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0895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70015">
        <p:fade/>
      </p:transition>
    </mc:Choice>
    <mc:Fallback xmlns="">
      <p:transition spd="med" advTm="70015">
        <p:fade/>
      </p:transition>
    </mc:Fallback>
  </mc:AlternateContent>
  <p:timing>
    <p:tnLst>
      <p:par>
        <p:cTn id="1" dur="indefinite" restart="never" nodeType="tmRoot"/>
      </p:par>
    </p:tnLst>
  </p:timing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бъект 2"/>
          <p:cNvSpPr txBox="1">
            <a:spLocks/>
          </p:cNvSpPr>
          <p:nvPr/>
        </p:nvSpPr>
        <p:spPr>
          <a:xfrm>
            <a:off x="467544" y="1600201"/>
            <a:ext cx="3970784" cy="6046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dirty="0" smtClean="0">
                <a:latin typeface="PF Din Text Cond Pro" pitchFamily="2" charset="0"/>
              </a:rPr>
              <a:t>Полная форма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ru-RU" dirty="0">
                <a:latin typeface="PF Din Text Cond Pro" pitchFamily="2" charset="0"/>
              </a:rPr>
              <a:t>Полные и краткие прилагательные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5" name="Объект 2"/>
          <p:cNvSpPr txBox="1">
            <a:spLocks/>
          </p:cNvSpPr>
          <p:nvPr/>
        </p:nvSpPr>
        <p:spPr>
          <a:xfrm>
            <a:off x="4716016" y="1600201"/>
            <a:ext cx="3970784" cy="6046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dirty="0" smtClean="0">
                <a:latin typeface="PF Din Text Cond Pro" pitchFamily="2" charset="0"/>
              </a:rPr>
              <a:t>Краткая форма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39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971">
        <p:fade/>
      </p:transition>
    </mc:Choice>
    <mc:Fallback xmlns="">
      <p:transition spd="med" advTm="12971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7F7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8CCE4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2" grpId="0"/>
      <p:bldP spid="35" grpId="0" animBg="1"/>
      <p:bldP spid="35" grpId="1" animBg="1"/>
    </p:bldLst>
  </p:timing>
  <p:extLst mod="1">
    <p:ext uri="{E180D4A7-C9FB-4DFB-919C-405C955672EB}">
      <p14:showEvtLst xmlns:p14="http://schemas.microsoft.com/office/powerpoint/2010/main">
        <p14:playEvt time="0" objId="3"/>
        <p14:pauseEvt time="300" objId="3"/>
        <p14:seekEvt time="300" objId="3" seek="88"/>
        <p14:resumeEvt time="300" objId="3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бъект 2"/>
          <p:cNvSpPr txBox="1">
            <a:spLocks/>
          </p:cNvSpPr>
          <p:nvPr/>
        </p:nvSpPr>
        <p:spPr>
          <a:xfrm>
            <a:off x="467544" y="1600201"/>
            <a:ext cx="3970784" cy="60466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dirty="0" smtClean="0">
                <a:latin typeface="PF Din Text Cond Pro" pitchFamily="2" charset="0"/>
              </a:rPr>
              <a:t>Полная форма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ru-RU" dirty="0">
                <a:latin typeface="PF Din Text Cond Pro" pitchFamily="2" charset="0"/>
              </a:rPr>
              <a:t>Полные и краткие прилагательные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5" name="Объект 2"/>
          <p:cNvSpPr txBox="1">
            <a:spLocks/>
          </p:cNvSpPr>
          <p:nvPr/>
        </p:nvSpPr>
        <p:spPr>
          <a:xfrm>
            <a:off x="4716016" y="1600201"/>
            <a:ext cx="3970784" cy="6046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dirty="0" smtClean="0">
                <a:solidFill>
                  <a:schemeClr val="bg1">
                    <a:lumMod val="50000"/>
                  </a:schemeClr>
                </a:solidFill>
                <a:latin typeface="PF Din Text Cond Pro" pitchFamily="2" charset="0"/>
              </a:rPr>
              <a:t>Краткая форма</a:t>
            </a:r>
            <a:endParaRPr lang="ru-RU" dirty="0">
              <a:solidFill>
                <a:schemeClr val="bg1">
                  <a:lumMod val="50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57200" y="22048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какой?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57200" y="26112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>
                <a:latin typeface="PF Din Text Cond Pro" pitchFamily="2" charset="0"/>
              </a:rPr>
              <a:t>п</a:t>
            </a:r>
            <a:r>
              <a:rPr lang="be-BY" sz="2400" dirty="0" smtClean="0">
                <a:latin typeface="PF Din Text Cond Pro" pitchFamily="2" charset="0"/>
              </a:rPr>
              <a:t>остоянный признак предмета</a:t>
            </a:r>
            <a:endParaRPr lang="ru-RU" sz="2400" dirty="0">
              <a:latin typeface="PF Din Text Cond Pro" pitchFamily="2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67544" y="4887162"/>
            <a:ext cx="8219256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B050"/>
                </a:solidFill>
                <a:latin typeface="Propisi" pitchFamily="2" charset="0"/>
              </a:rPr>
              <a:t>смелый</a:t>
            </a:r>
            <a:r>
              <a:rPr lang="ru-RU" b="1" dirty="0">
                <a:solidFill>
                  <a:srgbClr val="0070C0"/>
                </a:solidFill>
                <a:latin typeface="Propisi" pitchFamily="2" charset="0"/>
              </a:rPr>
              <a:t> мальчик, </a:t>
            </a:r>
            <a:r>
              <a:rPr lang="ru-RU" b="1" dirty="0" smtClean="0">
                <a:solidFill>
                  <a:srgbClr val="0070C0"/>
                </a:solidFill>
                <a:latin typeface="Propisi" pitchFamily="2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Propisi" pitchFamily="2" charset="0"/>
              </a:rPr>
            </a:br>
            <a:r>
              <a:rPr lang="ru-RU" b="1" dirty="0" smtClean="0">
                <a:solidFill>
                  <a:srgbClr val="00B050"/>
                </a:solidFill>
                <a:latin typeface="Propisi" pitchFamily="2" charset="0"/>
              </a:rPr>
              <a:t>отзывчивая</a:t>
            </a:r>
            <a:r>
              <a:rPr lang="ru-RU" b="1" dirty="0" smtClean="0">
                <a:solidFill>
                  <a:srgbClr val="0070C0"/>
                </a:solidFill>
                <a:latin typeface="Propisi" pitchFamily="2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Propisi" pitchFamily="2" charset="0"/>
              </a:rPr>
              <a:t>подруга, </a:t>
            </a:r>
            <a:r>
              <a:rPr lang="ru-RU" b="1" dirty="0" smtClean="0">
                <a:solidFill>
                  <a:srgbClr val="0070C0"/>
                </a:solidFill>
                <a:latin typeface="Propisi" pitchFamily="2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Propisi" pitchFamily="2" charset="0"/>
              </a:rPr>
            </a:br>
            <a:r>
              <a:rPr lang="ru-RU" b="1" dirty="0" smtClean="0">
                <a:solidFill>
                  <a:srgbClr val="00B050"/>
                </a:solidFill>
                <a:latin typeface="Propisi" pitchFamily="2" charset="0"/>
              </a:rPr>
              <a:t>высокий</a:t>
            </a:r>
            <a:r>
              <a:rPr lang="ru-RU" b="1" dirty="0" smtClean="0">
                <a:solidFill>
                  <a:srgbClr val="0070C0"/>
                </a:solidFill>
                <a:latin typeface="Propisi" pitchFamily="2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Propisi" pitchFamily="2" charset="0"/>
              </a:rPr>
              <a:t>фонтан</a:t>
            </a:r>
            <a:endParaRPr lang="ru-RU" b="1" dirty="0">
              <a:solidFill>
                <a:srgbClr val="00B050"/>
              </a:solidFill>
              <a:latin typeface="Propisi" pitchFamily="2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225846" y="3731412"/>
            <a:ext cx="2699792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PF Din Text Cond Pro" pitchFamily="2" charset="0"/>
              </a:rPr>
              <a:t>к</a:t>
            </a:r>
            <a:r>
              <a:rPr lang="be-BY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PF Din Text Cond Pro" pitchFamily="2" charset="0"/>
              </a:rPr>
              <a:t>акой, какая?</a:t>
            </a:r>
            <a:endParaRPr lang="ru-RU" sz="2400" dirty="0">
              <a:solidFill>
                <a:schemeClr val="tx1">
                  <a:lumMod val="50000"/>
                  <a:lumOff val="50000"/>
                </a:schemeClr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17041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7141"/>
    </mc:Choice>
    <mc:Fallback xmlns="">
      <p:transition advTm="3714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9" grpId="1"/>
      <p:bldP spid="10" grpId="0"/>
      <p:bldP spid="10" grpId="1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бъект 2"/>
          <p:cNvSpPr txBox="1">
            <a:spLocks/>
          </p:cNvSpPr>
          <p:nvPr/>
        </p:nvSpPr>
        <p:spPr>
          <a:xfrm>
            <a:off x="467544" y="1600201"/>
            <a:ext cx="3970784" cy="60466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dirty="0" smtClean="0">
                <a:latin typeface="PF Din Text Cond Pro" pitchFamily="2" charset="0"/>
              </a:rPr>
              <a:t>Полная форма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ru-RU" dirty="0">
                <a:latin typeface="PF Din Text Cond Pro" pitchFamily="2" charset="0"/>
              </a:rPr>
              <a:t>Полные и краткие прилагательные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5" name="Объект 2"/>
          <p:cNvSpPr txBox="1">
            <a:spLocks/>
          </p:cNvSpPr>
          <p:nvPr/>
        </p:nvSpPr>
        <p:spPr>
          <a:xfrm>
            <a:off x="4716016" y="1600201"/>
            <a:ext cx="3970784" cy="6046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dirty="0" smtClean="0">
                <a:solidFill>
                  <a:schemeClr val="bg1">
                    <a:lumMod val="50000"/>
                  </a:schemeClr>
                </a:solidFill>
                <a:latin typeface="PF Din Text Cond Pro" pitchFamily="2" charset="0"/>
              </a:rPr>
              <a:t>Краткая форма</a:t>
            </a:r>
            <a:endParaRPr lang="ru-RU" dirty="0">
              <a:solidFill>
                <a:schemeClr val="bg1">
                  <a:lumMod val="50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57200" y="22048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какой?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57200" y="26112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>
                <a:latin typeface="PF Din Text Cond Pro" pitchFamily="2" charset="0"/>
              </a:rPr>
              <a:t>п</a:t>
            </a:r>
            <a:r>
              <a:rPr lang="be-BY" sz="2400" dirty="0" smtClean="0">
                <a:latin typeface="PF Din Text Cond Pro" pitchFamily="2" charset="0"/>
              </a:rPr>
              <a:t>остоянный признак предмета</a:t>
            </a:r>
            <a:endParaRPr lang="ru-RU" sz="2400" dirty="0">
              <a:latin typeface="PF Din Text Cond Pro" pitchFamily="2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67544" y="4887162"/>
            <a:ext cx="8219256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B050"/>
                </a:solidFill>
                <a:latin typeface="Propisi" pitchFamily="2" charset="0"/>
              </a:rPr>
              <a:t>лёгк</a:t>
            </a:r>
            <a:r>
              <a:rPr lang="ru-RU" b="1" dirty="0">
                <a:solidFill>
                  <a:srgbClr val="7030A0"/>
                </a:solidFill>
                <a:latin typeface="Propisi" pitchFamily="2" charset="0"/>
              </a:rPr>
              <a:t>ий</a:t>
            </a:r>
            <a:r>
              <a:rPr lang="ru-RU" b="1" dirty="0">
                <a:solidFill>
                  <a:srgbClr val="00B050"/>
                </a:solidFill>
                <a:latin typeface="Propisi" pitchFamily="2" charset="0"/>
              </a:rPr>
              <a:t>, лёгк</a:t>
            </a:r>
            <a:r>
              <a:rPr lang="ru-RU" b="1" dirty="0">
                <a:solidFill>
                  <a:srgbClr val="7030A0"/>
                </a:solidFill>
                <a:latin typeface="Propisi" pitchFamily="2" charset="0"/>
              </a:rPr>
              <a:t>ая</a:t>
            </a:r>
            <a:r>
              <a:rPr lang="ru-RU" b="1" dirty="0">
                <a:solidFill>
                  <a:srgbClr val="00B050"/>
                </a:solidFill>
                <a:latin typeface="Propisi" pitchFamily="2" charset="0"/>
              </a:rPr>
              <a:t>, лёгк</a:t>
            </a:r>
            <a:r>
              <a:rPr lang="ru-RU" b="1" dirty="0">
                <a:solidFill>
                  <a:srgbClr val="7030A0"/>
                </a:solidFill>
                <a:latin typeface="Propisi" pitchFamily="2" charset="0"/>
              </a:rPr>
              <a:t>ое</a:t>
            </a:r>
            <a:r>
              <a:rPr lang="ru-RU" b="1" dirty="0">
                <a:solidFill>
                  <a:srgbClr val="00B050"/>
                </a:solidFill>
                <a:latin typeface="Propisi" pitchFamily="2" charset="0"/>
              </a:rPr>
              <a:t>, лёгк</a:t>
            </a:r>
            <a:r>
              <a:rPr lang="ru-RU" b="1" dirty="0">
                <a:solidFill>
                  <a:srgbClr val="7030A0"/>
                </a:solidFill>
                <a:latin typeface="Propisi" pitchFamily="2" charset="0"/>
              </a:rPr>
              <a:t>ие</a:t>
            </a: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457200" y="30176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latin typeface="PF Din Text Cond Pro" pitchFamily="2" charset="0"/>
              </a:rPr>
              <a:t>изменяются по </a:t>
            </a:r>
            <a:r>
              <a:rPr lang="be-BY" sz="2400" dirty="0" smtClean="0">
                <a:solidFill>
                  <a:srgbClr val="00B050"/>
                </a:solidFill>
                <a:latin typeface="PF Din Text Cond Pro" pitchFamily="2" charset="0"/>
              </a:rPr>
              <a:t>Р., Ч., П.</a:t>
            </a:r>
            <a:endParaRPr lang="ru-RU" sz="24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13076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3661"/>
    </mc:Choice>
    <mc:Fallback xmlns="">
      <p:transition advTm="2366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1" grpId="0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бъект 2"/>
          <p:cNvSpPr txBox="1">
            <a:spLocks/>
          </p:cNvSpPr>
          <p:nvPr/>
        </p:nvSpPr>
        <p:spPr>
          <a:xfrm>
            <a:off x="467544" y="1600201"/>
            <a:ext cx="3970784" cy="60466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dirty="0" smtClean="0">
                <a:latin typeface="PF Din Text Cond Pro" pitchFamily="2" charset="0"/>
              </a:rPr>
              <a:t>Полная форма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ru-RU" dirty="0">
                <a:latin typeface="PF Din Text Cond Pro" pitchFamily="2" charset="0"/>
              </a:rPr>
              <a:t>Полные и краткие прилагательные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5" name="Объект 2"/>
          <p:cNvSpPr txBox="1">
            <a:spLocks/>
          </p:cNvSpPr>
          <p:nvPr/>
        </p:nvSpPr>
        <p:spPr>
          <a:xfrm>
            <a:off x="4716016" y="1600201"/>
            <a:ext cx="3970784" cy="6046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dirty="0" smtClean="0">
                <a:solidFill>
                  <a:schemeClr val="bg1">
                    <a:lumMod val="50000"/>
                  </a:schemeClr>
                </a:solidFill>
                <a:latin typeface="PF Din Text Cond Pro" pitchFamily="2" charset="0"/>
              </a:rPr>
              <a:t>Краткая форма</a:t>
            </a:r>
            <a:endParaRPr lang="ru-RU" dirty="0">
              <a:solidFill>
                <a:schemeClr val="bg1">
                  <a:lumMod val="50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57200" y="22048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какой?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57200" y="26112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>
                <a:latin typeface="PF Din Text Cond Pro" pitchFamily="2" charset="0"/>
              </a:rPr>
              <a:t>п</a:t>
            </a:r>
            <a:r>
              <a:rPr lang="be-BY" sz="2400" dirty="0" smtClean="0">
                <a:latin typeface="PF Din Text Cond Pro" pitchFamily="2" charset="0"/>
              </a:rPr>
              <a:t>остоянный признак предмета</a:t>
            </a:r>
            <a:endParaRPr lang="ru-RU" sz="2400" dirty="0">
              <a:latin typeface="PF Din Text Cond Pro" pitchFamily="2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67544" y="5177448"/>
            <a:ext cx="8219256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70C0"/>
                </a:solidFill>
                <a:latin typeface="Propisi" pitchFamily="2" charset="0"/>
              </a:rPr>
              <a:t>На небо выплыла </a:t>
            </a:r>
            <a:r>
              <a:rPr lang="ru-RU" b="1" dirty="0">
                <a:solidFill>
                  <a:srgbClr val="00B050"/>
                </a:solidFill>
                <a:latin typeface="Propisi" pitchFamily="2" charset="0"/>
              </a:rPr>
              <a:t>бледная</a:t>
            </a:r>
            <a:r>
              <a:rPr lang="ru-RU" b="1" dirty="0">
                <a:solidFill>
                  <a:srgbClr val="0070C0"/>
                </a:solidFill>
                <a:latin typeface="Propisi" pitchFamily="2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Propisi" pitchFamily="2" charset="0"/>
              </a:rPr>
              <a:t>луна.</a:t>
            </a:r>
            <a:endParaRPr lang="ru-RU" b="1" dirty="0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457200" y="30176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latin typeface="PF Din Text Cond Pro" pitchFamily="2" charset="0"/>
              </a:rPr>
              <a:t>изменяются по </a:t>
            </a:r>
            <a:r>
              <a:rPr lang="be-BY" sz="2400" dirty="0" smtClean="0">
                <a:solidFill>
                  <a:srgbClr val="00B050"/>
                </a:solidFill>
                <a:latin typeface="PF Din Text Cond Pro" pitchFamily="2" charset="0"/>
              </a:rPr>
              <a:t>Р., Ч., П.</a:t>
            </a:r>
            <a:endParaRPr lang="ru-RU" sz="24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457200" y="34240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latin typeface="PF Din Text Cond Pro" pitchFamily="2" charset="0"/>
              </a:rPr>
              <a:t>в предложении – </a:t>
            </a:r>
            <a:r>
              <a:rPr lang="be-BY" sz="2400" dirty="0" smtClean="0">
                <a:solidFill>
                  <a:srgbClr val="00B050"/>
                </a:solidFill>
                <a:latin typeface="PF Din Text Cond Pro" pitchFamily="2" charset="0"/>
              </a:rPr>
              <a:t>определение </a:t>
            </a:r>
            <a:endParaRPr lang="ru-RU" sz="24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4874546" y="5834292"/>
            <a:ext cx="1554906" cy="52354"/>
            <a:chOff x="1067339" y="4957835"/>
            <a:chExt cx="1554906" cy="52354"/>
          </a:xfrm>
        </p:grpSpPr>
        <p:sp>
          <p:nvSpPr>
            <p:cNvPr id="13" name="Дуга 12"/>
            <p:cNvSpPr/>
            <p:nvPr/>
          </p:nvSpPr>
          <p:spPr>
            <a:xfrm>
              <a:off x="1067339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Дуга 13"/>
            <p:cNvSpPr/>
            <p:nvPr/>
          </p:nvSpPr>
          <p:spPr>
            <a:xfrm rot="16200000">
              <a:off x="1069957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Дуга 14"/>
            <p:cNvSpPr/>
            <p:nvPr/>
          </p:nvSpPr>
          <p:spPr>
            <a:xfrm rot="10800000">
              <a:off x="1124928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Дуга 15"/>
            <p:cNvSpPr/>
            <p:nvPr/>
          </p:nvSpPr>
          <p:spPr>
            <a:xfrm rot="5400000">
              <a:off x="1127546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Дуга 17"/>
            <p:cNvSpPr/>
            <p:nvPr/>
          </p:nvSpPr>
          <p:spPr>
            <a:xfrm>
              <a:off x="1182517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Дуга 18"/>
            <p:cNvSpPr/>
            <p:nvPr/>
          </p:nvSpPr>
          <p:spPr>
            <a:xfrm rot="16200000">
              <a:off x="1185135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Дуга 19"/>
            <p:cNvSpPr/>
            <p:nvPr/>
          </p:nvSpPr>
          <p:spPr>
            <a:xfrm rot="10800000">
              <a:off x="1240106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Дуга 20"/>
            <p:cNvSpPr/>
            <p:nvPr/>
          </p:nvSpPr>
          <p:spPr>
            <a:xfrm rot="5400000">
              <a:off x="1242724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Дуга 21"/>
            <p:cNvSpPr/>
            <p:nvPr/>
          </p:nvSpPr>
          <p:spPr>
            <a:xfrm>
              <a:off x="1297695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Дуга 22"/>
            <p:cNvSpPr/>
            <p:nvPr/>
          </p:nvSpPr>
          <p:spPr>
            <a:xfrm rot="16200000">
              <a:off x="1300313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Дуга 23"/>
            <p:cNvSpPr/>
            <p:nvPr/>
          </p:nvSpPr>
          <p:spPr>
            <a:xfrm rot="10800000">
              <a:off x="1355285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Дуга 24"/>
            <p:cNvSpPr/>
            <p:nvPr/>
          </p:nvSpPr>
          <p:spPr>
            <a:xfrm rot="5400000">
              <a:off x="1357902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Дуга 25"/>
            <p:cNvSpPr/>
            <p:nvPr/>
          </p:nvSpPr>
          <p:spPr>
            <a:xfrm>
              <a:off x="1412874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Дуга 26"/>
            <p:cNvSpPr/>
            <p:nvPr/>
          </p:nvSpPr>
          <p:spPr>
            <a:xfrm rot="16200000">
              <a:off x="1415491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Дуга 27"/>
            <p:cNvSpPr/>
            <p:nvPr/>
          </p:nvSpPr>
          <p:spPr>
            <a:xfrm rot="10800000">
              <a:off x="1470463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Дуга 28"/>
            <p:cNvSpPr/>
            <p:nvPr/>
          </p:nvSpPr>
          <p:spPr>
            <a:xfrm rot="5400000">
              <a:off x="1473080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Дуга 29"/>
            <p:cNvSpPr/>
            <p:nvPr/>
          </p:nvSpPr>
          <p:spPr>
            <a:xfrm>
              <a:off x="1528052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Дуга 30"/>
            <p:cNvSpPr/>
            <p:nvPr/>
          </p:nvSpPr>
          <p:spPr>
            <a:xfrm rot="16200000">
              <a:off x="1530670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Дуга 31"/>
            <p:cNvSpPr/>
            <p:nvPr/>
          </p:nvSpPr>
          <p:spPr>
            <a:xfrm rot="10800000">
              <a:off x="1585641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Дуга 32"/>
            <p:cNvSpPr/>
            <p:nvPr/>
          </p:nvSpPr>
          <p:spPr>
            <a:xfrm rot="5400000">
              <a:off x="1588259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Дуга 33"/>
            <p:cNvSpPr/>
            <p:nvPr/>
          </p:nvSpPr>
          <p:spPr>
            <a:xfrm>
              <a:off x="1643230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Дуга 35"/>
            <p:cNvSpPr/>
            <p:nvPr/>
          </p:nvSpPr>
          <p:spPr>
            <a:xfrm rot="16200000">
              <a:off x="1645848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Дуга 36"/>
            <p:cNvSpPr/>
            <p:nvPr/>
          </p:nvSpPr>
          <p:spPr>
            <a:xfrm rot="10800000">
              <a:off x="1700819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Дуга 37"/>
            <p:cNvSpPr/>
            <p:nvPr/>
          </p:nvSpPr>
          <p:spPr>
            <a:xfrm rot="5400000">
              <a:off x="1703437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Дуга 38"/>
            <p:cNvSpPr/>
            <p:nvPr/>
          </p:nvSpPr>
          <p:spPr>
            <a:xfrm>
              <a:off x="1758408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Дуга 39"/>
            <p:cNvSpPr/>
            <p:nvPr/>
          </p:nvSpPr>
          <p:spPr>
            <a:xfrm rot="16200000">
              <a:off x="1761026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Дуга 40"/>
            <p:cNvSpPr/>
            <p:nvPr/>
          </p:nvSpPr>
          <p:spPr>
            <a:xfrm rot="10800000">
              <a:off x="1815998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Дуга 41"/>
            <p:cNvSpPr/>
            <p:nvPr/>
          </p:nvSpPr>
          <p:spPr>
            <a:xfrm rot="5400000">
              <a:off x="1818615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Дуга 42"/>
            <p:cNvSpPr/>
            <p:nvPr/>
          </p:nvSpPr>
          <p:spPr>
            <a:xfrm>
              <a:off x="1873587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Дуга 43"/>
            <p:cNvSpPr/>
            <p:nvPr/>
          </p:nvSpPr>
          <p:spPr>
            <a:xfrm rot="16200000">
              <a:off x="1876204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Дуга 44"/>
            <p:cNvSpPr/>
            <p:nvPr/>
          </p:nvSpPr>
          <p:spPr>
            <a:xfrm rot="10800000">
              <a:off x="1931176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Дуга 45"/>
            <p:cNvSpPr/>
            <p:nvPr/>
          </p:nvSpPr>
          <p:spPr>
            <a:xfrm rot="5400000">
              <a:off x="1933793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Дуга 46"/>
            <p:cNvSpPr/>
            <p:nvPr/>
          </p:nvSpPr>
          <p:spPr>
            <a:xfrm>
              <a:off x="1988765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Дуга 47"/>
            <p:cNvSpPr/>
            <p:nvPr/>
          </p:nvSpPr>
          <p:spPr>
            <a:xfrm rot="16200000">
              <a:off x="1991382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Дуга 48"/>
            <p:cNvSpPr/>
            <p:nvPr/>
          </p:nvSpPr>
          <p:spPr>
            <a:xfrm rot="10800000">
              <a:off x="2046354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Дуга 49"/>
            <p:cNvSpPr/>
            <p:nvPr/>
          </p:nvSpPr>
          <p:spPr>
            <a:xfrm rot="5400000">
              <a:off x="2048972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Дуга 50"/>
            <p:cNvSpPr/>
            <p:nvPr/>
          </p:nvSpPr>
          <p:spPr>
            <a:xfrm>
              <a:off x="2103943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Дуга 51"/>
            <p:cNvSpPr/>
            <p:nvPr/>
          </p:nvSpPr>
          <p:spPr>
            <a:xfrm rot="16200000">
              <a:off x="2106561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Дуга 52"/>
            <p:cNvSpPr/>
            <p:nvPr/>
          </p:nvSpPr>
          <p:spPr>
            <a:xfrm rot="10800000">
              <a:off x="2161532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Дуга 53"/>
            <p:cNvSpPr/>
            <p:nvPr/>
          </p:nvSpPr>
          <p:spPr>
            <a:xfrm rot="5400000">
              <a:off x="2164150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Дуга 54"/>
            <p:cNvSpPr/>
            <p:nvPr/>
          </p:nvSpPr>
          <p:spPr>
            <a:xfrm>
              <a:off x="2219121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Дуга 55"/>
            <p:cNvSpPr/>
            <p:nvPr/>
          </p:nvSpPr>
          <p:spPr>
            <a:xfrm rot="16200000">
              <a:off x="2221739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Дуга 56"/>
            <p:cNvSpPr/>
            <p:nvPr/>
          </p:nvSpPr>
          <p:spPr>
            <a:xfrm rot="10800000">
              <a:off x="2276711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Дуга 57"/>
            <p:cNvSpPr/>
            <p:nvPr/>
          </p:nvSpPr>
          <p:spPr>
            <a:xfrm rot="5400000">
              <a:off x="2279328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Дуга 58"/>
            <p:cNvSpPr/>
            <p:nvPr/>
          </p:nvSpPr>
          <p:spPr>
            <a:xfrm>
              <a:off x="2334300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Дуга 59"/>
            <p:cNvSpPr/>
            <p:nvPr/>
          </p:nvSpPr>
          <p:spPr>
            <a:xfrm rot="16200000">
              <a:off x="2336917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Дуга 60"/>
            <p:cNvSpPr/>
            <p:nvPr/>
          </p:nvSpPr>
          <p:spPr>
            <a:xfrm rot="10800000">
              <a:off x="2391889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Дуга 61"/>
            <p:cNvSpPr/>
            <p:nvPr/>
          </p:nvSpPr>
          <p:spPr>
            <a:xfrm rot="5400000">
              <a:off x="2394506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Дуга 62"/>
            <p:cNvSpPr/>
            <p:nvPr/>
          </p:nvSpPr>
          <p:spPr>
            <a:xfrm>
              <a:off x="2449478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" name="Дуга 63"/>
            <p:cNvSpPr/>
            <p:nvPr/>
          </p:nvSpPr>
          <p:spPr>
            <a:xfrm rot="16200000">
              <a:off x="2452095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Дуга 64"/>
            <p:cNvSpPr/>
            <p:nvPr/>
          </p:nvSpPr>
          <p:spPr>
            <a:xfrm rot="10800000">
              <a:off x="2507067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Дуга 65"/>
            <p:cNvSpPr/>
            <p:nvPr/>
          </p:nvSpPr>
          <p:spPr>
            <a:xfrm rot="5400000">
              <a:off x="2509685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Дуга 66"/>
            <p:cNvSpPr/>
            <p:nvPr/>
          </p:nvSpPr>
          <p:spPr>
            <a:xfrm>
              <a:off x="2564656" y="4957835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" name="Дуга 67"/>
            <p:cNvSpPr/>
            <p:nvPr/>
          </p:nvSpPr>
          <p:spPr>
            <a:xfrm rot="16200000">
              <a:off x="2567274" y="4955217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219638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7711"/>
    </mc:Choice>
    <mc:Fallback xmlns="">
      <p:transition advTm="3771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2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F2F2"/>
                                      </p:to>
                                    </p:animClr>
                                    <p:set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7F7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8CCE4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35" grpId="0" animBg="1"/>
      <p:bldP spid="7" grpId="0"/>
      <p:bldP spid="8" grpId="0"/>
      <p:bldP spid="9" grpId="0"/>
      <p:bldP spid="9" grpId="1"/>
      <p:bldP spid="11" grpId="0"/>
      <p:bldP spid="10" grpId="0"/>
      <p:bldP spid="10" grpId="1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бъект 2"/>
          <p:cNvSpPr txBox="1">
            <a:spLocks/>
          </p:cNvSpPr>
          <p:nvPr/>
        </p:nvSpPr>
        <p:spPr>
          <a:xfrm>
            <a:off x="467544" y="1600201"/>
            <a:ext cx="3970784" cy="6046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defPPr>
              <a:defRPr lang="ru-RU"/>
            </a:defPPr>
            <a:lvl1pPr indent="0" algn="ctr">
              <a:spcBef>
                <a:spcPct val="20000"/>
              </a:spcBef>
              <a:buFont typeface="Arial" pitchFamily="34" charset="0"/>
              <a:buNone/>
              <a:defRPr sz="3200">
                <a:solidFill>
                  <a:schemeClr val="bg1">
                    <a:lumMod val="50000"/>
                  </a:schemeClr>
                </a:solidFill>
                <a:latin typeface="PF Din Text Cond Pro" pitchFamily="2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ru-RU" dirty="0"/>
              <a:t>Полная форма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ru-RU" dirty="0">
                <a:latin typeface="PF Din Text Cond Pro" pitchFamily="2" charset="0"/>
              </a:rPr>
              <a:t>Полные и краткие прилагательные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5" name="Объект 2"/>
          <p:cNvSpPr txBox="1">
            <a:spLocks/>
          </p:cNvSpPr>
          <p:nvPr/>
        </p:nvSpPr>
        <p:spPr>
          <a:xfrm>
            <a:off x="4716016" y="1600201"/>
            <a:ext cx="3970784" cy="60466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dirty="0" smtClean="0">
                <a:latin typeface="PF Din Text Cond Pro" pitchFamily="2" charset="0"/>
              </a:rPr>
              <a:t>Краткая форма</a:t>
            </a:r>
            <a:endParaRPr lang="ru-RU" dirty="0">
              <a:latin typeface="PF Din Text Cond Pro" pitchFamily="2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57200" y="22048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какой?</a:t>
            </a:r>
            <a:endParaRPr lang="ru-RU" sz="2400" dirty="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57200" y="26112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</a:t>
            </a:r>
            <a:r>
              <a:rPr lang="be-BY" sz="2400" dirty="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остоянный признак предмета</a:t>
            </a:r>
            <a:endParaRPr lang="ru-RU" sz="2400" dirty="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0344" y="5177448"/>
            <a:ext cx="9133656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70C0"/>
                </a:solidFill>
                <a:latin typeface="Propisi" pitchFamily="2" charset="0"/>
              </a:rPr>
              <a:t>девочка </a:t>
            </a:r>
            <a:r>
              <a:rPr lang="ru-RU" b="1" dirty="0">
                <a:solidFill>
                  <a:srgbClr val="00B050"/>
                </a:solidFill>
                <a:latin typeface="Propisi" pitchFamily="2" charset="0"/>
              </a:rPr>
              <a:t>больна</a:t>
            </a:r>
            <a:r>
              <a:rPr lang="ru-RU" b="1" dirty="0">
                <a:solidFill>
                  <a:srgbClr val="0070C0"/>
                </a:solidFill>
                <a:latin typeface="Propisi" pitchFamily="2" charset="0"/>
              </a:rPr>
              <a:t>, воздух </a:t>
            </a:r>
            <a:r>
              <a:rPr lang="ru-RU" b="1" dirty="0">
                <a:solidFill>
                  <a:srgbClr val="00B050"/>
                </a:solidFill>
                <a:latin typeface="Propisi" pitchFamily="2" charset="0"/>
              </a:rPr>
              <a:t>сух</a:t>
            </a:r>
            <a:r>
              <a:rPr lang="ru-RU" b="1" dirty="0">
                <a:solidFill>
                  <a:srgbClr val="0070C0"/>
                </a:solidFill>
                <a:latin typeface="Propisi" pitchFamily="2" charset="0"/>
              </a:rPr>
              <a:t>, пациент </a:t>
            </a:r>
            <a:r>
              <a:rPr lang="ru-RU" b="1" dirty="0">
                <a:solidFill>
                  <a:srgbClr val="00B050"/>
                </a:solidFill>
                <a:latin typeface="Propisi" pitchFamily="2" charset="0"/>
              </a:rPr>
              <a:t>бледен</a:t>
            </a: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457200" y="30176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изменяются по Р., Ч., П.</a:t>
            </a:r>
            <a:endParaRPr lang="ru-RU" sz="2400" dirty="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457200" y="34240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в предложении – определение </a:t>
            </a:r>
            <a:endParaRPr lang="ru-RU" sz="2400" dirty="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69" name="Объект 2"/>
          <p:cNvSpPr txBox="1">
            <a:spLocks/>
          </p:cNvSpPr>
          <p:nvPr/>
        </p:nvSpPr>
        <p:spPr>
          <a:xfrm>
            <a:off x="4716016" y="2207693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каков?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4653730" y="26112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временный признак предмета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6000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6757"/>
    </mc:Choice>
    <mc:Fallback xmlns="">
      <p:transition advTm="3675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69" grpId="0"/>
      <p:bldP spid="12" grpId="0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бъект 2"/>
          <p:cNvSpPr txBox="1">
            <a:spLocks/>
          </p:cNvSpPr>
          <p:nvPr/>
        </p:nvSpPr>
        <p:spPr>
          <a:xfrm>
            <a:off x="467544" y="1600201"/>
            <a:ext cx="3970784" cy="6046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defPPr>
              <a:defRPr lang="ru-RU"/>
            </a:defPPr>
            <a:lvl1pPr indent="0" algn="ctr">
              <a:spcBef>
                <a:spcPct val="20000"/>
              </a:spcBef>
              <a:buFont typeface="Arial" pitchFamily="34" charset="0"/>
              <a:buNone/>
              <a:defRPr sz="3200">
                <a:solidFill>
                  <a:schemeClr val="bg1">
                    <a:lumMod val="50000"/>
                  </a:schemeClr>
                </a:solidFill>
                <a:latin typeface="PF Din Text Cond Pro" pitchFamily="2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ru-RU" dirty="0"/>
              <a:t>Полная форма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ru-RU" dirty="0">
                <a:latin typeface="PF Din Text Cond Pro" pitchFamily="2" charset="0"/>
              </a:rPr>
              <a:t>Полные и краткие прилагательные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5" name="Объект 2"/>
          <p:cNvSpPr txBox="1">
            <a:spLocks/>
          </p:cNvSpPr>
          <p:nvPr/>
        </p:nvSpPr>
        <p:spPr>
          <a:xfrm>
            <a:off x="4716016" y="1600201"/>
            <a:ext cx="3970784" cy="60466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dirty="0" smtClean="0">
                <a:latin typeface="PF Din Text Cond Pro" pitchFamily="2" charset="0"/>
              </a:rPr>
              <a:t>Краткая форма</a:t>
            </a:r>
            <a:endParaRPr lang="ru-RU" dirty="0">
              <a:latin typeface="PF Din Text Cond Pro" pitchFamily="2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57200" y="22048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какой?</a:t>
            </a:r>
            <a:endParaRPr lang="ru-RU" sz="2400" dirty="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57200" y="26112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</a:t>
            </a:r>
            <a:r>
              <a:rPr lang="be-BY" sz="2400" dirty="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остоянный признак предмета</a:t>
            </a:r>
            <a:endParaRPr lang="ru-RU" sz="2400" dirty="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0344" y="5177448"/>
            <a:ext cx="9133656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B050"/>
                </a:solidFill>
                <a:latin typeface="Propisi" pitchFamily="2" charset="0"/>
              </a:rPr>
              <a:t>лёгок, легка, </a:t>
            </a:r>
            <a:r>
              <a:rPr lang="ru-RU" b="1" dirty="0" err="1">
                <a:solidFill>
                  <a:srgbClr val="00B050"/>
                </a:solidFill>
                <a:latin typeface="Propisi" pitchFamily="2" charset="0"/>
              </a:rPr>
              <a:t>лёгко</a:t>
            </a:r>
            <a:r>
              <a:rPr lang="ru-RU" b="1" dirty="0">
                <a:solidFill>
                  <a:srgbClr val="00B050"/>
                </a:solidFill>
                <a:latin typeface="Propisi" pitchFamily="2" charset="0"/>
              </a:rPr>
              <a:t>, </a:t>
            </a:r>
            <a:r>
              <a:rPr lang="ru-RU" b="1" dirty="0" smtClean="0">
                <a:solidFill>
                  <a:srgbClr val="00B050"/>
                </a:solidFill>
                <a:latin typeface="Propisi" pitchFamily="2" charset="0"/>
              </a:rPr>
              <a:t>легки</a:t>
            </a:r>
            <a:endParaRPr lang="ru-RU" b="1" dirty="0">
              <a:solidFill>
                <a:srgbClr val="00B050"/>
              </a:solidFill>
              <a:latin typeface="Propisi" pitchFamily="2" charset="0"/>
            </a:endParaRP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457200" y="30176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изменяются по Р., Ч., П.</a:t>
            </a:r>
            <a:endParaRPr lang="ru-RU" sz="2400" dirty="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457200" y="34240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в предложении – определение </a:t>
            </a:r>
            <a:endParaRPr lang="ru-RU" sz="2400" dirty="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69" name="Объект 2"/>
          <p:cNvSpPr txBox="1">
            <a:spLocks/>
          </p:cNvSpPr>
          <p:nvPr/>
        </p:nvSpPr>
        <p:spPr>
          <a:xfrm>
            <a:off x="4710844" y="22048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каков?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4705672" y="26112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latin typeface="PF Din Text Cond Pro" pitchFamily="2" charset="0"/>
              </a:rPr>
              <a:t>изменяются по </a:t>
            </a:r>
            <a:r>
              <a:rPr lang="be-BY" sz="2400" dirty="0" smtClean="0">
                <a:solidFill>
                  <a:srgbClr val="00B050"/>
                </a:solidFill>
                <a:latin typeface="PF Din Text Cond Pro" pitchFamily="2" charset="0"/>
              </a:rPr>
              <a:t>Р. (ед.ч.), Ч.</a:t>
            </a:r>
            <a:endParaRPr lang="ru-RU" sz="24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977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3719"/>
    </mc:Choice>
    <mc:Fallback xmlns="">
      <p:transition advTm="2371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бъект 2"/>
          <p:cNvSpPr txBox="1">
            <a:spLocks/>
          </p:cNvSpPr>
          <p:nvPr/>
        </p:nvSpPr>
        <p:spPr>
          <a:xfrm>
            <a:off x="467544" y="1600201"/>
            <a:ext cx="3970784" cy="6046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defPPr>
              <a:defRPr lang="ru-RU"/>
            </a:defPPr>
            <a:lvl1pPr indent="0" algn="ctr">
              <a:spcBef>
                <a:spcPct val="20000"/>
              </a:spcBef>
              <a:buFont typeface="Arial" pitchFamily="34" charset="0"/>
              <a:buNone/>
              <a:defRPr sz="3200">
                <a:solidFill>
                  <a:schemeClr val="bg1">
                    <a:lumMod val="50000"/>
                  </a:schemeClr>
                </a:solidFill>
                <a:latin typeface="PF Din Text Cond Pro" pitchFamily="2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ru-RU" dirty="0"/>
              <a:t>Полная форма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ru-RU" dirty="0">
                <a:latin typeface="PF Din Text Cond Pro" pitchFamily="2" charset="0"/>
              </a:rPr>
              <a:t>Полные и краткие прилагательные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5" name="Объект 2"/>
          <p:cNvSpPr txBox="1">
            <a:spLocks/>
          </p:cNvSpPr>
          <p:nvPr/>
        </p:nvSpPr>
        <p:spPr>
          <a:xfrm>
            <a:off x="4716016" y="1600201"/>
            <a:ext cx="3970784" cy="60466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dirty="0" smtClean="0">
                <a:latin typeface="PF Din Text Cond Pro" pitchFamily="2" charset="0"/>
              </a:rPr>
              <a:t>Краткая форма</a:t>
            </a:r>
            <a:endParaRPr lang="ru-RU" dirty="0">
              <a:latin typeface="PF Din Text Cond Pro" pitchFamily="2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57200" y="22048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какой?</a:t>
            </a:r>
            <a:endParaRPr lang="ru-RU" sz="2400" dirty="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57200" y="26112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</a:t>
            </a:r>
            <a:r>
              <a:rPr lang="be-BY" sz="2400" dirty="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остоянный признак предмета</a:t>
            </a:r>
            <a:endParaRPr lang="ru-RU" sz="2400" dirty="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0344" y="5177448"/>
            <a:ext cx="9133656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70C0"/>
                </a:solidFill>
                <a:latin typeface="Propisi" pitchFamily="2" charset="0"/>
              </a:rPr>
              <a:t>Принцесса в образе </a:t>
            </a:r>
            <a:r>
              <a:rPr lang="ru-RU" b="1" dirty="0">
                <a:solidFill>
                  <a:srgbClr val="00B050"/>
                </a:solidFill>
                <a:latin typeface="Propisi" pitchFamily="2" charset="0"/>
              </a:rPr>
              <a:t>прекрасна.</a:t>
            </a: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457200" y="30176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изменяются по Р., Ч., П.</a:t>
            </a:r>
            <a:endParaRPr lang="ru-RU" sz="2400" dirty="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457200" y="34240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в предложении – определение </a:t>
            </a:r>
            <a:endParaRPr lang="ru-RU" sz="2400" dirty="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69" name="Объект 2"/>
          <p:cNvSpPr txBox="1">
            <a:spLocks/>
          </p:cNvSpPr>
          <p:nvPr/>
        </p:nvSpPr>
        <p:spPr>
          <a:xfrm>
            <a:off x="4710844" y="22048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каков?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4705672" y="26112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latin typeface="PF Din Text Cond Pro" pitchFamily="2" charset="0"/>
              </a:rPr>
              <a:t>изменяются по </a:t>
            </a:r>
            <a:r>
              <a:rPr lang="be-BY" sz="2400" dirty="0" smtClean="0">
                <a:solidFill>
                  <a:srgbClr val="00B050"/>
                </a:solidFill>
                <a:latin typeface="PF Din Text Cond Pro" pitchFamily="2" charset="0"/>
              </a:rPr>
              <a:t>Р. (ед.ч.), Ч.</a:t>
            </a:r>
            <a:endParaRPr lang="ru-RU" sz="24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13" name="Объект 2"/>
          <p:cNvSpPr txBox="1">
            <a:spLocks/>
          </p:cNvSpPr>
          <p:nvPr/>
        </p:nvSpPr>
        <p:spPr>
          <a:xfrm>
            <a:off x="4705672" y="3032178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>
                <a:latin typeface="PF Din Text Cond Pro" pitchFamily="2" charset="0"/>
              </a:rPr>
              <a:t>в</a:t>
            </a:r>
            <a:r>
              <a:rPr lang="be-BY" sz="2400" dirty="0" smtClean="0">
                <a:latin typeface="PF Din Text Cond Pro" pitchFamily="2" charset="0"/>
              </a:rPr>
              <a:t> предложении – </a:t>
            </a:r>
            <a:r>
              <a:rPr lang="be-BY" sz="2400" dirty="0" smtClean="0">
                <a:solidFill>
                  <a:srgbClr val="00B050"/>
                </a:solidFill>
                <a:latin typeface="PF Din Text Cond Pro" pitchFamily="2" charset="0"/>
              </a:rPr>
              <a:t>сказуемое</a:t>
            </a:r>
            <a:endParaRPr lang="ru-RU" sz="24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5376340" y="5833730"/>
            <a:ext cx="1953252" cy="48192"/>
            <a:chOff x="4250432" y="4869160"/>
            <a:chExt cx="4605667" cy="4819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638681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3131"/>
    </mc:Choice>
    <mc:Fallback xmlns="">
      <p:transition advTm="3313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3" grpId="0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бъект 2"/>
          <p:cNvSpPr txBox="1">
            <a:spLocks/>
          </p:cNvSpPr>
          <p:nvPr/>
        </p:nvSpPr>
        <p:spPr>
          <a:xfrm>
            <a:off x="467544" y="1600201"/>
            <a:ext cx="3970784" cy="6046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defPPr>
              <a:defRPr lang="ru-RU"/>
            </a:defPPr>
            <a:lvl1pPr indent="0" algn="ctr">
              <a:spcBef>
                <a:spcPct val="20000"/>
              </a:spcBef>
              <a:buFont typeface="Arial" pitchFamily="34" charset="0"/>
              <a:buNone/>
              <a:defRPr sz="3200">
                <a:solidFill>
                  <a:schemeClr val="bg1">
                    <a:lumMod val="50000"/>
                  </a:schemeClr>
                </a:solidFill>
                <a:latin typeface="PF Din Text Cond Pro" pitchFamily="2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ru-RU" dirty="0"/>
              <a:t>Полная форма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ru-RU" dirty="0">
                <a:latin typeface="PF Din Text Cond Pro" pitchFamily="2" charset="0"/>
              </a:rPr>
              <a:t>Полные и краткие прилагательные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5" name="Объект 2"/>
          <p:cNvSpPr txBox="1">
            <a:spLocks/>
          </p:cNvSpPr>
          <p:nvPr/>
        </p:nvSpPr>
        <p:spPr>
          <a:xfrm>
            <a:off x="4716016" y="1600201"/>
            <a:ext cx="3970784" cy="60466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dirty="0" smtClean="0">
                <a:latin typeface="PF Din Text Cond Pro" pitchFamily="2" charset="0"/>
              </a:rPr>
              <a:t>Краткая форма</a:t>
            </a:r>
            <a:endParaRPr lang="ru-RU" dirty="0">
              <a:latin typeface="PF Din Text Cond Pro" pitchFamily="2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57200" y="22048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какой?</a:t>
            </a:r>
            <a:endParaRPr lang="ru-RU" sz="2400" dirty="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57200" y="26112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</a:t>
            </a:r>
            <a:r>
              <a:rPr lang="be-BY" sz="2400" dirty="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остоянный признак предмета</a:t>
            </a:r>
            <a:endParaRPr lang="ru-RU" sz="2400" dirty="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0344" y="5013176"/>
            <a:ext cx="4695328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3200" b="1" dirty="0" smtClean="0">
                <a:solidFill>
                  <a:srgbClr val="0070C0"/>
                </a:solidFill>
                <a:latin typeface="Propisi" pitchFamily="2" charset="0"/>
              </a:rPr>
              <a:t>передовой</a:t>
            </a:r>
            <a:r>
              <a:rPr lang="ru-RU" sz="3200" b="1" dirty="0">
                <a:solidFill>
                  <a:srgbClr val="0070C0"/>
                </a:solidFill>
                <a:latin typeface="Propisi" pitchFamily="2" charset="0"/>
              </a:rPr>
              <a:t>, сиреневый, </a:t>
            </a:r>
            <a:r>
              <a:rPr lang="ru-RU" sz="3200" b="1" dirty="0" smtClean="0">
                <a:solidFill>
                  <a:srgbClr val="0070C0"/>
                </a:solidFill>
                <a:latin typeface="Propisi" pitchFamily="2" charset="0"/>
              </a:rPr>
              <a:t/>
            </a:r>
            <a:br>
              <a:rPr lang="ru-RU" sz="3200" b="1" dirty="0" smtClean="0">
                <a:solidFill>
                  <a:srgbClr val="0070C0"/>
                </a:solidFill>
                <a:latin typeface="Propisi" pitchFamily="2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Propisi" pitchFamily="2" charset="0"/>
              </a:rPr>
              <a:t>злющий</a:t>
            </a:r>
            <a:r>
              <a:rPr lang="ru-RU" sz="3200" b="1" dirty="0">
                <a:solidFill>
                  <a:srgbClr val="0070C0"/>
                </a:solidFill>
                <a:latin typeface="Propisi" pitchFamily="2" charset="0"/>
              </a:rPr>
              <a:t>, чахлый, </a:t>
            </a:r>
            <a:r>
              <a:rPr lang="ru-RU" sz="3200" b="1" dirty="0" smtClean="0">
                <a:solidFill>
                  <a:srgbClr val="0070C0"/>
                </a:solidFill>
                <a:latin typeface="Propisi" pitchFamily="2" charset="0"/>
              </a:rPr>
              <a:t/>
            </a:r>
            <a:br>
              <a:rPr lang="ru-RU" sz="3200" b="1" dirty="0" smtClean="0">
                <a:solidFill>
                  <a:srgbClr val="0070C0"/>
                </a:solidFill>
                <a:latin typeface="Propisi" pitchFamily="2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Propisi" pitchFamily="2" charset="0"/>
              </a:rPr>
              <a:t>нарядный </a:t>
            </a:r>
            <a:endParaRPr lang="ru-RU" sz="3200" b="1" dirty="0">
              <a:solidFill>
                <a:srgbClr val="00B050"/>
              </a:solidFill>
              <a:latin typeface="Propisi" pitchFamily="2" charset="0"/>
            </a:endParaRP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457200" y="30176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изменяются по Р., Ч., П.</a:t>
            </a:r>
            <a:endParaRPr lang="ru-RU" sz="2400" dirty="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457200" y="34240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в предложении – определение </a:t>
            </a:r>
            <a:endParaRPr lang="ru-RU" sz="2400" dirty="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69" name="Объект 2"/>
          <p:cNvSpPr txBox="1">
            <a:spLocks/>
          </p:cNvSpPr>
          <p:nvPr/>
        </p:nvSpPr>
        <p:spPr>
          <a:xfrm>
            <a:off x="4710844" y="22048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каков?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4705672" y="2611264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 smtClean="0">
                <a:latin typeface="PF Din Text Cond Pro" pitchFamily="2" charset="0"/>
              </a:rPr>
              <a:t>изменяются по </a:t>
            </a:r>
            <a:r>
              <a:rPr lang="be-BY" sz="2400" dirty="0" smtClean="0">
                <a:solidFill>
                  <a:srgbClr val="00B050"/>
                </a:solidFill>
                <a:latin typeface="PF Din Text Cond Pro" pitchFamily="2" charset="0"/>
              </a:rPr>
              <a:t>Р. (ед.ч.), Ч.</a:t>
            </a:r>
            <a:endParaRPr lang="ru-RU" sz="24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13" name="Объект 2"/>
          <p:cNvSpPr txBox="1">
            <a:spLocks/>
          </p:cNvSpPr>
          <p:nvPr/>
        </p:nvSpPr>
        <p:spPr>
          <a:xfrm>
            <a:off x="4705672" y="3032178"/>
            <a:ext cx="398112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be-BY" sz="2400" dirty="0">
                <a:latin typeface="PF Din Text Cond Pro" pitchFamily="2" charset="0"/>
              </a:rPr>
              <a:t>в</a:t>
            </a:r>
            <a:r>
              <a:rPr lang="be-BY" sz="2400" dirty="0" smtClean="0">
                <a:latin typeface="PF Din Text Cond Pro" pitchFamily="2" charset="0"/>
              </a:rPr>
              <a:t> предложении – </a:t>
            </a:r>
            <a:r>
              <a:rPr lang="be-BY" sz="2400" dirty="0" smtClean="0">
                <a:solidFill>
                  <a:srgbClr val="00B050"/>
                </a:solidFill>
                <a:latin typeface="PF Din Text Cond Pro" pitchFamily="2" charset="0"/>
              </a:rPr>
              <a:t>сказуемое</a:t>
            </a:r>
            <a:endParaRPr lang="ru-RU" sz="2400" dirty="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67544" y="4028728"/>
            <a:ext cx="8219256" cy="60466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noFill/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defPPr>
              <a:defRPr lang="ru-RU"/>
            </a:defPPr>
            <a:lvl1pPr indent="0" algn="ctr">
              <a:spcBef>
                <a:spcPct val="20000"/>
              </a:spcBef>
              <a:buFont typeface="Arial" pitchFamily="34" charset="0"/>
              <a:buNone/>
              <a:defRPr sz="3200">
                <a:solidFill>
                  <a:schemeClr val="bg1">
                    <a:lumMod val="50000"/>
                  </a:schemeClr>
                </a:solidFill>
                <a:latin typeface="PF Din Text Cond Pro" pitchFamily="2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ru-RU" dirty="0" smtClean="0">
                <a:solidFill>
                  <a:schemeClr val="tx1"/>
                </a:solidFill>
              </a:rPr>
              <a:t>Некоторые прил. имеют только одну форму!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4438328" y="5013176"/>
            <a:ext cx="4695328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ru-RU" sz="3200" b="1" dirty="0" smtClean="0">
                <a:solidFill>
                  <a:srgbClr val="0070C0"/>
                </a:solidFill>
                <a:latin typeface="Propisi" pitchFamily="2" charset="0"/>
              </a:rPr>
              <a:t>рад</a:t>
            </a:r>
            <a:r>
              <a:rPr lang="ru-RU" sz="3200" b="1" dirty="0">
                <a:solidFill>
                  <a:srgbClr val="0070C0"/>
                </a:solidFill>
                <a:latin typeface="Propisi" pitchFamily="2" charset="0"/>
              </a:rPr>
              <a:t>, горазд, надобен, прав, должен, обязан, намерен, люб</a:t>
            </a:r>
            <a:endParaRPr lang="ru-RU" sz="3200" b="1" dirty="0">
              <a:solidFill>
                <a:srgbClr val="00B050"/>
              </a:solidFill>
              <a:latin typeface="Propisi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2253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4489"/>
    </mc:Choice>
    <mc:Fallback xmlns="">
      <p:transition advTm="4448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F2F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9" grpId="0"/>
      <p:bldP spid="69" grpId="0"/>
      <p:bldP spid="12" grpId="0"/>
      <p:bldP spid="13" grpId="1"/>
      <p:bldP spid="18" grpId="0" animBg="1"/>
      <p:bldP spid="19" grpId="0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4|0.4|5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3.9|3.2|2.8|6|12|11.9|5|4.4|5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2.3|6.2|17.8|9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10.9|11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10.9|15.3|7.3|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2.9|5.7|26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9.9|1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6.8|17.9|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8|9.2|12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8.9|12.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28575">
          <a:solidFill>
            <a:schemeClr val="tx1">
              <a:lumMod val="50000"/>
              <a:lumOff val="50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4456</TotalTime>
  <Words>402</Words>
  <Application>Microsoft Office PowerPoint</Application>
  <PresentationFormat>Экран (4:3)</PresentationFormat>
  <Paragraphs>97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PF Din Text Cond Pro</vt:lpstr>
      <vt:lpstr>Propisi</vt:lpstr>
      <vt:lpstr>Тема Office</vt:lpstr>
      <vt:lpstr>Презентация PowerPoint</vt:lpstr>
      <vt:lpstr>Полные и краткие прилагательные</vt:lpstr>
      <vt:lpstr>Полные и краткие прилагательные</vt:lpstr>
      <vt:lpstr>Полные и краткие прилагательные</vt:lpstr>
      <vt:lpstr>Полные и краткие прилагательные</vt:lpstr>
      <vt:lpstr>Полные и краткие прилагательные</vt:lpstr>
      <vt:lpstr>Полные и краткие прилагательные</vt:lpstr>
      <vt:lpstr>Полные и краткие прилагательные</vt:lpstr>
      <vt:lpstr>Полные и краткие прилагательные</vt:lpstr>
      <vt:lpstr>Полные и краткие прилагательные</vt:lpstr>
      <vt:lpstr>Полные и краткие прилагательные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Раздва Тричетыре Пякть</dc:title>
  <dc:creator>Katlianik</dc:creator>
  <cp:lastModifiedBy>user</cp:lastModifiedBy>
  <cp:revision>106</cp:revision>
  <dcterms:created xsi:type="dcterms:W3CDTF">2011-12-08T07:08:27Z</dcterms:created>
  <dcterms:modified xsi:type="dcterms:W3CDTF">2019-02-21T07:42:24Z</dcterms:modified>
</cp:coreProperties>
</file>