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313" r:id="rId4"/>
    <p:sldId id="314" r:id="rId5"/>
    <p:sldId id="315" r:id="rId6"/>
    <p:sldId id="316" r:id="rId7"/>
    <p:sldId id="317" r:id="rId8"/>
    <p:sldId id="319" r:id="rId9"/>
    <p:sldId id="320" r:id="rId10"/>
    <p:sldId id="321" r:id="rId11"/>
    <p:sldId id="32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5F2AD"/>
    <a:srgbClr val="D0B700"/>
    <a:srgbClr val="D6BD00"/>
    <a:srgbClr val="EADF00"/>
    <a:srgbClr val="D2AA00"/>
    <a:srgbClr val="B8AF00"/>
    <a:srgbClr val="F2EE98"/>
    <a:srgbClr val="FFF86D"/>
    <a:srgbClr val="FFF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5681" autoAdjust="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9B225-5EFA-48B1-8FB3-6D60A59A3036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61E2C-2AD3-4BB1-988E-BEFFAD97DA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545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61E2C-2AD3-4BB1-988E-BEFFAD97DA8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3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C1E-233B-47AF-B297-C44C993EC026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2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F2241-4D0A-4847-B416-0190A9836A3A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6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C5DEC-AC5D-4BD1-9A2F-E96CF10575BE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16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1271-ECDF-4E0D-95AF-26F723CAA663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73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5F90C-14BE-41C9-B29E-632C3B157209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94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A7F4-768C-4595-A5CA-58F49532CDEF}" type="datetime1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85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DAC11-2776-4FC9-AA95-DA4718CBE983}" type="datetime1">
              <a:rPr lang="ru-RU" smtClean="0"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53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79B46-D5E9-47EE-B0C0-0DAC3F8D8D5D}" type="datetime1">
              <a:rPr lang="ru-RU" smtClean="0"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2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3B1BB-70BE-4F78-ACC8-D4E5E9933E3A}" type="datetime1">
              <a:rPr lang="ru-RU" smtClean="0"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8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319D-59BD-4ECC-9689-71417CCB5EBC}" type="datetime1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0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A1365-2641-4DFE-BFEF-9F1183A6CFB3}" type="datetime1">
              <a:rPr lang="ru-RU" smtClean="0"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72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DA45B-9E6E-47DA-96E6-9BD72F886D5F}" type="datetime1">
              <a:rPr lang="ru-RU" smtClean="0"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InfoUrok.ru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8631F-C964-47B5-B9E2-AC2B6FDB91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2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75000">
                <a:srgbClr val="D0B700"/>
              </a:gs>
              <a:gs pos="0">
                <a:srgbClr val="EADF00"/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26" name="Группа 25"/>
          <p:cNvGrpSpPr/>
          <p:nvPr/>
        </p:nvGrpSpPr>
        <p:grpSpPr>
          <a:xfrm>
            <a:off x="-63043512" y="12620"/>
            <a:ext cx="73152000" cy="6858000"/>
            <a:chOff x="-63043512" y="12620"/>
            <a:chExt cx="73152000" cy="6858000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-26467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-1732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-44755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-35611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-63043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-5389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-8179512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964488" y="12620"/>
              <a:ext cx="9144000" cy="6858000"/>
            </a:xfrm>
            <a:prstGeom prst="rect">
              <a:avLst/>
            </a:prstGeom>
            <a:gradFill flip="none" rotWithShape="1">
              <a:gsLst>
                <a:gs pos="20000">
                  <a:srgbClr val="FFFFFF">
                    <a:alpha val="7000"/>
                  </a:srgbClr>
                </a:gs>
                <a:gs pos="50000">
                  <a:srgbClr val="FFFFFF">
                    <a:alpha val="15000"/>
                  </a:srgbClr>
                </a:gs>
                <a:gs pos="99167">
                  <a:schemeClr val="bg1">
                    <a:alpha val="5000"/>
                  </a:schemeClr>
                </a:gs>
                <a:gs pos="80000">
                  <a:schemeClr val="bg1">
                    <a:alpha val="7000"/>
                  </a:schemeClr>
                </a:gs>
                <a:gs pos="0">
                  <a:schemeClr val="bg1">
                    <a:alpha val="5000"/>
                  </a:schemeClr>
                </a:gs>
              </a:gsLst>
              <a:lin ang="0" scaled="0"/>
              <a:tileRect/>
            </a:gradFill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sp>
        <p:nvSpPr>
          <p:cNvPr id="4" name="Заголовок 1"/>
          <p:cNvSpPr txBox="1">
            <a:spLocks/>
          </p:cNvSpPr>
          <p:nvPr/>
        </p:nvSpPr>
        <p:spPr>
          <a:xfrm>
            <a:off x="685800" y="0"/>
            <a:ext cx="7772400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solidFill>
                  <a:schemeClr val="bg1"/>
                </a:solidFill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458112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>
              <a:latin typeface="PF Din Text Cond Pro" pitchFamily="2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5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0000">
        <p:fade/>
      </p:transition>
    </mc:Choice>
    <mc:Fallback xmlns="">
      <p:transition spd="med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6.25295 -1.85185E-6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63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/>
              <a:t>Полная форма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Краткая форма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какой?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</a:t>
            </a: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остоянный признак предмета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344" y="5177448"/>
            <a:ext cx="9133656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хоро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ш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, могу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, све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ж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, горя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, </a:t>
            </a:r>
            <a: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  <a:t>паху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Propisi" pitchFamily="2" charset="0"/>
              </a:rPr>
              <a:t>ч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Propisi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0176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изменяются по Р., Ч., П.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34240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в предложении – определение 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69" name="Объект 2"/>
          <p:cNvSpPr txBox="1">
            <a:spLocks/>
          </p:cNvSpPr>
          <p:nvPr/>
        </p:nvSpPr>
        <p:spPr>
          <a:xfrm>
            <a:off x="4710844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каков?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705672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изменяются по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Р. (ед.ч.), Ч.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705672" y="3032178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latin typeface="PF Din Text Cond Pro" pitchFamily="2" charset="0"/>
              </a:rPr>
              <a:t>в</a:t>
            </a:r>
            <a:r>
              <a:rPr lang="be-BY" sz="2400" dirty="0" smtClean="0">
                <a:latin typeface="PF Din Text Cond Pro" pitchFamily="2" charset="0"/>
              </a:rPr>
              <a:t> предложении –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сказуемое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705672" y="34240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solidFill>
                  <a:srgbClr val="FF0000"/>
                </a:solidFill>
                <a:latin typeface="PF Din Text Cond Pro" pitchFamily="2" charset="0"/>
              </a:rPr>
              <a:t>б</a:t>
            </a:r>
            <a:r>
              <a:rPr lang="be-BY" sz="2400" dirty="0" smtClean="0">
                <a:solidFill>
                  <a:srgbClr val="FF0000"/>
                </a:solidFill>
                <a:latin typeface="PF Din Text Cond Pro" pitchFamily="2" charset="0"/>
              </a:rPr>
              <a:t>ез «ь» на конце</a:t>
            </a:r>
            <a:endParaRPr lang="ru-RU" sz="2400" dirty="0">
              <a:solidFill>
                <a:srgbClr val="FF0000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609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4164"/>
    </mc:Choice>
    <mc:Fallback xmlns="">
      <p:transition advTm="241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8" grpId="0"/>
    </p:bld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Краткая форма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344" y="5013176"/>
            <a:ext cx="4695328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передовой</a:t>
            </a:r>
            <a:r>
              <a:rPr lang="ru-RU" sz="3200" b="1" dirty="0">
                <a:solidFill>
                  <a:srgbClr val="0070C0"/>
                </a:solidFill>
                <a:latin typeface="Propisi" pitchFamily="2" charset="0"/>
              </a:rPr>
              <a:t>, сиреневый, </a:t>
            </a: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злющий</a:t>
            </a:r>
            <a:r>
              <a:rPr lang="ru-RU" sz="3200" b="1" dirty="0">
                <a:solidFill>
                  <a:srgbClr val="0070C0"/>
                </a:solidFill>
                <a:latin typeface="Propisi" pitchFamily="2" charset="0"/>
              </a:rPr>
              <a:t>, чахлый, </a:t>
            </a: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нарядный </a:t>
            </a:r>
            <a:endParaRPr lang="ru-RU" sz="3200" b="1" dirty="0">
              <a:solidFill>
                <a:srgbClr val="00B050"/>
              </a:solidFill>
              <a:latin typeface="Propisi" pitchFamily="2" charset="0"/>
            </a:endParaRPr>
          </a:p>
        </p:txBody>
      </p:sp>
      <p:sp>
        <p:nvSpPr>
          <p:cNvPr id="69" name="Объект 2"/>
          <p:cNvSpPr txBox="1">
            <a:spLocks/>
          </p:cNvSpPr>
          <p:nvPr/>
        </p:nvSpPr>
        <p:spPr>
          <a:xfrm>
            <a:off x="4710844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каков?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705672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изменяются по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Р. (ед.ч.), Ч.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705672" y="3032178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latin typeface="PF Din Text Cond Pro" pitchFamily="2" charset="0"/>
              </a:rPr>
              <a:t>в</a:t>
            </a:r>
            <a:r>
              <a:rPr lang="be-BY" sz="2400" dirty="0" smtClean="0">
                <a:latin typeface="PF Din Text Cond Pro" pitchFamily="2" charset="0"/>
              </a:rPr>
              <a:t> предложении –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сказуемое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67544" y="4028728"/>
            <a:ext cx="8219256" cy="6046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noFill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Некоторые прил. имеют только одну форму!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438328" y="5013176"/>
            <a:ext cx="4695328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рад</a:t>
            </a:r>
            <a:r>
              <a:rPr lang="ru-RU" sz="3200" b="1" dirty="0">
                <a:solidFill>
                  <a:srgbClr val="0070C0"/>
                </a:solidFill>
                <a:latin typeface="Propisi" pitchFamily="2" charset="0"/>
              </a:rPr>
              <a:t>, горазд, </a:t>
            </a: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надобен</a:t>
            </a:r>
            <a:r>
              <a:rPr lang="ru-RU" sz="3200" b="1" dirty="0">
                <a:solidFill>
                  <a:srgbClr val="0070C0"/>
                </a:solidFill>
                <a:latin typeface="Propisi" pitchFamily="2" charset="0"/>
              </a:rPr>
              <a:t>, прав, должен, </a:t>
            </a: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обязан</a:t>
            </a:r>
            <a:r>
              <a:rPr lang="ru-RU" sz="3200" b="1" dirty="0">
                <a:solidFill>
                  <a:srgbClr val="0070C0"/>
                </a:solidFill>
                <a:latin typeface="Propisi" pitchFamily="2" charset="0"/>
              </a:rPr>
              <a:t>, намерен, люб</a:t>
            </a:r>
            <a:endParaRPr lang="ru-RU" sz="3200" b="1" dirty="0">
              <a:solidFill>
                <a:srgbClr val="00B050"/>
              </a:solidFill>
              <a:latin typeface="Propisi" pitchFamily="2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705672" y="34240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solidFill>
                  <a:srgbClr val="FF0000"/>
                </a:solidFill>
                <a:latin typeface="PF Din Text Cond Pro" pitchFamily="2" charset="0"/>
              </a:rPr>
              <a:t>б</a:t>
            </a:r>
            <a:r>
              <a:rPr lang="be-BY" sz="2400" dirty="0" smtClean="0">
                <a:solidFill>
                  <a:srgbClr val="FF0000"/>
                </a:solidFill>
                <a:latin typeface="PF Din Text Cond Pro" pitchFamily="2" charset="0"/>
              </a:rPr>
              <a:t>ез «ь» на конце</a:t>
            </a:r>
            <a:endParaRPr lang="ru-RU" sz="2400" dirty="0">
              <a:solidFill>
                <a:srgbClr val="FF0000"/>
              </a:solidFill>
              <a:latin typeface="PF Din Text Cond Pro" pitchFamily="2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457200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какой?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45720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latin typeface="PF Din Text Cond Pro" pitchFamily="2" charset="0"/>
              </a:rPr>
              <a:t>п</a:t>
            </a:r>
            <a:r>
              <a:rPr lang="be-BY" sz="2400" dirty="0" smtClean="0">
                <a:latin typeface="PF Din Text Cond Pro" pitchFamily="2" charset="0"/>
              </a:rPr>
              <a:t>остоянный признак предмета</a:t>
            </a:r>
            <a:endParaRPr lang="ru-RU" sz="2400" dirty="0">
              <a:latin typeface="PF Din Text Cond Pro" pitchFamily="2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457200" y="30176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изменяются по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Р., Ч., П.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457200" y="34240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в предложении –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определение 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Полная форма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089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15">
        <p:fade/>
      </p:transition>
    </mc:Choice>
    <mc:Fallback xmlns="">
      <p:transition spd="med" advTm="70015">
        <p:fade/>
      </p:transition>
    </mc:Fallback>
  </mc:AlternateContent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Полная форма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Краткая форма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39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971">
        <p:fade/>
      </p:transition>
    </mc:Choice>
    <mc:Fallback xmlns="">
      <p:transition spd="med" advTm="1297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8CCE4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" grpId="0"/>
      <p:bldP spid="35" grpId="0" animBg="1"/>
      <p:bldP spid="35" grpId="1" animBg="1"/>
    </p:bldLst>
  </p:timing>
  <p:extLst mod="1">
    <p:ext uri="{E180D4A7-C9FB-4DFB-919C-405C955672EB}">
      <p14:showEvtLst xmlns:p14="http://schemas.microsoft.com/office/powerpoint/2010/main">
        <p14:playEvt time="0" objId="3"/>
        <p14:pauseEvt time="300" objId="3"/>
        <p14:seekEvt time="300" objId="3" seek="88"/>
        <p14:resumeEvt time="300" objId="3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Полная форма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rPr>
              <a:t>Краткая форма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какой?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latin typeface="PF Din Text Cond Pro" pitchFamily="2" charset="0"/>
              </a:rPr>
              <a:t>п</a:t>
            </a:r>
            <a:r>
              <a:rPr lang="be-BY" sz="2400" dirty="0" smtClean="0">
                <a:latin typeface="PF Din Text Cond Pro" pitchFamily="2" charset="0"/>
              </a:rPr>
              <a:t>остоянный признак предмета</a:t>
            </a:r>
            <a:endParaRPr lang="ru-RU" sz="2400" dirty="0">
              <a:latin typeface="PF Din Text Cond Pro" pitchFamily="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4887162"/>
            <a:ext cx="8219256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смелый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 мальчик, </a:t>
            </a:r>
            <a: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Propisi" pitchFamily="2" charset="0"/>
              </a:rPr>
              <a:t>отзывчивая</a:t>
            </a:r>
            <a: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подруга, </a:t>
            </a:r>
            <a: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b="1" dirty="0" smtClean="0">
                <a:solidFill>
                  <a:srgbClr val="00B050"/>
                </a:solidFill>
                <a:latin typeface="Propisi" pitchFamily="2" charset="0"/>
              </a:rPr>
              <a:t>высокий</a:t>
            </a:r>
            <a: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фонтан</a:t>
            </a:r>
            <a:endParaRPr lang="ru-RU" b="1" dirty="0">
              <a:solidFill>
                <a:srgbClr val="00B050"/>
              </a:solidFill>
              <a:latin typeface="Propisi" pitchFamily="2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3225846" y="3731412"/>
            <a:ext cx="2699792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PF Din Text Cond Pro" pitchFamily="2" charset="0"/>
              </a:rPr>
              <a:t>к</a:t>
            </a:r>
            <a:r>
              <a:rPr lang="be-BY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F Din Text Cond Pro" pitchFamily="2" charset="0"/>
              </a:rPr>
              <a:t>акой, какая?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704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7141"/>
    </mc:Choice>
    <mc:Fallback xmlns="">
      <p:transition advTm="37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9" grpId="1"/>
      <p:bldP spid="10" grpId="0"/>
      <p:bldP spid="10" grpId="1"/>
    </p:bld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Полная форма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rPr>
              <a:t>Краткая форма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какой?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latin typeface="PF Din Text Cond Pro" pitchFamily="2" charset="0"/>
              </a:rPr>
              <a:t>п</a:t>
            </a:r>
            <a:r>
              <a:rPr lang="be-BY" sz="2400" dirty="0" smtClean="0">
                <a:latin typeface="PF Din Text Cond Pro" pitchFamily="2" charset="0"/>
              </a:rPr>
              <a:t>остоянный признак предмета</a:t>
            </a:r>
            <a:endParaRPr lang="ru-RU" sz="2400" dirty="0">
              <a:latin typeface="PF Din Text Cond Pro" pitchFamily="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4887162"/>
            <a:ext cx="8219256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лёгк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ий</a:t>
            </a:r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, лёгк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ая</a:t>
            </a:r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, лёгк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ое</a:t>
            </a:r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, лёгк</a:t>
            </a:r>
            <a:r>
              <a:rPr lang="ru-RU" b="1" dirty="0">
                <a:solidFill>
                  <a:srgbClr val="7030A0"/>
                </a:solidFill>
                <a:latin typeface="Propisi" pitchFamily="2" charset="0"/>
              </a:rPr>
              <a:t>ие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0176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изменяются по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Р., Ч., П.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307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661"/>
    </mc:Choice>
    <mc:Fallback xmlns="">
      <p:transition advTm="236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</p:bld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Полная форма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rPr>
              <a:t>Краткая форма</a:t>
            </a:r>
            <a:endParaRPr lang="ru-RU" dirty="0">
              <a:solidFill>
                <a:schemeClr val="bg1">
                  <a:lumMod val="50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какой?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latin typeface="PF Din Text Cond Pro" pitchFamily="2" charset="0"/>
              </a:rPr>
              <a:t>п</a:t>
            </a:r>
            <a:r>
              <a:rPr lang="be-BY" sz="2400" dirty="0" smtClean="0">
                <a:latin typeface="PF Din Text Cond Pro" pitchFamily="2" charset="0"/>
              </a:rPr>
              <a:t>остоянный признак предмета</a:t>
            </a:r>
            <a:endParaRPr lang="ru-RU" sz="2400" dirty="0">
              <a:latin typeface="PF Din Text Cond Pro" pitchFamily="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67544" y="5177448"/>
            <a:ext cx="8219256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На небо выплыла </a:t>
            </a:r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бледная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Propisi" pitchFamily="2" charset="0"/>
              </a:rPr>
              <a:t>луна.</a:t>
            </a:r>
            <a:endParaRPr lang="ru-RU" b="1" dirty="0">
              <a:solidFill>
                <a:srgbClr val="0070C0"/>
              </a:solidFill>
              <a:latin typeface="Propisi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0176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изменяются по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Р., Ч., П.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34240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в предложении –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определение 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874546" y="5834292"/>
            <a:ext cx="1554906" cy="52354"/>
            <a:chOff x="1067339" y="4957835"/>
            <a:chExt cx="1554906" cy="52354"/>
          </a:xfrm>
        </p:grpSpPr>
        <p:sp>
          <p:nvSpPr>
            <p:cNvPr id="13" name="Дуга 12"/>
            <p:cNvSpPr/>
            <p:nvPr/>
          </p:nvSpPr>
          <p:spPr>
            <a:xfrm>
              <a:off x="1067339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 rot="16200000">
              <a:off x="1069957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 rot="10800000">
              <a:off x="1124928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5400000">
              <a:off x="1127546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>
              <a:off x="1182517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6200000">
              <a:off x="1185135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Дуга 19"/>
            <p:cNvSpPr/>
            <p:nvPr/>
          </p:nvSpPr>
          <p:spPr>
            <a:xfrm rot="10800000">
              <a:off x="1240106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 rot="5400000">
              <a:off x="1242724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>
              <a:off x="1297695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 rot="16200000">
              <a:off x="1300313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Дуга 23"/>
            <p:cNvSpPr/>
            <p:nvPr/>
          </p:nvSpPr>
          <p:spPr>
            <a:xfrm rot="10800000">
              <a:off x="1355285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Дуга 24"/>
            <p:cNvSpPr/>
            <p:nvPr/>
          </p:nvSpPr>
          <p:spPr>
            <a:xfrm rot="5400000">
              <a:off x="1357902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Дуга 25"/>
            <p:cNvSpPr/>
            <p:nvPr/>
          </p:nvSpPr>
          <p:spPr>
            <a:xfrm>
              <a:off x="1412874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Дуга 26"/>
            <p:cNvSpPr/>
            <p:nvPr/>
          </p:nvSpPr>
          <p:spPr>
            <a:xfrm rot="16200000">
              <a:off x="1415491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Дуга 27"/>
            <p:cNvSpPr/>
            <p:nvPr/>
          </p:nvSpPr>
          <p:spPr>
            <a:xfrm rot="10800000">
              <a:off x="1470463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Дуга 28"/>
            <p:cNvSpPr/>
            <p:nvPr/>
          </p:nvSpPr>
          <p:spPr>
            <a:xfrm rot="5400000">
              <a:off x="1473080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Дуга 29"/>
            <p:cNvSpPr/>
            <p:nvPr/>
          </p:nvSpPr>
          <p:spPr>
            <a:xfrm>
              <a:off x="1528052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Дуга 30"/>
            <p:cNvSpPr/>
            <p:nvPr/>
          </p:nvSpPr>
          <p:spPr>
            <a:xfrm rot="16200000">
              <a:off x="1530670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Дуга 31"/>
            <p:cNvSpPr/>
            <p:nvPr/>
          </p:nvSpPr>
          <p:spPr>
            <a:xfrm rot="10800000">
              <a:off x="1585641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Дуга 32"/>
            <p:cNvSpPr/>
            <p:nvPr/>
          </p:nvSpPr>
          <p:spPr>
            <a:xfrm rot="5400000">
              <a:off x="1588259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Дуга 33"/>
            <p:cNvSpPr/>
            <p:nvPr/>
          </p:nvSpPr>
          <p:spPr>
            <a:xfrm>
              <a:off x="1643230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Дуга 35"/>
            <p:cNvSpPr/>
            <p:nvPr/>
          </p:nvSpPr>
          <p:spPr>
            <a:xfrm rot="16200000">
              <a:off x="1645848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Дуга 36"/>
            <p:cNvSpPr/>
            <p:nvPr/>
          </p:nvSpPr>
          <p:spPr>
            <a:xfrm rot="10800000">
              <a:off x="1700819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Дуга 37"/>
            <p:cNvSpPr/>
            <p:nvPr/>
          </p:nvSpPr>
          <p:spPr>
            <a:xfrm rot="5400000">
              <a:off x="1703437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Дуга 38"/>
            <p:cNvSpPr/>
            <p:nvPr/>
          </p:nvSpPr>
          <p:spPr>
            <a:xfrm>
              <a:off x="1758408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Дуга 39"/>
            <p:cNvSpPr/>
            <p:nvPr/>
          </p:nvSpPr>
          <p:spPr>
            <a:xfrm rot="16200000">
              <a:off x="1761026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Дуга 40"/>
            <p:cNvSpPr/>
            <p:nvPr/>
          </p:nvSpPr>
          <p:spPr>
            <a:xfrm rot="10800000">
              <a:off x="1815998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Дуга 41"/>
            <p:cNvSpPr/>
            <p:nvPr/>
          </p:nvSpPr>
          <p:spPr>
            <a:xfrm rot="5400000">
              <a:off x="1818615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Дуга 42"/>
            <p:cNvSpPr/>
            <p:nvPr/>
          </p:nvSpPr>
          <p:spPr>
            <a:xfrm>
              <a:off x="1873587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Дуга 43"/>
            <p:cNvSpPr/>
            <p:nvPr/>
          </p:nvSpPr>
          <p:spPr>
            <a:xfrm rot="16200000">
              <a:off x="1876204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Дуга 44"/>
            <p:cNvSpPr/>
            <p:nvPr/>
          </p:nvSpPr>
          <p:spPr>
            <a:xfrm rot="10800000">
              <a:off x="1931176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Дуга 45"/>
            <p:cNvSpPr/>
            <p:nvPr/>
          </p:nvSpPr>
          <p:spPr>
            <a:xfrm rot="5400000">
              <a:off x="1933793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Дуга 46"/>
            <p:cNvSpPr/>
            <p:nvPr/>
          </p:nvSpPr>
          <p:spPr>
            <a:xfrm>
              <a:off x="1988765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Дуга 47"/>
            <p:cNvSpPr/>
            <p:nvPr/>
          </p:nvSpPr>
          <p:spPr>
            <a:xfrm rot="16200000">
              <a:off x="1991382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Дуга 48"/>
            <p:cNvSpPr/>
            <p:nvPr/>
          </p:nvSpPr>
          <p:spPr>
            <a:xfrm rot="10800000">
              <a:off x="2046354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Дуга 49"/>
            <p:cNvSpPr/>
            <p:nvPr/>
          </p:nvSpPr>
          <p:spPr>
            <a:xfrm rot="5400000">
              <a:off x="2048972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Дуга 50"/>
            <p:cNvSpPr/>
            <p:nvPr/>
          </p:nvSpPr>
          <p:spPr>
            <a:xfrm>
              <a:off x="2103943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Дуга 51"/>
            <p:cNvSpPr/>
            <p:nvPr/>
          </p:nvSpPr>
          <p:spPr>
            <a:xfrm rot="16200000">
              <a:off x="2106561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Дуга 52"/>
            <p:cNvSpPr/>
            <p:nvPr/>
          </p:nvSpPr>
          <p:spPr>
            <a:xfrm rot="10800000">
              <a:off x="2161532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Дуга 53"/>
            <p:cNvSpPr/>
            <p:nvPr/>
          </p:nvSpPr>
          <p:spPr>
            <a:xfrm rot="5400000">
              <a:off x="2164150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Дуга 54"/>
            <p:cNvSpPr/>
            <p:nvPr/>
          </p:nvSpPr>
          <p:spPr>
            <a:xfrm>
              <a:off x="2219121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Дуга 55"/>
            <p:cNvSpPr/>
            <p:nvPr/>
          </p:nvSpPr>
          <p:spPr>
            <a:xfrm rot="16200000">
              <a:off x="2221739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Дуга 56"/>
            <p:cNvSpPr/>
            <p:nvPr/>
          </p:nvSpPr>
          <p:spPr>
            <a:xfrm rot="10800000">
              <a:off x="2276711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Дуга 57"/>
            <p:cNvSpPr/>
            <p:nvPr/>
          </p:nvSpPr>
          <p:spPr>
            <a:xfrm rot="5400000">
              <a:off x="2279328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Дуга 58"/>
            <p:cNvSpPr/>
            <p:nvPr/>
          </p:nvSpPr>
          <p:spPr>
            <a:xfrm>
              <a:off x="2334300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Дуга 59"/>
            <p:cNvSpPr/>
            <p:nvPr/>
          </p:nvSpPr>
          <p:spPr>
            <a:xfrm rot="16200000">
              <a:off x="2336917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Дуга 60"/>
            <p:cNvSpPr/>
            <p:nvPr/>
          </p:nvSpPr>
          <p:spPr>
            <a:xfrm rot="10800000">
              <a:off x="2391889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Дуга 61"/>
            <p:cNvSpPr/>
            <p:nvPr/>
          </p:nvSpPr>
          <p:spPr>
            <a:xfrm rot="5400000">
              <a:off x="2394506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Дуга 62"/>
            <p:cNvSpPr/>
            <p:nvPr/>
          </p:nvSpPr>
          <p:spPr>
            <a:xfrm>
              <a:off x="2449478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Дуга 63"/>
            <p:cNvSpPr/>
            <p:nvPr/>
          </p:nvSpPr>
          <p:spPr>
            <a:xfrm rot="16200000">
              <a:off x="2452095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Дуга 64"/>
            <p:cNvSpPr/>
            <p:nvPr/>
          </p:nvSpPr>
          <p:spPr>
            <a:xfrm rot="10800000">
              <a:off x="2507067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Дуга 65"/>
            <p:cNvSpPr/>
            <p:nvPr/>
          </p:nvSpPr>
          <p:spPr>
            <a:xfrm rot="5400000">
              <a:off x="2509685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Дуга 66"/>
            <p:cNvSpPr/>
            <p:nvPr/>
          </p:nvSpPr>
          <p:spPr>
            <a:xfrm>
              <a:off x="2564656" y="4957835"/>
              <a:ext cx="57589" cy="52354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Дуга 67"/>
            <p:cNvSpPr/>
            <p:nvPr/>
          </p:nvSpPr>
          <p:spPr>
            <a:xfrm rot="16200000">
              <a:off x="2567274" y="4955217"/>
              <a:ext cx="52354" cy="57589"/>
            </a:xfrm>
            <a:prstGeom prst="arc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1963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7711"/>
    </mc:Choice>
    <mc:Fallback xmlns="">
      <p:transition advTm="377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F7F7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8CCE4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5" grpId="0" animBg="1"/>
      <p:bldP spid="7" grpId="0"/>
      <p:bldP spid="8" grpId="0"/>
      <p:bldP spid="9" grpId="0"/>
      <p:bldP spid="9" grpId="1"/>
      <p:bldP spid="11" grpId="0"/>
      <p:bldP spid="10" grpId="0"/>
      <p:bldP spid="10" grpId="1"/>
    </p:bld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/>
              <a:t>Полная форма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Краткая форма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какой?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</a:t>
            </a: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остоянный признак предмета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344" y="5177448"/>
            <a:ext cx="9133656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девочка </a:t>
            </a:r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больна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, воздух </a:t>
            </a:r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сух</a:t>
            </a:r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, пациент </a:t>
            </a:r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бледен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0176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изменяются по Р., Ч., П.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34240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в предложении – определение 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69" name="Объект 2"/>
          <p:cNvSpPr txBox="1">
            <a:spLocks/>
          </p:cNvSpPr>
          <p:nvPr/>
        </p:nvSpPr>
        <p:spPr>
          <a:xfrm>
            <a:off x="4716016" y="2207693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каков?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65373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временный признак предмета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600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6757"/>
    </mc:Choice>
    <mc:Fallback xmlns="">
      <p:transition advTm="367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69" grpId="0"/>
      <p:bldP spid="12" grpId="0"/>
    </p:bld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/>
              <a:t>Полная форма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Краткая форма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какой?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</a:t>
            </a: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остоянный признак предмета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344" y="5177448"/>
            <a:ext cx="9133656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лёгок, легка, </a:t>
            </a:r>
            <a:r>
              <a:rPr lang="ru-RU" b="1" dirty="0" err="1">
                <a:solidFill>
                  <a:srgbClr val="00B050"/>
                </a:solidFill>
                <a:latin typeface="Propisi" pitchFamily="2" charset="0"/>
              </a:rPr>
              <a:t>лёгко</a:t>
            </a:r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, </a:t>
            </a:r>
            <a:r>
              <a:rPr lang="ru-RU" b="1" dirty="0" smtClean="0">
                <a:solidFill>
                  <a:srgbClr val="00B050"/>
                </a:solidFill>
                <a:latin typeface="Propisi" pitchFamily="2" charset="0"/>
              </a:rPr>
              <a:t>легки</a:t>
            </a:r>
            <a:endParaRPr lang="ru-RU" b="1" dirty="0">
              <a:solidFill>
                <a:srgbClr val="00B050"/>
              </a:solidFill>
              <a:latin typeface="Propisi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0176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изменяются по Р., Ч., П.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34240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в предложении – определение 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69" name="Объект 2"/>
          <p:cNvSpPr txBox="1">
            <a:spLocks/>
          </p:cNvSpPr>
          <p:nvPr/>
        </p:nvSpPr>
        <p:spPr>
          <a:xfrm>
            <a:off x="4710844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каков?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705672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изменяются по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Р. (ед.ч.), Ч.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97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23719"/>
    </mc:Choice>
    <mc:Fallback xmlns="">
      <p:transition advTm="237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2" grpId="0"/>
    </p:bld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/>
              <a:t>Полная форма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Краткая форма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какой?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</a:t>
            </a: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остоянный признак предмета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344" y="5177448"/>
            <a:ext cx="9133656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0070C0"/>
                </a:solidFill>
                <a:latin typeface="Propisi" pitchFamily="2" charset="0"/>
              </a:rPr>
              <a:t>Принцесса в образе </a:t>
            </a:r>
            <a:r>
              <a:rPr lang="ru-RU" b="1" dirty="0">
                <a:solidFill>
                  <a:srgbClr val="00B050"/>
                </a:solidFill>
                <a:latin typeface="Propisi" pitchFamily="2" charset="0"/>
              </a:rPr>
              <a:t>прекрасна.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0176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изменяются по Р., Ч., П.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34240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в предложении – определение 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69" name="Объект 2"/>
          <p:cNvSpPr txBox="1">
            <a:spLocks/>
          </p:cNvSpPr>
          <p:nvPr/>
        </p:nvSpPr>
        <p:spPr>
          <a:xfrm>
            <a:off x="4710844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каков?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705672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изменяются по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Р. (ед.ч.), Ч.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705672" y="3032178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latin typeface="PF Din Text Cond Pro" pitchFamily="2" charset="0"/>
              </a:rPr>
              <a:t>в</a:t>
            </a:r>
            <a:r>
              <a:rPr lang="be-BY" sz="2400" dirty="0" smtClean="0">
                <a:latin typeface="PF Din Text Cond Pro" pitchFamily="2" charset="0"/>
              </a:rPr>
              <a:t> предложении –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сказуемое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5376340" y="5833730"/>
            <a:ext cx="1953252" cy="48192"/>
            <a:chOff x="4250432" y="4869160"/>
            <a:chExt cx="4605667" cy="4819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4250432" y="4869160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50432" y="4917352"/>
              <a:ext cx="4605667" cy="0"/>
            </a:xfrm>
            <a:prstGeom prst="line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63868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3131"/>
    </mc:Choice>
    <mc:Fallback xmlns="">
      <p:transition advTm="331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3" grpId="0"/>
    </p:bld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 txBox="1">
            <a:spLocks/>
          </p:cNvSpPr>
          <p:nvPr/>
        </p:nvSpPr>
        <p:spPr>
          <a:xfrm>
            <a:off x="467544" y="1600201"/>
            <a:ext cx="3970784" cy="60466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/>
              <a:t>Полная форма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ru-RU" dirty="0">
                <a:latin typeface="PF Din Text Cond Pro" pitchFamily="2" charset="0"/>
              </a:rPr>
              <a:t>Полные и краткие прилагательные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4716016" y="1600201"/>
            <a:ext cx="3970784" cy="60466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dirty="0" smtClean="0">
                <a:latin typeface="PF Din Text Cond Pro" pitchFamily="2" charset="0"/>
              </a:rPr>
              <a:t>Краткая форма</a:t>
            </a:r>
            <a:endParaRPr lang="ru-RU" dirty="0">
              <a:latin typeface="PF Din Text Cond Pro" pitchFamily="2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57200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какой?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457200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п</a:t>
            </a: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остоянный признак предмета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0344" y="5013176"/>
            <a:ext cx="4695328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передовой</a:t>
            </a:r>
            <a:r>
              <a:rPr lang="ru-RU" sz="3200" b="1" dirty="0">
                <a:solidFill>
                  <a:srgbClr val="0070C0"/>
                </a:solidFill>
                <a:latin typeface="Propisi" pitchFamily="2" charset="0"/>
              </a:rPr>
              <a:t>, сиреневый, </a:t>
            </a: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злющий</a:t>
            </a:r>
            <a:r>
              <a:rPr lang="ru-RU" sz="3200" b="1" dirty="0">
                <a:solidFill>
                  <a:srgbClr val="0070C0"/>
                </a:solidFill>
                <a:latin typeface="Propisi" pitchFamily="2" charset="0"/>
              </a:rPr>
              <a:t>, чахлый, </a:t>
            </a: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нарядный </a:t>
            </a:r>
            <a:endParaRPr lang="ru-RU" sz="3200" b="1" dirty="0">
              <a:solidFill>
                <a:srgbClr val="00B050"/>
              </a:solidFill>
              <a:latin typeface="Propisi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57200" y="30176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изменяются по Р., Ч., П.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457200" y="34240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bg1">
                    <a:lumMod val="75000"/>
                  </a:schemeClr>
                </a:solidFill>
                <a:latin typeface="PF Din Text Cond Pro" pitchFamily="2" charset="0"/>
              </a:rPr>
              <a:t>в предложении – определение </a:t>
            </a:r>
            <a:endParaRPr lang="ru-RU" sz="2400" dirty="0">
              <a:solidFill>
                <a:schemeClr val="bg1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69" name="Объект 2"/>
          <p:cNvSpPr txBox="1">
            <a:spLocks/>
          </p:cNvSpPr>
          <p:nvPr/>
        </p:nvSpPr>
        <p:spPr>
          <a:xfrm>
            <a:off x="4710844" y="22048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solidFill>
                  <a:schemeClr val="accent6">
                    <a:lumMod val="75000"/>
                  </a:schemeClr>
                </a:solidFill>
                <a:latin typeface="PF Din Text Cond Pro" pitchFamily="2" charset="0"/>
              </a:rPr>
              <a:t>каков?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PF Din Text Cond Pro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705672" y="2611264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 smtClean="0">
                <a:latin typeface="PF Din Text Cond Pro" pitchFamily="2" charset="0"/>
              </a:rPr>
              <a:t>изменяются по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Р. (ед.ч.), Ч.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705672" y="3032178"/>
            <a:ext cx="3981128" cy="6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be-BY" sz="2400" dirty="0">
                <a:latin typeface="PF Din Text Cond Pro" pitchFamily="2" charset="0"/>
              </a:rPr>
              <a:t>в</a:t>
            </a:r>
            <a:r>
              <a:rPr lang="be-BY" sz="2400" dirty="0" smtClean="0">
                <a:latin typeface="PF Din Text Cond Pro" pitchFamily="2" charset="0"/>
              </a:rPr>
              <a:t> предложении – </a:t>
            </a:r>
            <a:r>
              <a:rPr lang="be-BY" sz="2400" dirty="0" smtClean="0">
                <a:solidFill>
                  <a:srgbClr val="00B050"/>
                </a:solidFill>
                <a:latin typeface="PF Din Text Cond Pro" pitchFamily="2" charset="0"/>
              </a:rPr>
              <a:t>сказуемое</a:t>
            </a:r>
            <a:endParaRPr lang="ru-RU" sz="2400" dirty="0">
              <a:solidFill>
                <a:srgbClr val="00B050"/>
              </a:solidFill>
              <a:latin typeface="PF Din Text Cond Pro" pitchFamily="2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67544" y="4028728"/>
            <a:ext cx="8219256" cy="60466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noFill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defPPr>
              <a:defRPr lang="ru-RU"/>
            </a:defPPr>
            <a:lvl1pPr indent="0" algn="ctr">
              <a:spcBef>
                <a:spcPct val="20000"/>
              </a:spcBef>
              <a:buFont typeface="Arial" pitchFamily="34" charset="0"/>
              <a:buNone/>
              <a:defRPr sz="3200">
                <a:solidFill>
                  <a:schemeClr val="bg1">
                    <a:lumMod val="50000"/>
                  </a:schemeClr>
                </a:solidFill>
                <a:latin typeface="PF Din Text Cond Pro" pitchFamily="2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ru-RU" dirty="0" smtClean="0">
                <a:solidFill>
                  <a:schemeClr val="tx1"/>
                </a:solidFill>
              </a:rPr>
              <a:t>Некоторые прил. имеют только одну форму!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4438328" y="5013176"/>
            <a:ext cx="4695328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0070C0"/>
                </a:solidFill>
                <a:latin typeface="Propisi" pitchFamily="2" charset="0"/>
              </a:rPr>
              <a:t>рад</a:t>
            </a:r>
            <a:r>
              <a:rPr lang="ru-RU" sz="3200" b="1" dirty="0">
                <a:solidFill>
                  <a:srgbClr val="0070C0"/>
                </a:solidFill>
                <a:latin typeface="Propisi" pitchFamily="2" charset="0"/>
              </a:rPr>
              <a:t>, горазд, надобен, прав, должен, обязан, намерен, люб</a:t>
            </a:r>
            <a:endParaRPr lang="ru-RU" sz="3200" b="1" dirty="0">
              <a:solidFill>
                <a:srgbClr val="00B050"/>
              </a:solidFill>
              <a:latin typeface="Propisi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2253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4489"/>
    </mc:Choice>
    <mc:Fallback xmlns="">
      <p:transition advTm="444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9" grpId="0"/>
      <p:bldP spid="69" grpId="0"/>
      <p:bldP spid="12" grpId="0"/>
      <p:bldP spid="13" grpId="1"/>
      <p:bldP spid="18" grpId="0" animBg="1"/>
      <p:bldP spid="19" grpId="0"/>
    </p:bld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0.4|5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3.9|3.2|2.8|6|12|11.9|5|4.4|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.3|6.2|17.8|9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0.9|1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0.9|15.3|7.3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9|5.7|2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9.9|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6.8|17.9|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8|9.2|12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8.9|12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8575"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4456</TotalTime>
  <Words>402</Words>
  <Application>Microsoft Office PowerPoint</Application>
  <PresentationFormat>Экран (4:3)</PresentationFormat>
  <Paragraphs>97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PF Din Text Cond Pro</vt:lpstr>
      <vt:lpstr>Propisi</vt:lpstr>
      <vt:lpstr>Тема Office</vt:lpstr>
      <vt:lpstr>Презентация PowerPoint</vt:lpstr>
      <vt:lpstr>Полные и краткие прилагательные</vt:lpstr>
      <vt:lpstr>Полные и краткие прилагательные</vt:lpstr>
      <vt:lpstr>Полные и краткие прилагательные</vt:lpstr>
      <vt:lpstr>Полные и краткие прилагательные</vt:lpstr>
      <vt:lpstr>Полные и краткие прилагательные</vt:lpstr>
      <vt:lpstr>Полные и краткие прилагательные</vt:lpstr>
      <vt:lpstr>Полные и краткие прилагательные</vt:lpstr>
      <vt:lpstr>Полные и краткие прилагательные</vt:lpstr>
      <vt:lpstr>Полные и краткие прилагательные</vt:lpstr>
      <vt:lpstr>Полные и краткие прилагательные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Раздва Тричетыре Пякть</dc:title>
  <dc:creator>Katlianik</dc:creator>
  <cp:lastModifiedBy>user</cp:lastModifiedBy>
  <cp:revision>106</cp:revision>
  <dcterms:created xsi:type="dcterms:W3CDTF">2011-12-08T07:08:27Z</dcterms:created>
  <dcterms:modified xsi:type="dcterms:W3CDTF">2019-02-21T07:42:24Z</dcterms:modified>
</cp:coreProperties>
</file>