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7" r:id="rId2"/>
    <p:sldId id="603" r:id="rId3"/>
    <p:sldId id="604" r:id="rId4"/>
    <p:sldId id="610" r:id="rId5"/>
    <p:sldId id="625" r:id="rId6"/>
    <p:sldId id="615" r:id="rId7"/>
    <p:sldId id="616" r:id="rId8"/>
    <p:sldId id="606" r:id="rId9"/>
    <p:sldId id="609" r:id="rId10"/>
    <p:sldId id="618" r:id="rId11"/>
    <p:sldId id="619" r:id="rId12"/>
    <p:sldId id="601" r:id="rId13"/>
    <p:sldId id="611" r:id="rId14"/>
    <p:sldId id="614" r:id="rId15"/>
    <p:sldId id="617" r:id="rId16"/>
    <p:sldId id="620" r:id="rId17"/>
    <p:sldId id="623" r:id="rId18"/>
    <p:sldId id="622" r:id="rId19"/>
    <p:sldId id="624" r:id="rId20"/>
    <p:sldId id="621" r:id="rId21"/>
    <p:sldId id="626" r:id="rId22"/>
    <p:sldId id="627" r:id="rId23"/>
    <p:sldId id="628" r:id="rId24"/>
    <p:sldId id="629" r:id="rId25"/>
    <p:sldId id="630" r:id="rId26"/>
    <p:sldId id="631" r:id="rId27"/>
    <p:sldId id="632" r:id="rId28"/>
    <p:sldId id="600" r:id="rId29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CC"/>
    <a:srgbClr val="FF0000"/>
    <a:srgbClr val="7D1114"/>
    <a:srgbClr val="D8E6E8"/>
    <a:srgbClr val="E0EBEC"/>
    <a:srgbClr val="E7F0F1"/>
    <a:srgbClr val="EEF5F6"/>
    <a:srgbClr val="F3FAF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1" autoAdjust="0"/>
    <p:restoredTop sz="95826" autoAdjust="0"/>
  </p:normalViewPr>
  <p:slideViewPr>
    <p:cSldViewPr>
      <p:cViewPr>
        <p:scale>
          <a:sx n="66" d="100"/>
          <a:sy n="66" d="100"/>
        </p:scale>
        <p:origin x="-1698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90" y="-90"/>
      </p:cViewPr>
      <p:guideLst>
        <p:guide orient="horz" pos="3109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l" defTabSz="915988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2125"/>
            <a:ext cx="2946400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l" defTabSz="915988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382125"/>
            <a:ext cx="2946400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0D3022E-0BCF-4EAA-8B17-AE3EBB40A58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68963" name="Rectangle 2051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1748" name="Rectangle 205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8713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965" name="Rectangle 205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89475"/>
            <a:ext cx="5438775" cy="4445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Образец текста</a:t>
            </a:r>
          </a:p>
          <a:p>
            <a:pPr lvl="1"/>
            <a:r>
              <a:rPr lang="ru-RU" altLang="ru-RU" noProof="0" smtClean="0"/>
              <a:t>Второй уровень</a:t>
            </a:r>
          </a:p>
          <a:p>
            <a:pPr lvl="2"/>
            <a:r>
              <a:rPr lang="ru-RU" altLang="ru-RU" noProof="0" smtClean="0"/>
              <a:t>Третий уровень</a:t>
            </a:r>
          </a:p>
          <a:p>
            <a:pPr lvl="3"/>
            <a:r>
              <a:rPr lang="ru-RU" altLang="ru-RU" noProof="0" smtClean="0"/>
              <a:t>Четвертый уровень</a:t>
            </a:r>
          </a:p>
          <a:p>
            <a:pPr lvl="4"/>
            <a:r>
              <a:rPr lang="ru-RU" altLang="ru-RU" noProof="0" smtClean="0"/>
              <a:t>Пятый уровень</a:t>
            </a:r>
          </a:p>
        </p:txBody>
      </p:sp>
      <p:sp>
        <p:nvSpPr>
          <p:cNvPr id="168966" name="Rectangle 205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68967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14D7A3-CF36-4713-9F58-A1AF9583629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logo_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 descr="111_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BD41C-F749-49C6-B7B4-3F9C2402F86F}" type="datetime1">
              <a:rPr lang="ru-RU" altLang="ru-RU"/>
              <a:pPr>
                <a:defRPr/>
              </a:pPr>
              <a:t>05.10.2016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D31A7-D4C5-4F01-A461-8E3D31356452}" type="datetime1">
              <a:rPr lang="ru-RU" altLang="ru-RU"/>
              <a:pPr>
                <a:defRPr/>
              </a:pPr>
              <a:t>05.10.2016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DA330-5559-4C7D-9860-17457000340B}" type="datetime1">
              <a:rPr lang="ru-RU" altLang="ru-RU"/>
              <a:pPr>
                <a:defRPr/>
              </a:pPr>
              <a:t>05.10.2016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1412875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2852738"/>
            <a:ext cx="8002588" cy="32734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D2468-6CB3-464D-A710-DB3CD1DEA32C}" type="datetime1">
              <a:rPr lang="ru-RU" altLang="ru-RU"/>
              <a:pPr>
                <a:defRPr/>
              </a:pPr>
              <a:t>05.10.2016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1412875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2852738"/>
            <a:ext cx="3924300" cy="3273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8"/>
            <a:ext cx="3925888" cy="3273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C3117-5465-4208-BBBA-29506048ADD9}" type="datetime1">
              <a:rPr lang="ru-RU" altLang="ru-RU"/>
              <a:pPr>
                <a:defRPr/>
              </a:pPr>
              <a:t>05.10.2016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D1A3B-9429-434D-8308-4067CDA754A3}" type="datetime1">
              <a:rPr lang="ru-RU" altLang="ru-RU"/>
              <a:pPr>
                <a:defRPr/>
              </a:pPr>
              <a:t>05.10.2016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825CB-DB52-4FF1-AA1E-07CEB903B6B6}" type="datetime1">
              <a:rPr lang="ru-RU" altLang="ru-RU"/>
              <a:pPr>
                <a:defRPr/>
              </a:pPr>
              <a:t>05.10.2016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852738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33900" y="2852738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386A1-6B53-4322-A1BE-D1C76DF240B6}" type="datetime1">
              <a:rPr lang="ru-RU" altLang="ru-RU"/>
              <a:pPr>
                <a:defRPr/>
              </a:pPr>
              <a:t>05.10.2016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9CF5A-305F-4798-A99F-570EF94E9777}" type="datetime1">
              <a:rPr lang="ru-RU" altLang="ru-RU"/>
              <a:pPr>
                <a:defRPr/>
              </a:pPr>
              <a:t>05.10.2016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46D1B-FFBE-401A-A7BD-E6EC304A7BCC}" type="datetime1">
              <a:rPr lang="ru-RU" altLang="ru-RU"/>
              <a:pPr>
                <a:defRPr/>
              </a:pPr>
              <a:t>05.10.2016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2ED47-C34C-4932-A76B-082F557C74B2}" type="datetime1">
              <a:rPr lang="ru-RU" altLang="ru-RU"/>
              <a:pPr>
                <a:defRPr/>
              </a:pPr>
              <a:t>05.10.2016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EDB4E-A5A0-4AF1-B848-C2C0C7AC8956}" type="datetime1">
              <a:rPr lang="ru-RU" altLang="ru-RU"/>
              <a:pPr>
                <a:defRPr/>
              </a:pPr>
              <a:t>05.10.2016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E526A-B5CF-4941-963F-7B6FF3F79F7D}" type="datetime1">
              <a:rPr lang="ru-RU" altLang="ru-RU"/>
              <a:pPr>
                <a:defRPr/>
              </a:pPr>
              <a:t>05.10.2016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9E51B50-C22D-4BF1-B189-EBFD28C2F89B}" type="datetime1">
              <a:rPr lang="ru-RU" altLang="ru-RU"/>
              <a:pPr>
                <a:defRPr/>
              </a:pPr>
              <a:t>05.10.2016</a:t>
            </a:fld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7" descr="logo_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8" descr="prava_rus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9" descr="logo_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00" r:id="rId2"/>
    <p:sldLayoutId id="2147484401" r:id="rId3"/>
    <p:sldLayoutId id="2147484402" r:id="rId4"/>
    <p:sldLayoutId id="2147484403" r:id="rId5"/>
    <p:sldLayoutId id="2147484404" r:id="rId6"/>
    <p:sldLayoutId id="2147484405" r:id="rId7"/>
    <p:sldLayoutId id="2147484406" r:id="rId8"/>
    <p:sldLayoutId id="2147484407" r:id="rId9"/>
    <p:sldLayoutId id="2147484408" r:id="rId10"/>
    <p:sldLayoutId id="2147484409" r:id="rId11"/>
    <p:sldLayoutId id="2147484410" r:id="rId12"/>
    <p:sldLayoutId id="2147484411" r:id="rId13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go.mail.ru/frame.html?imgurl=http://www.coffe-tea.ru/resources/5467-original.jpeg&amp;pageurl=http://www.nashgorod.ru%2Fnews%2Fnews4043.html&amp;id=47594267&amp;iid=2&amp;imgwidth=106&amp;imgheight=71&amp;imgsize=21002&amp;images_links=b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3924300" y="4437063"/>
            <a:ext cx="504031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 b="1" i="1">
                <a:latin typeface="Times New Roman" pitchFamily="18" charset="0"/>
                <a:cs typeface="Times New Roman" pitchFamily="18" charset="0"/>
              </a:rPr>
              <a:t>Цыбулько Ирина Петровна, 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председатель комиссии разработчиков</a:t>
            </a:r>
            <a:r>
              <a:rPr lang="ru-RU" sz="16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контрольных измерительных материалов для государственной итоговой аттестации, ведущий научный сотрудник ФГБНУ «ФИПИ»</a:t>
            </a:r>
            <a:endParaRPr lang="ru-RU" altLang="ru-RU" sz="16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1547813" y="115888"/>
            <a:ext cx="59769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200" b="1">
                <a:solidFill>
                  <a:schemeClr val="accent1"/>
                </a:solidFill>
                <a:latin typeface="Tahoma" pitchFamily="34" charset="0"/>
              </a:rPr>
              <a:t>Федеральная служба по надзору в сфере образования и науки РФ </a:t>
            </a:r>
            <a:br>
              <a:rPr lang="ru-RU" altLang="ru-RU" sz="1200" b="1">
                <a:solidFill>
                  <a:schemeClr val="accent1"/>
                </a:solidFill>
                <a:latin typeface="Tahoma" pitchFamily="34" charset="0"/>
              </a:rPr>
            </a:br>
            <a:endParaRPr lang="ru-RU" altLang="ru-RU" sz="1200" b="1">
              <a:solidFill>
                <a:schemeClr val="accent1"/>
              </a:solidFill>
              <a:latin typeface="Tahoma" pitchFamily="34" charset="0"/>
            </a:endParaRPr>
          </a:p>
        </p:txBody>
      </p:sp>
      <p:pic>
        <p:nvPicPr>
          <p:cNvPr id="3076" name="Рисунок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-26988"/>
            <a:ext cx="1116012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4"/>
          <p:cNvSpPr txBox="1">
            <a:spLocks noChangeArrowheads="1"/>
          </p:cNvSpPr>
          <p:nvPr/>
        </p:nvSpPr>
        <p:spPr bwMode="auto">
          <a:xfrm>
            <a:off x="323850" y="2349500"/>
            <a:ext cx="864235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15000"/>
              </a:lnSpc>
            </a:pPr>
            <a:endParaRPr lang="ru-RU" sz="1600"/>
          </a:p>
        </p:txBody>
      </p:sp>
      <p:sp>
        <p:nvSpPr>
          <p:cNvPr id="3078" name="Прямоугольник 6"/>
          <p:cNvSpPr>
            <a:spLocks noChangeArrowheads="1"/>
          </p:cNvSpPr>
          <p:nvPr/>
        </p:nvSpPr>
        <p:spPr bwMode="auto">
          <a:xfrm>
            <a:off x="3919538" y="6237288"/>
            <a:ext cx="17160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altLang="ru-RU" sz="1400" b="1" i="1">
                <a:solidFill>
                  <a:srgbClr val="1E4649"/>
                </a:solidFill>
              </a:rPr>
              <a:t>5 октября 2016г.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11188" y="1916113"/>
            <a:ext cx="8013700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Проверка и оценивание сжатого изложения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2"/>
          <p:cNvSpPr>
            <a:spLocks noGrp="1"/>
          </p:cNvSpPr>
          <p:nvPr>
            <p:ph idx="1"/>
          </p:nvPr>
        </p:nvSpPr>
        <p:spPr>
          <a:xfrm>
            <a:off x="1476375" y="1268413"/>
            <a:ext cx="7416800" cy="4681537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i="1" smtClean="0"/>
              <a:t>   </a:t>
            </a:r>
          </a:p>
          <a:p>
            <a:pPr algn="just">
              <a:buFontTx/>
              <a:buNone/>
            </a:pPr>
            <a:endParaRPr lang="ru-RU" i="1" smtClean="0"/>
          </a:p>
          <a:p>
            <a:pPr algn="just">
              <a:buFontTx/>
              <a:buNone/>
            </a:pPr>
            <a:r>
              <a:rPr lang="ru-RU" i="1" smtClean="0"/>
              <a:t>    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Для того чтобы повысить объективность и надежность проверки, эксперту следует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очень тщательно изучить исходный текст, выявить авторскую цель, которая отражена в выборе темы, последовательности смысловых частей, отборе речевых средств.</a:t>
            </a:r>
          </a:p>
        </p:txBody>
      </p:sp>
      <p:pic>
        <p:nvPicPr>
          <p:cNvPr id="12291" name="Рисунок 3" descr="C:\Users\Светлана\Desktop\работа\я-17\1.3 словари\punctuation-mar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2636838"/>
            <a:ext cx="647700" cy="11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Текст 9"/>
          <p:cNvSpPr>
            <a:spLocks noGrp="1"/>
          </p:cNvSpPr>
          <p:nvPr>
            <p:ph type="body" sz="half" idx="1"/>
          </p:nvPr>
        </p:nvSpPr>
        <p:spPr>
          <a:xfrm>
            <a:off x="0" y="620713"/>
            <a:ext cx="4716463" cy="6840537"/>
          </a:xfrm>
        </p:spPr>
        <p:txBody>
          <a:bodyPr/>
          <a:lstStyle/>
          <a:p>
            <a:endParaRPr lang="ru-RU" sz="1200" smtClean="0"/>
          </a:p>
          <a:p>
            <a:pPr algn="just"/>
            <a:r>
              <a:rPr lang="ru-RU" sz="1400" smtClean="0">
                <a:solidFill>
                  <a:srgbClr val="FF0000"/>
                </a:solidFill>
              </a:rPr>
              <a:t>Призвание — это маленький росточек таланта, превратившийся в крепкое, могучее дерево. Но без трудолюбия, без самовоспитания этот маленький росток может засохнуть на корню. Найти своё </a:t>
            </a:r>
            <a:r>
              <a:rPr lang="ru-RU" sz="1800" smtClean="0">
                <a:solidFill>
                  <a:srgbClr val="FF0000"/>
                </a:solidFill>
              </a:rPr>
              <a:t>призвание</a:t>
            </a:r>
            <a:r>
              <a:rPr lang="ru-RU" sz="1400" smtClean="0">
                <a:solidFill>
                  <a:srgbClr val="FF0000"/>
                </a:solidFill>
              </a:rPr>
              <a:t>, утвердиться в нём — это источник счастья. </a:t>
            </a:r>
          </a:p>
          <a:p>
            <a:pPr algn="just"/>
            <a:r>
              <a:rPr lang="ru-RU" sz="1400" smtClean="0">
                <a:solidFill>
                  <a:srgbClr val="FF0000"/>
                </a:solidFill>
              </a:rPr>
              <a:t>Я знаю много плохих специалистов. Равнодушные к своему делу, они не знают радости труда, они работают, а свою профессию ненавидят. Это значит, что в молодости была сделана ошибка. Ошибка при выборе профессии.  Главное — любить, знать своё дело и с увлечением относиться к нему. </a:t>
            </a:r>
          </a:p>
          <a:p>
            <a:pPr algn="just"/>
            <a:r>
              <a:rPr lang="ru-RU" sz="1400" smtClean="0">
                <a:solidFill>
                  <a:srgbClr val="FF0000"/>
                </a:solidFill>
              </a:rPr>
              <a:t>В чём высшее наслаждение жизни? По-моему, в творческом труде, чем-то приближающемся к искусству. Это приближение — в мастерстве. Если человек влюблён в свой труд, он стремится, чтобы и в самом процессе труда, и в его результатах было что-то красивое. Если бы я стал учиться на инженера, или на врача, или на учителя — ничего не вышло бы из меня. Получился бы человек, зарабатывающий на хлеб насущный. Надо, чтобы в каждом разгорелась его «искра» — вот тогда и получится настоящий человек.</a:t>
            </a:r>
          </a:p>
          <a:p>
            <a:pPr algn="just"/>
            <a:r>
              <a:rPr lang="ru-RU" sz="1400" smtClean="0">
                <a:solidFill>
                  <a:srgbClr val="FF0000"/>
                </a:solidFill>
              </a:rPr>
              <a:t>                                 (По В.В. Шахиджаняну</a:t>
            </a:r>
            <a:r>
              <a:rPr lang="ru-RU" sz="1200" smtClean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3315" name="Содержимое 10"/>
          <p:cNvSpPr>
            <a:spLocks noGrp="1"/>
          </p:cNvSpPr>
          <p:nvPr>
            <p:ph sz="half" idx="2"/>
          </p:nvPr>
        </p:nvSpPr>
        <p:spPr>
          <a:xfrm>
            <a:off x="4716463" y="836613"/>
            <a:ext cx="4176712" cy="6021387"/>
          </a:xfrm>
        </p:spPr>
        <p:txBody>
          <a:bodyPr/>
          <a:lstStyle/>
          <a:p>
            <a:pPr algn="just"/>
            <a:r>
              <a:rPr lang="ru-RU" sz="1600" i="1" smtClean="0"/>
              <a:t>Призвание – это маленький росточек таланта, который может превратиться в могучее дерево, а может и засохнуть без трудолюбия и самовоспитания. Найти своё призвание – это источник счастья.</a:t>
            </a:r>
            <a:endParaRPr lang="ru-RU" sz="1600" smtClean="0"/>
          </a:p>
          <a:p>
            <a:pPr algn="just"/>
            <a:r>
              <a:rPr lang="ru-RU" sz="1600" i="1" smtClean="0"/>
              <a:t>Я знаю много плохих специалистов, равнодушных к своему делу, ненавидящих его. Такое случается, если в молодости была совершена ошибка при выборе профессии. Главное – любить своё дело, увлекаться им.</a:t>
            </a:r>
            <a:endParaRPr lang="ru-RU" sz="1600" smtClean="0"/>
          </a:p>
          <a:p>
            <a:pPr algn="just"/>
            <a:r>
              <a:rPr lang="ru-RU" sz="1600" i="1" smtClean="0"/>
              <a:t>Главное наслаждение в жизни заключается в творческом труде, ведь человек стремится, чтобы и в процессе, и в результатах было что-то красивое. Если бы я стал учиться на инженера, врача, учителя, то я был бы просто человеком, зарабатывающим на хлеб насущный. Надо, чтобы в каждом разгорелась «искра». Тогда и получится настоящий человек. </a:t>
            </a:r>
            <a:endParaRPr lang="ru-RU" sz="1600" smtClean="0"/>
          </a:p>
          <a:p>
            <a:endParaRPr lang="ru-RU" sz="1600" smtClean="0"/>
          </a:p>
        </p:txBody>
      </p:sp>
    </p:spTree>
  </p:cSld>
  <p:clrMapOvr>
    <a:masterClrMapping/>
  </p:clrMapOvr>
  <p:transition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403350" y="1052513"/>
          <a:ext cx="7200900" cy="4021137"/>
        </p:xfrm>
        <a:graphic>
          <a:graphicData uri="http://schemas.openxmlformats.org/drawingml/2006/table">
            <a:tbl>
              <a:tblPr/>
              <a:tblGrid>
                <a:gridCol w="576263"/>
                <a:gridCol w="5761037"/>
                <a:gridCol w="863600"/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оценивания сжатого изложения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Баллы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ИК1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изложения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(см. таблицу 2)</a:t>
                      </a:r>
                    </a:p>
                  </a:txBody>
                  <a:tcPr marL="30480" marR="304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71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Экзаменуемый точно передал основное содержание прослу­шанного текста, отразив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важные для его восприятия микротемы, перечисленные в таблице 2. </a:t>
                      </a:r>
                    </a:p>
                  </a:txBody>
                  <a:tcPr marL="30480" marR="304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0480" marR="304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8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Экзаменуемый передал основное содержание прослушан­ного текста,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упустил или добавил 1 микротему. </a:t>
                      </a:r>
                    </a:p>
                  </a:txBody>
                  <a:tcPr marL="30480" marR="304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0480" marR="304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8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Экзаменуемый передал основное содержание прослушан­ного текста,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упустил или добавил более 1 микротемы. </a:t>
                      </a:r>
                    </a:p>
                  </a:txBody>
                  <a:tcPr marL="30480" marR="304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0480" marR="304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65275" y="1412875"/>
          <a:ext cx="6751638" cy="3548063"/>
        </p:xfrm>
        <a:graphic>
          <a:graphicData uri="http://schemas.openxmlformats.org/drawingml/2006/table">
            <a:tbl>
              <a:tblPr/>
              <a:tblGrid>
                <a:gridCol w="1422400"/>
                <a:gridCol w="5329238"/>
              </a:tblGrid>
              <a:tr h="3762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Информация о тексте для сжатого изложения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абзаца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Микротема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968625" algn="ctr"/>
                          <a:tab pos="5940425" algn="r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Призвание — это талант, подкреплённый трудолюбием, и найти своё призвание – значит обрести счастье.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Чтобы стать хорошим специалистом, нужно любить, знать своё дело и увлекаться им.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8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Творческий труд сродни искусству. Если в человеке разгорится его «искра», он станет настоящим мастером своего дела.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476250"/>
            <a:ext cx="8229600" cy="15843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Читая экзаменационную работу, эксперт устанавливает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sz="2400" dirty="0"/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457200" y="2133600"/>
            <a:ext cx="8002588" cy="3992563"/>
          </a:xfrm>
        </p:spPr>
        <p:txBody>
          <a:bodyPr/>
          <a:lstStyle/>
          <a:p>
            <a:r>
              <a:rPr lang="ru-RU" sz="2400" smtClean="0"/>
              <a:t>соответствие количества микротем в работе экзаменуемого количеству микротем в информации о тексте;</a:t>
            </a:r>
          </a:p>
          <a:p>
            <a:r>
              <a:rPr lang="ru-RU" sz="2400" smtClean="0"/>
              <a:t>последовательность микротем в работе экзаменуемого, которая должна соответствовать  последовательности микротем в информации о тексте;</a:t>
            </a:r>
          </a:p>
          <a:p>
            <a:r>
              <a:rPr lang="ru-RU" sz="2400" smtClean="0"/>
              <a:t>точность передачи информации в каждой из микротем.</a:t>
            </a:r>
          </a:p>
          <a:p>
            <a:endParaRPr lang="ru-RU" smtClean="0"/>
          </a:p>
        </p:txBody>
      </p:sp>
    </p:spTree>
  </p:cSld>
  <p:clrMapOvr>
    <a:masterClrMapping/>
  </p:clrMapOvr>
  <p:transition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395288" y="1989138"/>
            <a:ext cx="8002587" cy="4176712"/>
          </a:xfrm>
        </p:spPr>
        <p:txBody>
          <a:bodyPr/>
          <a:lstStyle/>
          <a:p>
            <a:pPr algn="just"/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нарушения абзацного членения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(Нередко экзаменуемые передают все важные для восприятия исходного текста микротемы, однако при этом нарушают абзацное членение текста);</a:t>
            </a:r>
          </a:p>
          <a:p>
            <a:pPr algn="just"/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фактические ошибки, не ведущие к искажению основного содержания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и смысла исходного текста или какой-либо его микротемы;</a:t>
            </a:r>
          </a:p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уровень правописной и речевой грамотности работы 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87450" y="476250"/>
            <a:ext cx="7272338" cy="11525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Оценивания  экзаменационную работу по данному критерию, эксперт </a:t>
            </a:r>
            <a:r>
              <a:rPr lang="ru-RU" sz="24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не учитывает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1547813" y="620713"/>
            <a:ext cx="7077075" cy="1152525"/>
          </a:xfrm>
        </p:spPr>
        <p:txBody>
          <a:bodyPr/>
          <a:lstStyle/>
          <a:p>
            <a:r>
              <a:rPr lang="ru-RU" sz="1800" b="1" smtClean="0">
                <a:solidFill>
                  <a:schemeClr val="bg1"/>
                </a:solidFill>
              </a:rPr>
              <a:t>Оценивания  экзаменационную работу по данному критерию, эксперт учитывает</a:t>
            </a:r>
            <a:br>
              <a:rPr lang="ru-RU" sz="1800" b="1" smtClean="0">
                <a:solidFill>
                  <a:schemeClr val="bg1"/>
                </a:solidFill>
              </a:rPr>
            </a:br>
            <a:endParaRPr lang="ru-RU" sz="1800" smtClean="0">
              <a:solidFill>
                <a:schemeClr val="bg1"/>
              </a:solidFill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457200" y="1844675"/>
            <a:ext cx="8002588" cy="4281488"/>
          </a:xfrm>
        </p:spPr>
        <p:txBody>
          <a:bodyPr/>
          <a:lstStyle/>
          <a:p>
            <a:pPr algn="just"/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точность понимания микротемы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(Неточно понятая микротема свидетельствует о том, что часть главного содержания исходного текста осталась для экзаменуемого недоступной)</a:t>
            </a:r>
          </a:p>
          <a:p>
            <a:pPr algn="just"/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расширение информации исходного текста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за счёт прибавления экзаменуемым не содержащейся в прослушанном тексте микротемы, которая может быть как связана, так и не связана по смыслу с исходным текстом</a:t>
            </a:r>
          </a:p>
          <a:p>
            <a:pPr algn="just"/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сочетание пропусков микротем и прибавления к тексту  не содержащейся в нём информации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, которая может быть тематически связана или не связана с текстом</a:t>
            </a:r>
          </a:p>
          <a:p>
            <a:pPr algn="just"/>
            <a:endParaRPr lang="ru-RU" sz="20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457200" y="1125538"/>
            <a:ext cx="8002588" cy="5000625"/>
          </a:xfrm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ransition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Основные продуктивные речевые умения</a:t>
            </a:r>
            <a:r>
              <a:rPr lang="ru-RU" sz="2400" b="1" dirty="0" smtClean="0">
                <a:solidFill>
                  <a:schemeClr val="bg1"/>
                </a:solidFill>
              </a:rPr>
              <a:t>:</a:t>
            </a:r>
            <a:br>
              <a:rPr lang="ru-RU" sz="2400" b="1" dirty="0" smtClean="0">
                <a:solidFill>
                  <a:schemeClr val="bg1"/>
                </a:solidFill>
              </a:rPr>
            </a:b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16113"/>
            <a:ext cx="8229600" cy="40338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сжато и адекватно передавать на письме информацию каждой микротемы исходного текста;</a:t>
            </a:r>
          </a:p>
          <a:p>
            <a:pPr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лаконично излагать основную информацию, пользуясь необходимыми языковыми средствами;</a:t>
            </a:r>
          </a:p>
          <a:p>
            <a:pPr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сохранять функционально-содержательные особенности прослушанного текста (тип речи);</a:t>
            </a:r>
          </a:p>
          <a:p>
            <a:pPr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сохранять структурно-композиционные особенности текста; </a:t>
            </a:r>
          </a:p>
          <a:p>
            <a:pPr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строить связное изложение в соответствии с логикой автора	</a:t>
            </a:r>
          </a:p>
        </p:txBody>
      </p:sp>
    </p:spTree>
  </p:cSld>
  <p:clrMapOvr>
    <a:masterClrMapping/>
  </p:clrMapOvr>
  <p:transition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03350" y="1557338"/>
          <a:ext cx="6553200" cy="4146550"/>
        </p:xfrm>
        <a:graphic>
          <a:graphicData uri="http://schemas.openxmlformats.org/drawingml/2006/table">
            <a:tbl>
              <a:tblPr/>
              <a:tblGrid>
                <a:gridCol w="1081088"/>
                <a:gridCol w="4464050"/>
                <a:gridCol w="1008062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ИК2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173" marR="311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Сжатие исходного текста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173" marR="311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173" marR="311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173" marR="311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Экзаменуемый применил 1 или несколько приёмов сжатия текста, использовав их на протяжении всего текста. </a:t>
                      </a:r>
                    </a:p>
                  </a:txBody>
                  <a:tcPr marL="31173" marR="311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1173" marR="311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80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Экзаменуемый применил 1 или несколько приёмов сжатия текста, использовав их для сжатия 2 микротем текста.</a:t>
                      </a:r>
                    </a:p>
                  </a:txBody>
                  <a:tcPr marL="31173" marR="311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1173" marR="311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80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Экзаменуемый применил 1 или несколько приёмов сжатия текста, использовав их для сжатия  1 микротемы текста.</a:t>
                      </a:r>
                    </a:p>
                  </a:txBody>
                  <a:tcPr marL="31173" marR="311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1173" marR="311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Экзаменуемый не использовал приёмов сжатия текста.</a:t>
                      </a:r>
                    </a:p>
                  </a:txBody>
                  <a:tcPr marL="31173" marR="311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1173" marR="311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476250"/>
            <a:ext cx="7221538" cy="865188"/>
          </a:xfrm>
          <a:solidFill>
            <a:schemeClr val="accent1"/>
          </a:solidFill>
        </p:spPr>
        <p:txBody>
          <a:bodyPr/>
          <a:lstStyle/>
          <a:p>
            <a:r>
              <a:rPr lang="ru-RU" sz="2400" b="1" smtClean="0">
                <a:latin typeface="Times New Roman" pitchFamily="18" charset="0"/>
              </a:rPr>
              <a:t>Структура экзаменационной работы</a:t>
            </a:r>
            <a:br>
              <a:rPr lang="ru-RU" sz="2400" b="1" smtClean="0">
                <a:latin typeface="Times New Roman" pitchFamily="18" charset="0"/>
              </a:rPr>
            </a:br>
            <a:r>
              <a:rPr lang="ru-RU" sz="2400" b="1" smtClean="0">
                <a:latin typeface="Times New Roman" pitchFamily="18" charset="0"/>
              </a:rPr>
              <a:t> (Основная школа)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916113"/>
            <a:ext cx="7200900" cy="3960812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2400" smtClean="0">
                <a:solidFill>
                  <a:schemeClr val="hlink"/>
                </a:solidFill>
                <a:latin typeface="Times New Roman" pitchFamily="18" charset="0"/>
              </a:rPr>
              <a:t>1 часть</a:t>
            </a:r>
            <a:r>
              <a:rPr lang="ru-RU" sz="2400" smtClean="0">
                <a:latin typeface="Times New Roman" pitchFamily="18" charset="0"/>
              </a:rPr>
              <a:t>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400" smtClean="0">
                <a:latin typeface="Times New Roman" pitchFamily="18" charset="0"/>
              </a:rPr>
              <a:t> написание </a:t>
            </a:r>
            <a:r>
              <a:rPr lang="ru-RU" sz="2400" b="1" smtClean="0">
                <a:latin typeface="Times New Roman" pitchFamily="18" charset="0"/>
              </a:rPr>
              <a:t>сжатого изложения</a:t>
            </a:r>
            <a:r>
              <a:rPr lang="ru-RU" sz="2400" smtClean="0">
                <a:latin typeface="Times New Roman" pitchFamily="18" charset="0"/>
              </a:rPr>
              <a:t> по </a:t>
            </a:r>
            <a:r>
              <a:rPr lang="ru-RU" sz="2400" b="1" i="1" smtClean="0">
                <a:latin typeface="Times New Roman" pitchFamily="18" charset="0"/>
              </a:rPr>
              <a:t>прослушанному</a:t>
            </a:r>
            <a:r>
              <a:rPr lang="ru-RU" sz="2400" smtClean="0">
                <a:latin typeface="Times New Roman" pitchFamily="18" charset="0"/>
              </a:rPr>
              <a:t> тексту публицистического или научного стиля (научно-популярного подстиля).</a:t>
            </a:r>
          </a:p>
          <a:p>
            <a:pPr algn="just">
              <a:lnSpc>
                <a:spcPct val="80000"/>
              </a:lnSpc>
            </a:pPr>
            <a:r>
              <a:rPr lang="ru-RU" sz="2400" smtClean="0">
                <a:solidFill>
                  <a:schemeClr val="hlink"/>
                </a:solidFill>
                <a:latin typeface="Times New Roman" pitchFamily="18" charset="0"/>
              </a:rPr>
              <a:t>2 часть</a:t>
            </a:r>
            <a:r>
              <a:rPr lang="ru-RU" sz="2400" smtClean="0">
                <a:latin typeface="Times New Roman" pitchFamily="18" charset="0"/>
              </a:rPr>
              <a:t> – выполнение </a:t>
            </a:r>
            <a:r>
              <a:rPr lang="ru-RU" sz="2400" b="1" smtClean="0">
                <a:latin typeface="Times New Roman" pitchFamily="18" charset="0"/>
              </a:rPr>
              <a:t>заданий с кратким открытым ответом</a:t>
            </a:r>
            <a:r>
              <a:rPr lang="ru-RU" sz="2400" smtClean="0">
                <a:latin typeface="Times New Roman" pitchFamily="18" charset="0"/>
              </a:rPr>
              <a:t> на основе </a:t>
            </a:r>
            <a:r>
              <a:rPr lang="ru-RU" sz="2400" b="1" i="1" smtClean="0">
                <a:latin typeface="Times New Roman" pitchFamily="18" charset="0"/>
              </a:rPr>
              <a:t>прочитанного</a:t>
            </a:r>
            <a:r>
              <a:rPr lang="ru-RU" sz="2400" smtClean="0">
                <a:latin typeface="Times New Roman" pitchFamily="18" charset="0"/>
              </a:rPr>
              <a:t> художественного или публицистического текста. </a:t>
            </a:r>
          </a:p>
          <a:p>
            <a:pPr algn="just">
              <a:lnSpc>
                <a:spcPct val="80000"/>
              </a:lnSpc>
            </a:pPr>
            <a:r>
              <a:rPr lang="ru-RU" sz="2400" smtClean="0">
                <a:solidFill>
                  <a:schemeClr val="hlink"/>
                </a:solidFill>
                <a:latin typeface="Times New Roman" pitchFamily="18" charset="0"/>
              </a:rPr>
              <a:t>3 часть</a:t>
            </a:r>
            <a:r>
              <a:rPr lang="ru-RU" sz="2400" smtClean="0">
                <a:latin typeface="Times New Roman" pitchFamily="18" charset="0"/>
              </a:rPr>
              <a:t> – выполнение </a:t>
            </a:r>
            <a:r>
              <a:rPr lang="ru-RU" sz="2400" b="1" smtClean="0">
                <a:latin typeface="Times New Roman" pitchFamily="18" charset="0"/>
              </a:rPr>
              <a:t>одного</a:t>
            </a:r>
            <a:r>
              <a:rPr lang="ru-RU" sz="2400" smtClean="0">
                <a:latin typeface="Times New Roman" pitchFamily="18" charset="0"/>
              </a:rPr>
              <a:t> из трёх </a:t>
            </a:r>
            <a:r>
              <a:rPr lang="ru-RU" sz="2400" b="1" smtClean="0">
                <a:latin typeface="Times New Roman" pitchFamily="18" charset="0"/>
              </a:rPr>
              <a:t>творческих заданий</a:t>
            </a:r>
            <a:r>
              <a:rPr lang="ru-RU" sz="2400" smtClean="0">
                <a:latin typeface="Times New Roman" pitchFamily="18" charset="0"/>
              </a:rPr>
              <a:t> (15.1; 15.2; 15.3) на основе </a:t>
            </a:r>
            <a:r>
              <a:rPr lang="ru-RU" sz="2400" b="1" i="1" smtClean="0">
                <a:latin typeface="Times New Roman" pitchFamily="18" charset="0"/>
              </a:rPr>
              <a:t>прочитанного</a:t>
            </a:r>
            <a:r>
              <a:rPr lang="ru-RU" sz="2400" smtClean="0">
                <a:latin typeface="Times New Roman" pitchFamily="18" charset="0"/>
              </a:rPr>
              <a:t> художественного или публицистического текста.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2400" smtClean="0">
                <a:solidFill>
                  <a:schemeClr val="hlink"/>
                </a:solidFill>
                <a:latin typeface="Times New Roman" pitchFamily="18" charset="0"/>
              </a:rPr>
              <a:t>2 и 3 части</a:t>
            </a:r>
            <a:r>
              <a:rPr lang="ru-RU" sz="2400" smtClean="0">
                <a:latin typeface="Times New Roman" pitchFamily="18" charset="0"/>
              </a:rPr>
              <a:t> выполняются на основе одного и того же текста. </a:t>
            </a:r>
          </a:p>
          <a:p>
            <a:pPr algn="just">
              <a:lnSpc>
                <a:spcPct val="80000"/>
              </a:lnSpc>
            </a:pPr>
            <a:endParaRPr lang="ru-RU" sz="24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Схема 1031"/>
          <p:cNvPicPr>
            <a:picLocks noGrp="1"/>
          </p:cNvPicPr>
          <p:nvPr>
            <p:ph idx="1"/>
          </p:nvPr>
        </p:nvPicPr>
        <p:blipFill>
          <a:blip r:embed="rId2" cstate="print"/>
          <a:srcRect l="-44489" r="-44579" b="-114"/>
          <a:stretch>
            <a:fillRect/>
          </a:stretch>
        </p:blipFill>
        <p:spPr>
          <a:xfrm>
            <a:off x="323850" y="1412875"/>
            <a:ext cx="8820150" cy="4608513"/>
          </a:xfrm>
        </p:spPr>
      </p:pic>
    </p:spTree>
  </p:cSld>
  <p:clrMapOvr>
    <a:masterClrMapping/>
  </p:clrMapOvr>
  <p:transition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3555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650" y="3141663"/>
            <a:ext cx="1895475" cy="1905000"/>
          </a:xfrm>
        </p:spPr>
      </p:pic>
      <p:pic>
        <p:nvPicPr>
          <p:cNvPr id="23556" name="Рисунок 4" descr="Image6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5" y="3284538"/>
            <a:ext cx="187325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Рисунок 5"/>
          <p:cNvPicPr>
            <a:picLocks noChangeAspect="1" noChangeArrowheads="1"/>
          </p:cNvPicPr>
          <p:nvPr/>
        </p:nvPicPr>
        <p:blipFill>
          <a:blip r:embed="rId4" cstate="print"/>
          <a:srcRect l="18311"/>
          <a:stretch>
            <a:fillRect/>
          </a:stretch>
        </p:blipFill>
        <p:spPr bwMode="auto">
          <a:xfrm>
            <a:off x="5651500" y="3429000"/>
            <a:ext cx="259238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288" y="476250"/>
            <a:ext cx="8229600" cy="2079625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>
          <a:xfrm>
            <a:off x="468313" y="2781300"/>
            <a:ext cx="8002587" cy="3273425"/>
          </a:xfrm>
        </p:spPr>
        <p:txBody>
          <a:bodyPr/>
          <a:lstStyle/>
          <a:p>
            <a:r>
              <a:rPr lang="ru-RU" sz="1800" smtClean="0"/>
              <a:t>Исключение:</a:t>
            </a:r>
          </a:p>
          <a:p>
            <a:pPr lvl="1"/>
            <a:r>
              <a:rPr lang="ru-RU" sz="1800" smtClean="0"/>
              <a:t>исключение повторов;</a:t>
            </a:r>
          </a:p>
          <a:p>
            <a:pPr lvl="1"/>
            <a:r>
              <a:rPr lang="ru-RU" sz="1800" smtClean="0"/>
              <a:t>исключение одного или нескольких из синонимов;</a:t>
            </a:r>
          </a:p>
          <a:p>
            <a:pPr lvl="1"/>
            <a:r>
              <a:rPr lang="ru-RU" sz="1800" smtClean="0"/>
              <a:t>исключение уточняющих и поясняющих конструкций;</a:t>
            </a:r>
          </a:p>
          <a:p>
            <a:pPr lvl="1"/>
            <a:r>
              <a:rPr lang="ru-RU" sz="1800" smtClean="0"/>
              <a:t>исключение фрагмента предложения, содержащего второстепенную, несущественную информацию;</a:t>
            </a:r>
          </a:p>
          <a:p>
            <a:pPr lvl="1"/>
            <a:r>
              <a:rPr lang="ru-RU" sz="1800" smtClean="0"/>
              <a:t>исключение одного или нескольких предложений, содержащих второстепенную, несущественную информацию.</a:t>
            </a:r>
          </a:p>
          <a:p>
            <a:endParaRPr lang="ru-RU" smtClean="0"/>
          </a:p>
        </p:txBody>
      </p:sp>
      <p:pic>
        <p:nvPicPr>
          <p:cNvPr id="24580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11413" y="692150"/>
            <a:ext cx="1895475" cy="1906588"/>
          </a:xfrm>
        </p:spPr>
      </p:pic>
    </p:spTree>
  </p:cSld>
  <p:clrMapOvr>
    <a:masterClrMapping/>
  </p:clrMapOvr>
  <p:transition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Содержимое 3" descr="C:\Users\Светлана\Desktop\работа\я-17\1.3 словари\punctuation-marks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8313" y="1844675"/>
            <a:ext cx="935037" cy="1243013"/>
          </a:xfrm>
        </p:spPr>
      </p:pic>
      <p:sp>
        <p:nvSpPr>
          <p:cNvPr id="25603" name="Прямоугольник 4"/>
          <p:cNvSpPr>
            <a:spLocks noChangeArrowheads="1"/>
          </p:cNvSpPr>
          <p:nvPr/>
        </p:nvSpPr>
        <p:spPr bwMode="auto">
          <a:xfrm>
            <a:off x="1476375" y="1052513"/>
            <a:ext cx="7056438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Степень сжатия исходного текста в изложении может несколько разниться. Важно при оценивании работы по данному критерию ориентироваться не на количество слов в изложении, а на уровень владения экзаменуемым приёмами сжатия текста.</a:t>
            </a:r>
          </a:p>
          <a:p>
            <a:pPr algn="just">
              <a:buFont typeface="Wingdings" pitchFamily="2" charset="2"/>
              <a:buChar char="v"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При оценке сжатия текста необходимо оценивать не только наличие приёмов компрессии в изложении, но и правильность их применения. При правильном использовании приёмов компрессии исходного текста в экзаменационном изложении сохраняется адекватность авторской мысли и возможность её восприятия читателем.</a:t>
            </a:r>
          </a:p>
          <a:p>
            <a:pPr algn="just"/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288" y="1412875"/>
          <a:ext cx="8280400" cy="4587875"/>
        </p:xfrm>
        <a:graphic>
          <a:graphicData uri="http://schemas.openxmlformats.org/drawingml/2006/table">
            <a:tbl>
              <a:tblPr/>
              <a:tblGrid>
                <a:gridCol w="1582737"/>
                <a:gridCol w="5022850"/>
                <a:gridCol w="1674813"/>
              </a:tblGrid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ИК3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789" marR="18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Смысловая цельность, речевая связность и последова­тель­ность изложения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789" marR="18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789" marR="18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667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789" marR="18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Работа экзаменуемого характеризуется смысловой цельностью,  речевой связностью и последовательностью изложения: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логические ошибки отсутствуют, последовательность изложения не нарушена;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в работе нет нарушений абзацного членения текста.</a:t>
                      </a:r>
                    </a:p>
                  </a:txBody>
                  <a:tcPr marL="18789" marR="18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8789" marR="18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55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Работа экзаменуемого характеризуется смысловой цельностью, связностью и последовательностью изложения,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допущена 1 логическая ошибка,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и/или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работе имеется 1 нарушение абзацного членения текста.</a:t>
                      </a:r>
                    </a:p>
                  </a:txBody>
                  <a:tcPr marL="18789" marR="18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8789" marR="18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28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работе экзаменуемого просматривается коммуника­тив­ный замысел,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допущено более 1 логической ошибки,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и/или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имеются 2 случая нарушения абзацного членения текста.</a:t>
                      </a:r>
                    </a:p>
                  </a:txBody>
                  <a:tcPr marL="18789" marR="18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18789" marR="18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Содержимое 2"/>
          <p:cNvSpPr>
            <a:spLocks noGrp="1"/>
          </p:cNvSpPr>
          <p:nvPr>
            <p:ph idx="1"/>
          </p:nvPr>
        </p:nvSpPr>
        <p:spPr>
          <a:xfrm>
            <a:off x="323850" y="1557338"/>
            <a:ext cx="8002588" cy="4497387"/>
          </a:xfrm>
        </p:spPr>
        <p:txBody>
          <a:bodyPr/>
          <a:lstStyle/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Следует обратить внимание на то, что оценка по критерию ИК3 снижается на 1 балл, даже если в изложении присутствует только одна из ошибок: или 1 логическая ошибка, или 1 нарушение абзацного членения текста.</a:t>
            </a:r>
          </a:p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Оценивая последовательность изложения содержания прослушанного текста, необходимо опираться на исходный текст и его композиционно-логическую структуру. </a:t>
            </a:r>
          </a:p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 Оценивая логическую связь между единицами текста изложения учащегося, нужно иметь в виду, что она не должна противоречить логике исходного текста. </a:t>
            </a:r>
          </a:p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В то же время, оценивая речевую связность и правильность абзацного членения изложения, необходимо рассматривать эти параметры применительно к тексту работы учащегося, то есть к созданному экзаменуемым тексту изложения, а не сопоставлять текст, написанный выпускником, с оригиналом.</a:t>
            </a:r>
          </a:p>
        </p:txBody>
      </p:sp>
      <p:pic>
        <p:nvPicPr>
          <p:cNvPr id="27651" name="Содержимое 3" descr="C:\Users\Светлана\Desktop\работа\я-17\1.3 словари\punctuation-marks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0"/>
            <a:ext cx="935038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457200" y="333375"/>
            <a:ext cx="8218488" cy="6264275"/>
          </a:xfrm>
        </p:spPr>
        <p:txBody>
          <a:bodyPr/>
          <a:lstStyle/>
          <a:p>
            <a:r>
              <a:rPr lang="ru-RU" sz="1600" smtClean="0"/>
              <a:t>При оценке грамотности (ГК1–ГК4) следует учитывать </a:t>
            </a:r>
            <a:r>
              <a:rPr lang="ru-RU" sz="1600" b="1" smtClean="0"/>
              <a:t>объём изложения и сочинения</a:t>
            </a:r>
            <a:r>
              <a:rPr lang="ru-RU" sz="1600" smtClean="0"/>
              <a:t>.</a:t>
            </a:r>
          </a:p>
          <a:p>
            <a:r>
              <a:rPr lang="ru-RU" sz="1600" smtClean="0"/>
              <a:t>Указанные в таблице 4 нормативы применяются для проверки и оценки </a:t>
            </a:r>
            <a:r>
              <a:rPr lang="ru-RU" sz="1600" b="1" smtClean="0"/>
              <a:t>изложения и сочинения, </a:t>
            </a:r>
            <a:r>
              <a:rPr lang="ru-RU" sz="1600" smtClean="0"/>
              <a:t>суммарный объём которых составляет 140 и более слов.</a:t>
            </a:r>
          </a:p>
          <a:p>
            <a:r>
              <a:rPr lang="ru-RU" sz="1600" smtClean="0"/>
              <a:t>Если суммарный объём </a:t>
            </a:r>
            <a:r>
              <a:rPr lang="ru-RU" sz="1600" b="1" smtClean="0"/>
              <a:t>сочинения и изложения</a:t>
            </a:r>
            <a:r>
              <a:rPr lang="ru-RU" sz="1600" smtClean="0"/>
              <a:t> составляет </a:t>
            </a:r>
            <a:br>
              <a:rPr lang="ru-RU" sz="1600" smtClean="0"/>
            </a:br>
            <a:r>
              <a:rPr lang="ru-RU" sz="1600" smtClean="0"/>
              <a:t>70–139 слов, то по каждому из критериев ГК1–ГК4 не ставится больше </a:t>
            </a:r>
            <a:br>
              <a:rPr lang="ru-RU" sz="1600" smtClean="0"/>
            </a:br>
            <a:r>
              <a:rPr lang="ru-RU" sz="1600" smtClean="0"/>
              <a:t>1 балла:</a:t>
            </a:r>
          </a:p>
          <a:p>
            <a:r>
              <a:rPr lang="ru-RU" sz="1600" smtClean="0"/>
              <a:t>ГК1 – 1 балл ставится, если орфографических ошибок нет или допущена 1 негрубая ошибка;</a:t>
            </a:r>
          </a:p>
          <a:p>
            <a:r>
              <a:rPr lang="ru-RU" sz="1600" smtClean="0"/>
              <a:t>ГК2 – 1 балл ставится, если пунктуационных ошибок нет или допущена 1 негрубая ошибка;</a:t>
            </a:r>
          </a:p>
          <a:p>
            <a:r>
              <a:rPr lang="ru-RU" sz="1600" smtClean="0"/>
              <a:t>ГК3 – 1 балл ставится, если грамматических ошибок нет; </a:t>
            </a:r>
          </a:p>
          <a:p>
            <a:r>
              <a:rPr lang="ru-RU" sz="1600" smtClean="0"/>
              <a:t>ГК4 – 1 балл ставится, если речевых ошибок нет. </a:t>
            </a:r>
          </a:p>
          <a:p>
            <a:r>
              <a:rPr lang="ru-RU" sz="1600" smtClean="0"/>
              <a:t>Если в </a:t>
            </a:r>
            <a:r>
              <a:rPr lang="ru-RU" sz="1600" b="1" smtClean="0"/>
              <a:t>изложении и сочинении</a:t>
            </a:r>
            <a:r>
              <a:rPr lang="ru-RU" sz="1600" smtClean="0"/>
              <a:t> в целом насчитывается менее 70 слов, то такая работа  по критериям ГК1–ГК4 оценивается нулём баллов.</a:t>
            </a:r>
          </a:p>
          <a:p>
            <a:r>
              <a:rPr lang="ru-RU" sz="1600" smtClean="0"/>
              <a:t>Если ученик выполнил только </a:t>
            </a:r>
            <a:r>
              <a:rPr lang="ru-RU" sz="1600" b="1" smtClean="0"/>
              <a:t>один</a:t>
            </a:r>
            <a:r>
              <a:rPr lang="ru-RU" sz="1600" smtClean="0"/>
              <a:t> вид творческой работы (или изложение, или сочинение), то оценивание по критериям ГК1–ГК4 осуществляется также в соответствии с объёмом работы:</a:t>
            </a:r>
          </a:p>
          <a:p>
            <a:r>
              <a:rPr lang="ru-RU" sz="1600" smtClean="0"/>
              <a:t>– если в работе не менее 140 слов, то грамотность оценивается по таблице 4;</a:t>
            </a:r>
          </a:p>
          <a:p>
            <a:r>
              <a:rPr lang="ru-RU" sz="1600" smtClean="0"/>
              <a:t>– если в работе 70–139 слов, то по каждому из критериев ГК1–ГК4 не ставится более 1 балла (см. выше);</a:t>
            </a:r>
          </a:p>
          <a:p>
            <a:r>
              <a:rPr lang="ru-RU" sz="1600" smtClean="0"/>
              <a:t>– если в работе менее 70 слов, то такая работа по критериям ГК1–ГК4 оценивается нулём баллов.</a:t>
            </a:r>
          </a:p>
        </p:txBody>
      </p:sp>
    </p:spTree>
  </p:cSld>
  <p:clrMapOvr>
    <a:masterClrMapping/>
  </p:clrMapOvr>
  <p:transition>
    <p:randomBar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8"/>
          <p:cNvPicPr>
            <a:picLocks noChangeAspect="1" noChangeArrowheads="1"/>
          </p:cNvPicPr>
          <p:nvPr/>
        </p:nvPicPr>
        <p:blipFill>
          <a:blip r:embed="rId2" cstate="print"/>
          <a:srcRect t="7391"/>
          <a:stretch>
            <a:fillRect/>
          </a:stretch>
        </p:blipFill>
        <p:spPr bwMode="auto">
          <a:xfrm>
            <a:off x="468313" y="1628775"/>
            <a:ext cx="8424862" cy="551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060575"/>
            <a:ext cx="8229600" cy="1439863"/>
          </a:xfrm>
        </p:spPr>
        <p:txBody>
          <a:bodyPr/>
          <a:lstStyle/>
          <a:p>
            <a:r>
              <a:rPr lang="ru-RU" b="1" smtClean="0"/>
              <a:t>СПАСИБО ЗА ВНИМАНИЕ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8400" y="3573463"/>
            <a:ext cx="4751388" cy="1655762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altLang="ru-RU" sz="2000" b="1" i="1" smtClean="0"/>
              <a:t>     </a:t>
            </a:r>
            <a:r>
              <a:rPr lang="ru-RU" sz="1600" b="1" i="1" smtClean="0">
                <a:latin typeface="Times New Roman" pitchFamily="18" charset="0"/>
                <a:cs typeface="Times New Roman" pitchFamily="18" charset="0"/>
              </a:rPr>
              <a:t>Цыбулько Ирина Петровна, 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    председатель комиссии разработчиков</a:t>
            </a:r>
            <a:r>
              <a:rPr lang="ru-RU" sz="16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контрольных измерительных материалов для государственной итоговой аттестации, ведущий научный сотрудник ФГБНУ «ФИПИ»</a:t>
            </a:r>
            <a:endParaRPr lang="ru-RU" altLang="ru-RU" sz="1600" i="1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ru-RU" altLang="ru-RU" sz="1600" i="1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4" name="Picture 5" descr="i?id=47594267&amp;tov=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350" y="404813"/>
            <a:ext cx="6983413" cy="1943100"/>
          </a:xfrm>
          <a:prstGeom prst="rect">
            <a:avLst/>
          </a:prstGeom>
          <a:noFill/>
          <a:ln w="9525">
            <a:solidFill>
              <a:srgbClr val="FF7D7D"/>
            </a:solidFill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188913"/>
            <a:ext cx="7559675" cy="1439862"/>
          </a:xfrm>
        </p:spPr>
        <p:txBody>
          <a:bodyPr/>
          <a:lstStyle/>
          <a:p>
            <a:r>
              <a:rPr lang="ru-RU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Структура экзаменационной работы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29600" cy="4386262"/>
          </a:xfrm>
        </p:spPr>
        <p:txBody>
          <a:bodyPr/>
          <a:lstStyle/>
          <a:p>
            <a:pPr marL="0">
              <a:spcBef>
                <a:spcPts val="0"/>
              </a:spcBef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воспроизводит</a:t>
            </a:r>
            <a:r>
              <a:rPr lang="ru-RU" sz="24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логику познавательной деятельности ученика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(слушание – чтение – письмо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>
              <a:spcBef>
                <a:spcPts val="0"/>
              </a:spcBef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соотносится  со структурой </a:t>
            </a:r>
            <a:r>
              <a:rPr lang="ru-RU" sz="24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единого государственного экзамена;</a:t>
            </a:r>
          </a:p>
          <a:p>
            <a:pPr marL="0">
              <a:spcBef>
                <a:spcPts val="0"/>
              </a:spcBef>
              <a:defRPr/>
            </a:pPr>
            <a:endParaRPr lang="ru-RU" sz="2400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реализует </a:t>
            </a:r>
            <a:r>
              <a:rPr lang="ru-RU" sz="24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компетентностный</a:t>
            </a:r>
            <a:r>
              <a:rPr lang="ru-RU" sz="24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подход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 проверке уровня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обученности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>
              <a:spcBef>
                <a:spcPts val="0"/>
              </a:spcBef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отражает </a:t>
            </a:r>
            <a:r>
              <a:rPr lang="ru-RU" sz="2400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практикоориентированную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и </a:t>
            </a:r>
            <a:r>
              <a:rPr lang="ru-RU" sz="24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коммуникативную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направленность экзаменационной работы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defRPr/>
            </a:pPr>
            <a:endParaRPr lang="ru-RU" dirty="0"/>
          </a:p>
        </p:txBody>
      </p:sp>
    </p:spTree>
  </p:cSld>
  <p:clrMapOvr>
    <a:masterClrMapping/>
  </p:clrMapOvr>
  <p:transition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395288" y="1412875"/>
            <a:ext cx="8229600" cy="215900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9138"/>
            <a:ext cx="8002588" cy="4137025"/>
          </a:xfrm>
        </p:spPr>
        <p:txBody>
          <a:bodyPr/>
          <a:lstStyle/>
          <a:p>
            <a:pPr marL="0" algn="just">
              <a:spcBef>
                <a:spcPts val="0"/>
              </a:spcBef>
              <a:buFontTx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Прослушайте текст и напишите сжатое изложение. </a:t>
            </a:r>
          </a:p>
          <a:p>
            <a:pPr marL="0" algn="just">
              <a:spcBef>
                <a:spcPts val="0"/>
              </a:spcBef>
              <a:buFontTx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Учтите, что Вы должны передать главное содержание как каждой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микротемы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так и всего текста в целом.</a:t>
            </a:r>
          </a:p>
          <a:p>
            <a:pPr marL="0" algn="just">
              <a:spcBef>
                <a:spcPts val="0"/>
              </a:spcBef>
              <a:buFontTx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Объём изложения – не менее 70 слов.</a:t>
            </a:r>
          </a:p>
          <a:p>
            <a:pPr marL="0" algn="just">
              <a:spcBef>
                <a:spcPts val="0"/>
              </a:spcBef>
              <a:buFontTx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Пишите изложение аккуратно, разборчивым почерком.</a:t>
            </a:r>
          </a:p>
          <a:p>
            <a:pPr marL="0" algn="just">
              <a:spcBef>
                <a:spcPts val="0"/>
              </a:spcBef>
              <a:buFontTx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Если в изложении менее 50 слов, то такая работа не засчитывается и оценивается нулём баллов, задание считается невыполненным. </a:t>
            </a:r>
          </a:p>
          <a:p>
            <a:pPr marL="0" algn="just">
              <a:spcBef>
                <a:spcPts val="0"/>
              </a:spcBef>
              <a:buFontTx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7171" name="Схема 1033"/>
          <p:cNvPicPr>
            <a:picLocks noGrp="1"/>
          </p:cNvPicPr>
          <p:nvPr>
            <p:ph idx="1"/>
          </p:nvPr>
        </p:nvPicPr>
        <p:blipFill>
          <a:blip r:embed="rId2" cstate="print"/>
          <a:srcRect l="-21136" r="-21013"/>
          <a:stretch>
            <a:fillRect/>
          </a:stretch>
        </p:blipFill>
        <p:spPr>
          <a:xfrm>
            <a:off x="539750" y="1628775"/>
            <a:ext cx="7777163" cy="4483100"/>
          </a:xfrm>
        </p:spPr>
      </p:pic>
    </p:spTree>
  </p:cSld>
  <p:clrMapOvr>
    <a:masterClrMapping/>
  </p:clrMapOvr>
  <p:transition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76375" y="1341438"/>
          <a:ext cx="6911975" cy="3168650"/>
        </p:xfrm>
        <a:graphic>
          <a:graphicData uri="http://schemas.openxmlformats.org/drawingml/2006/table">
            <a:tbl>
              <a:tblPr/>
              <a:tblGrid>
                <a:gridCol w="6911975"/>
              </a:tblGrid>
              <a:tr h="3168650">
                <a:tc>
                  <a:txBody>
                    <a:bodyPr/>
                    <a:lstStyle/>
                    <a:p>
                      <a:pPr marL="0" marR="0" lvl="0" indent="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Эксперт проверяет работу в том случае, если в ней насчитывается не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менее 50 слов.</a:t>
                      </a:r>
                    </a:p>
                    <a:p>
                      <a:pPr marL="0" marR="0" lvl="0" indent="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 написании изложения экзаменуемым может быть использована лексика, отличающаяся от той, которая представлена в исходном тексте или в информации о тексте.</a:t>
                      </a:r>
                    </a:p>
                    <a:p>
                      <a:pPr marL="0" marR="0" lvl="0" indent="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Экзаменуемый должен писать изложение от того лица, от которого идёт повествование в исходном тексте.</a:t>
                      </a:r>
                    </a:p>
                    <a:p>
                      <a:pPr marL="0" marR="0" lvl="0" indent="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Если в исходном тексте встречаются имена собственные, то они должны быть выписаны на доске.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8200" name="Рисунок 4" descr="C:\Users\Светлана\Desktop\работа\я-17\1.3 словари\punctuation-mar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636838"/>
            <a:ext cx="792163" cy="11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979613" y="1628775"/>
          <a:ext cx="6553200" cy="3455988"/>
        </p:xfrm>
        <a:graphic>
          <a:graphicData uri="http://schemas.openxmlformats.org/drawingml/2006/table">
            <a:tbl>
              <a:tblPr/>
              <a:tblGrid>
                <a:gridCol w="449262"/>
                <a:gridCol w="6103938"/>
              </a:tblGrid>
              <a:tr h="34559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819" marR="6681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 подсчёте слов учитываются как самостоятельные, так и служебные части речи. Подсчитывается любая последовательность слов, написанных без пробела (например, «всё-таки» – одно слово, «всё же» – два слова). Инициалы с фамилией считаются одним словом (например, «М.Ю. Лермонтов» – одно слово). Любые другие символы, в частности цифры, при подсчете  не учитываются (например, «5 лет» – одно слово, «пять лет» – два слова).</a:t>
                      </a:r>
                    </a:p>
                  </a:txBody>
                  <a:tcPr marL="66819" marR="6681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221" name="Рисунок 4" descr="C:\Users\Светлана\Desktop\работа\я-17\1.3 словари\punctuation-mar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2636838"/>
            <a:ext cx="647700" cy="11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1800225"/>
          </a:xfrm>
        </p:spPr>
        <p:txBody>
          <a:bodyPr/>
          <a:lstStyle/>
          <a:p>
            <a:r>
              <a:rPr lang="ru-RU" sz="2400" b="1" smtClean="0">
                <a:solidFill>
                  <a:schemeClr val="bg1"/>
                </a:solidFill>
              </a:rPr>
              <a:t>Часть 1</a:t>
            </a:r>
            <a:br>
              <a:rPr lang="ru-RU" sz="2400" b="1" smtClean="0">
                <a:solidFill>
                  <a:schemeClr val="bg1"/>
                </a:solidFill>
              </a:rPr>
            </a:br>
            <a:r>
              <a:rPr lang="ru-RU" sz="2400" b="1" smtClean="0">
                <a:solidFill>
                  <a:schemeClr val="bg1"/>
                </a:solidFill>
              </a:rPr>
              <a:t>Сжатое изложение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2565400"/>
            <a:ext cx="3924300" cy="34893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ru-RU" sz="24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Содержательная обработка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прослушанного текста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(предметное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метапредметное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умение)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1800" dirty="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ru-RU" dirty="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Извлечение главной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из текста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533900" y="2636838"/>
            <a:ext cx="3925888" cy="34893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ru-RU" sz="24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Языковая обработка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прослушанного текста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предметное умение)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ru-RU" dirty="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лаконично передать извлечённую информацию в письменной речи</a:t>
            </a:r>
          </a:p>
        </p:txBody>
      </p:sp>
      <p:sp>
        <p:nvSpPr>
          <p:cNvPr id="10245" name="AutoShape 6"/>
          <p:cNvSpPr>
            <a:spLocks noChangeArrowheads="1"/>
          </p:cNvSpPr>
          <p:nvPr/>
        </p:nvSpPr>
        <p:spPr bwMode="auto">
          <a:xfrm>
            <a:off x="2411413" y="1844675"/>
            <a:ext cx="485775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6" name="AutoShape 7"/>
          <p:cNvSpPr>
            <a:spLocks noChangeArrowheads="1"/>
          </p:cNvSpPr>
          <p:nvPr/>
        </p:nvSpPr>
        <p:spPr bwMode="auto">
          <a:xfrm>
            <a:off x="5940425" y="1916113"/>
            <a:ext cx="485775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7" name="Line 8"/>
          <p:cNvSpPr>
            <a:spLocks noChangeShapeType="1"/>
          </p:cNvSpPr>
          <p:nvPr/>
        </p:nvSpPr>
        <p:spPr bwMode="auto">
          <a:xfrm>
            <a:off x="4500563" y="1700213"/>
            <a:ext cx="0" cy="4537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14400" y="333375"/>
            <a:ext cx="8229600" cy="1511300"/>
          </a:xfrm>
        </p:spPr>
        <p:txBody>
          <a:bodyPr/>
          <a:lstStyle/>
          <a:p>
            <a:pPr>
              <a:defRPr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аналитические умения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7338"/>
            <a:ext cx="8002588" cy="4568825"/>
          </a:xfrm>
        </p:spPr>
        <p:txBody>
          <a:bodyPr/>
          <a:lstStyle/>
          <a:p>
            <a:pPr lvl="2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выделять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микротемы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текста;</a:t>
            </a:r>
          </a:p>
          <a:p>
            <a:pPr lvl="2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выбирать главное в каждой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микротеме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2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определять функционально-содержательные особенности текста (тип речи); </a:t>
            </a:r>
          </a:p>
          <a:p>
            <a:pPr lvl="2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определять структурно-композиционные особенности текста; </a:t>
            </a:r>
          </a:p>
          <a:p>
            <a:pPr lvl="2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видеть логику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развития текста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presentation_rus_2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Settings\ukv.WS-207-03-UKV\Local Settings\Temporary Internet Files\Content.IE5\PLWMYQB8\presentation_rus_2.pot</Template>
  <TotalTime>7342</TotalTime>
  <Words>1557</Words>
  <Application>Microsoft Office PowerPoint</Application>
  <PresentationFormat>Экран (4:3)</PresentationFormat>
  <Paragraphs>159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3" baseType="lpstr">
      <vt:lpstr>Arial</vt:lpstr>
      <vt:lpstr>Times New Roman</vt:lpstr>
      <vt:lpstr>Tahoma</vt:lpstr>
      <vt:lpstr>Wingdings</vt:lpstr>
      <vt:lpstr>presentation_rus_2</vt:lpstr>
      <vt:lpstr>Слайд 1</vt:lpstr>
      <vt:lpstr>Структура экзаменационной работы  (Основная школа)</vt:lpstr>
      <vt:lpstr>Структура экзаменационной работы</vt:lpstr>
      <vt:lpstr>Слайд 4</vt:lpstr>
      <vt:lpstr>Слайд 5</vt:lpstr>
      <vt:lpstr>Слайд 6</vt:lpstr>
      <vt:lpstr>Слайд 7</vt:lpstr>
      <vt:lpstr>Часть 1 Сжатое изложение</vt:lpstr>
      <vt:lpstr>Основные аналитические умения: </vt:lpstr>
      <vt:lpstr>Слайд 10</vt:lpstr>
      <vt:lpstr>Слайд 11</vt:lpstr>
      <vt:lpstr>Слайд 12</vt:lpstr>
      <vt:lpstr>Слайд 13</vt:lpstr>
      <vt:lpstr>Читая экзаменационную работу, эксперт устанавливает </vt:lpstr>
      <vt:lpstr>Оценивания  экзаменационную работу по данному критерию, эксперт не учитывает</vt:lpstr>
      <vt:lpstr>Оценивания  экзаменационную работу по данному критерию, эксперт учитывает </vt:lpstr>
      <vt:lpstr>Слайд 17</vt:lpstr>
      <vt:lpstr>Основные продуктивные речевые умения: 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СПАСИБО ЗА ВНИМАНИЕ</vt:lpstr>
    </vt:vector>
  </TitlesOfParts>
  <Company>FIPI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746</cp:revision>
  <dcterms:created xsi:type="dcterms:W3CDTF">2005-03-25T14:40:30Z</dcterms:created>
  <dcterms:modified xsi:type="dcterms:W3CDTF">2016-10-05T11:30:34Z</dcterms:modified>
</cp:coreProperties>
</file>