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55F4F9A-B847-4858-B7D1-74B1C5833960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36AEF74-E4B7-4A82-B56F-38D0ADA943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4869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4F9A-B847-4858-B7D1-74B1C5833960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EF74-E4B7-4A82-B56F-38D0ADA943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027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4F9A-B847-4858-B7D1-74B1C5833960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EF74-E4B7-4A82-B56F-38D0ADA943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394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4F9A-B847-4858-B7D1-74B1C5833960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EF74-E4B7-4A82-B56F-38D0ADA943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11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55F4F9A-B847-4858-B7D1-74B1C5833960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A36AEF74-E4B7-4A82-B56F-38D0ADA943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0822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4F9A-B847-4858-B7D1-74B1C5833960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EF74-E4B7-4A82-B56F-38D0ADA943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795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4F9A-B847-4858-B7D1-74B1C5833960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EF74-E4B7-4A82-B56F-38D0ADA943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188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4F9A-B847-4858-B7D1-74B1C5833960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EF74-E4B7-4A82-B56F-38D0ADA943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101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4F9A-B847-4858-B7D1-74B1C5833960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EF74-E4B7-4A82-B56F-38D0ADA943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017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4F9A-B847-4858-B7D1-74B1C5833960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6AEF74-E4B7-4A82-B56F-38D0ADA94378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52353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55F4F9A-B847-4858-B7D1-74B1C5833960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6AEF74-E4B7-4A82-B56F-38D0ADA9437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09995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55F4F9A-B847-4858-B7D1-74B1C5833960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36AEF74-E4B7-4A82-B56F-38D0ADA943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144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«семейные ценности»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4800" dirty="0" smtClean="0"/>
              <a:t>Социальный проект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092245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Актуальность проекта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615" y="1856095"/>
            <a:ext cx="11382233" cy="4817659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Семья - это первый социальный институт, с которым ребенок встречается в жизни.    </a:t>
            </a:r>
          </a:p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Чувство Родины начинает формироваться у ребёнка с отношения в семье, к самым близким людям – к матери, отцу, бабушке, дедушке; с восхищения тем, что видит перед собой малыш, какое воспитание он получает в семье и что вызывает отклик в его душе. 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семье воспитание детей должно строиться на любви, традициях, личном примере родителей и близких. И какую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 сторону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 развития   ребёнка   не   рассматривали,  всегда   окажется,   что главную роль в становлении его личности на разных возрастных этапах играет   семья.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Вот почему проблема сохранения семейных ценностей, возрождения семейных традиций становится актуальной и определяется той огромной ролью, которую играет семья и семейные традиции в развитии и формировании социально-нравственной культуры ребёнка. То, что ребенок получает в семье, он сохраняет в течение всей жизни.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7051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dirty="0" smtClean="0">
                <a:solidFill>
                  <a:srgbClr val="7030A0"/>
                </a:solidFill>
              </a:rPr>
              <a:t>Цель проекта</a:t>
            </a:r>
            <a:endParaRPr lang="ru-RU" sz="6600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002060"/>
                </a:solidFill>
                <a:latin typeface="Arial Black" pitchFamily="34" charset="0"/>
              </a:rPr>
              <a:t>Повышение роли семейных ценностей в становлении личности ребенка, его нравственном воспитании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285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7030A0"/>
                </a:solidFill>
              </a:rPr>
              <a:t>Задачи проекта</a:t>
            </a:r>
            <a:endParaRPr lang="ru-RU" sz="6000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dirty="0">
                <a:solidFill>
                  <a:srgbClr val="002060"/>
                </a:solidFill>
                <a:latin typeface="Arial Black" pitchFamily="34" charset="0"/>
              </a:rPr>
              <a:t>вызвать     интерес    у     детей     и   родителей   к   семье,  семейным традициям;</a:t>
            </a:r>
          </a:p>
          <a:p>
            <a:pPr lvl="0"/>
            <a:r>
              <a:rPr lang="ru-RU" sz="2800" dirty="0">
                <a:solidFill>
                  <a:srgbClr val="002060"/>
                </a:solidFill>
                <a:latin typeface="Arial Black" pitchFamily="34" charset="0"/>
              </a:rPr>
              <a:t>показать  обучающимся значимость семьи в жизни каждого человека;</a:t>
            </a:r>
          </a:p>
          <a:p>
            <a:pPr lvl="0"/>
            <a:r>
              <a:rPr lang="ru-RU" sz="2800" dirty="0">
                <a:solidFill>
                  <a:srgbClr val="002060"/>
                </a:solidFill>
                <a:latin typeface="Arial Black" pitchFamily="34" charset="0"/>
              </a:rPr>
              <a:t>воспитывать у детей любовь и уважение к родительскому дому, семье, своим близким, старшему поколению.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1835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4000" b="1" u="sng" dirty="0">
                <a:solidFill>
                  <a:srgbClr val="002060"/>
                </a:solidFill>
                <a:latin typeface="Arial Black" pitchFamily="34" charset="0"/>
              </a:rPr>
              <a:t>Участники проекта:</a:t>
            </a:r>
            <a:endParaRPr lang="ru-RU" sz="4000" dirty="0">
              <a:solidFill>
                <a:srgbClr val="002060"/>
              </a:solidFill>
              <a:latin typeface="Arial Black" pitchFamily="34" charset="0"/>
            </a:endParaRPr>
          </a:p>
          <a:p>
            <a:pPr algn="ctr">
              <a:buNone/>
            </a:pPr>
            <a:r>
              <a:rPr lang="ru-RU" sz="4000" dirty="0">
                <a:solidFill>
                  <a:srgbClr val="002060"/>
                </a:solidFill>
                <a:latin typeface="Arial Black" pitchFamily="34" charset="0"/>
              </a:rPr>
              <a:t>   обучающиеся </a:t>
            </a:r>
            <a:r>
              <a:rPr lang="ru-RU" sz="4000" dirty="0" smtClean="0">
                <a:solidFill>
                  <a:srgbClr val="002060"/>
                </a:solidFill>
                <a:latin typeface="Arial Black" pitchFamily="34" charset="0"/>
              </a:rPr>
              <a:t>4 А </a:t>
            </a:r>
            <a:r>
              <a:rPr lang="ru-RU" sz="4000" dirty="0">
                <a:solidFill>
                  <a:srgbClr val="002060"/>
                </a:solidFill>
                <a:latin typeface="Arial Black" pitchFamily="34" charset="0"/>
              </a:rPr>
              <a:t>класса,</a:t>
            </a:r>
          </a:p>
          <a:p>
            <a:pPr algn="ctr">
              <a:buNone/>
            </a:pPr>
            <a:r>
              <a:rPr lang="ru-RU" sz="4000" dirty="0">
                <a:solidFill>
                  <a:srgbClr val="002060"/>
                </a:solidFill>
                <a:latin typeface="Arial Black" pitchFamily="34" charset="0"/>
              </a:rPr>
              <a:t>   родители;</a:t>
            </a:r>
          </a:p>
          <a:p>
            <a:pPr algn="ctr"/>
            <a:r>
              <a:rPr lang="ru-RU" sz="4000" b="1" u="sng" dirty="0">
                <a:solidFill>
                  <a:srgbClr val="002060"/>
                </a:solidFill>
                <a:latin typeface="Arial Black" pitchFamily="34" charset="0"/>
              </a:rPr>
              <a:t>Реализация проекта:</a:t>
            </a:r>
            <a:endParaRPr lang="ru-RU" sz="4000" dirty="0">
              <a:solidFill>
                <a:srgbClr val="002060"/>
              </a:solidFill>
              <a:latin typeface="Arial Black" pitchFamily="34" charset="0"/>
            </a:endParaRPr>
          </a:p>
          <a:p>
            <a:pPr algn="ctr">
              <a:buNone/>
            </a:pPr>
            <a:r>
              <a:rPr lang="ru-RU" sz="4000" dirty="0">
                <a:solidFill>
                  <a:srgbClr val="002060"/>
                </a:solidFill>
                <a:latin typeface="Arial Black" pitchFamily="34" charset="0"/>
              </a:rPr>
              <a:t>   </a:t>
            </a:r>
            <a:r>
              <a:rPr lang="ru-RU" sz="4000" dirty="0" smtClean="0">
                <a:solidFill>
                  <a:srgbClr val="002060"/>
                </a:solidFill>
                <a:latin typeface="Arial Black" pitchFamily="34" charset="0"/>
              </a:rPr>
              <a:t>2018 </a:t>
            </a:r>
            <a:r>
              <a:rPr lang="ru-RU" sz="4000" dirty="0">
                <a:solidFill>
                  <a:srgbClr val="002060"/>
                </a:solidFill>
                <a:latin typeface="Arial Black" pitchFamily="34" charset="0"/>
              </a:rPr>
              <a:t>— </a:t>
            </a:r>
            <a:r>
              <a:rPr lang="ru-RU" sz="4000" dirty="0" smtClean="0">
                <a:solidFill>
                  <a:srgbClr val="002060"/>
                </a:solidFill>
                <a:latin typeface="Arial Black" pitchFamily="34" charset="0"/>
              </a:rPr>
              <a:t>2019 </a:t>
            </a:r>
            <a:r>
              <a:rPr lang="ru-RU" sz="4000" dirty="0" err="1">
                <a:solidFill>
                  <a:srgbClr val="002060"/>
                </a:solidFill>
                <a:latin typeface="Arial Black" pitchFamily="34" charset="0"/>
              </a:rPr>
              <a:t>гг</a:t>
            </a:r>
            <a:r>
              <a:rPr lang="ru-RU" sz="4000" dirty="0">
                <a:solidFill>
                  <a:srgbClr val="002060"/>
                </a:solidFill>
                <a:latin typeface="Arial Black" pitchFamily="34" charset="0"/>
              </a:rPr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331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68490"/>
            <a:ext cx="10058400" cy="70968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Этапы и сроки проведения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659" y="1078173"/>
            <a:ext cx="11723427" cy="5513696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1.Организационный этап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Формирование проблемы. Выбор названия проекта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Обсуждение плана работы над проектом.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Сентябрь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2018 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2.Подготовительный этап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Формирование групп участников проекта с учетом пожеланий и выбранных направлений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работы. Постановка целей и задач перед участниками групп.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01.10.18-01.11.18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3.Реализация проекта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День здоровья. Праздник День Матери. Новый год в кругу семьи. Масленичные гуляния. Семейное путешествие.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333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68490"/>
            <a:ext cx="10058400" cy="64144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Реализация проекта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125" y="1009934"/>
            <a:ext cx="11805314" cy="584806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1.Организационный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этап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Обсуждение проблемы на классном часе и родительском собрании. Составление плана работы над проектом.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2.Подготовительный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этап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Формирование групп участников проекта с учетом пожеланий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возможностей и потребностей участников. Постановка целей и задач по работе в каждой группе. Распределение функциональных обязанностей.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3.Реализация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проекта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День здоровья. </a:t>
            </a:r>
            <a:endParaRPr lang="ru-RU" b="1" i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Участие в общешкольном мероприятии. Организация пикника, пошив формы участников, сопровождение команды детей родителями на всех этапах.</a:t>
            </a:r>
          </a:p>
          <a:p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Праздник </a:t>
            </a:r>
            <a:r>
              <a:rPr lang="ru-RU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День Матери</a:t>
            </a:r>
            <a:r>
              <a:rPr lang="ru-RU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Разработка сценария. Пошив костюмов. Постановка мюзикла. Оформление декораций, подготовка реквизита. </a:t>
            </a:r>
          </a:p>
          <a:p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Новый </a:t>
            </a:r>
            <a:r>
              <a:rPr lang="ru-RU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 в кругу семьи. </a:t>
            </a:r>
            <a:endParaRPr lang="ru-RU" b="1" i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Разработка праздничной программы. Совместное приготовление (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ребенок+родитель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блюд к праздничному столу. </a:t>
            </a:r>
          </a:p>
          <a:p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Семейное </a:t>
            </a:r>
            <a:r>
              <a:rPr lang="ru-RU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путешествие. </a:t>
            </a:r>
            <a:endParaRPr lang="ru-RU" b="1" i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Семейные поездки классного коллектива в г. Тобольск и Казань.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070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4400" dirty="0" smtClean="0"/>
          </a:p>
          <a:p>
            <a:pPr algn="ctr"/>
            <a:r>
              <a:rPr lang="ru-RU" sz="4400" dirty="0" smtClean="0"/>
              <a:t>Спасибо за внимание!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7746097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41</TotalTime>
  <Words>247</Words>
  <Application>Microsoft Office PowerPoint</Application>
  <PresentationFormat>Широкоэкранный</PresentationFormat>
  <Paragraphs>44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 Black</vt:lpstr>
      <vt:lpstr>Century Gothic</vt:lpstr>
      <vt:lpstr>Garamond</vt:lpstr>
      <vt:lpstr>Times New Roman</vt:lpstr>
      <vt:lpstr>Savon</vt:lpstr>
      <vt:lpstr>«семейные ценности»</vt:lpstr>
      <vt:lpstr>Актуальность проекта</vt:lpstr>
      <vt:lpstr>Цель проекта</vt:lpstr>
      <vt:lpstr>Задачи проекта</vt:lpstr>
      <vt:lpstr>Презентация PowerPoint</vt:lpstr>
      <vt:lpstr>Этапы и сроки проведения</vt:lpstr>
      <vt:lpstr>Реализация проекта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«семейные ценности»</dc:title>
  <dc:creator>Анастасия Баженова</dc:creator>
  <cp:lastModifiedBy>Анастасия Баженова</cp:lastModifiedBy>
  <cp:revision>5</cp:revision>
  <dcterms:created xsi:type="dcterms:W3CDTF">2018-12-11T04:32:03Z</dcterms:created>
  <dcterms:modified xsi:type="dcterms:W3CDTF">2018-12-11T05:13:15Z</dcterms:modified>
</cp:coreProperties>
</file>