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1" r:id="rId4"/>
    <p:sldId id="270" r:id="rId5"/>
    <p:sldId id="269" r:id="rId6"/>
    <p:sldId id="272" r:id="rId7"/>
    <p:sldId id="273" r:id="rId8"/>
    <p:sldId id="274" r:id="rId9"/>
    <p:sldId id="276" r:id="rId10"/>
    <p:sldId id="277" r:id="rId11"/>
    <p:sldId id="275" r:id="rId12"/>
    <p:sldId id="279" r:id="rId13"/>
    <p:sldId id="280" r:id="rId14"/>
    <p:sldId id="278" r:id="rId15"/>
    <p:sldId id="281" r:id="rId16"/>
    <p:sldId id="282" r:id="rId17"/>
    <p:sldId id="283" r:id="rId18"/>
    <p:sldId id="284" r:id="rId19"/>
    <p:sldId id="285" r:id="rId20"/>
    <p:sldId id="286" r:id="rId21"/>
    <p:sldId id="28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1A3A9-C330-4235-8574-49230EEDD1DA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A3A94-ED5E-4658-84AD-FB10F8A62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1F58A-B0C5-4B99-92CE-E0E5E4A39B0A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14B03A-B84D-4553-98F9-6D995C2E68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6ADED-05C6-4DBE-8274-567814DCBD22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9D489-D0E4-4BDA-B795-351FEFDBB5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FD1FF-1722-44DC-BB88-F72BF7C47703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DF03-859F-4E9E-ADD8-BD15E9BC2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E40F-EDB7-404E-BBD2-7C90168EA13E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2DD21-2357-4233-9CC2-68D128294F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4DEFA-C8EE-4F75-A760-28980F23BF8C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2DDEE-D0B6-4E8A-BE44-8F3C196AE3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FB394-DAE1-4BC8-A4DF-C6976D361541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D3BA8-70C4-45DD-8D6A-8527B12BE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F56F-940D-493B-84F8-F6C75BE933C4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42199-7ACA-44C0-BB07-1ADFC0524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57F42-C96F-4AA5-AA07-BCC697B66DF8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621E6-356D-406C-BB6E-AAAFCD7C7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189C6-01C0-41C8-AEAB-2BFF619AB889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2D92A-01AC-4763-9DCA-832F1F572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CF1C0-7F64-4671-A94C-6C6DDFE6578D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CB7FE-7039-4FDB-A631-A289E0104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46C8F1-F9AC-4094-994C-0C6817DAFB84}" type="datetimeFigureOut">
              <a:rPr lang="ru-RU"/>
              <a:pPr>
                <a:defRPr/>
              </a:pPr>
              <a:t>07.08.2012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58C502-91DF-4A49-B630-CE0EB8649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rezentacii.com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rezentacii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2051" name="Рисунок 4"/>
          <p:cNvPicPr>
            <a:picLocks noChangeAspect="1"/>
          </p:cNvPicPr>
          <p:nvPr/>
        </p:nvPicPr>
        <p:blipFill>
          <a:blip r:embed="rId3" cstate="print"/>
          <a:srcRect t="144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-211256" y="1844824"/>
            <a:ext cx="9566530" cy="341632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isometricOffAxis1Righ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i="1" u="sng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Конфликты в нашей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i="1" u="sng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жизни и способы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i="1" u="sng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+mn-lt"/>
                <a:cs typeface="+mn-cs"/>
              </a:rPr>
              <a:t>их решения.</a:t>
            </a:r>
            <a:endParaRPr lang="ru-RU" sz="7200" b="1" i="1" u="sng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3786188" y="0"/>
            <a:ext cx="2428886" cy="6429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hlinkClick r:id="rId4"/>
              </a:rPr>
              <a:t>Prezentacii.com</a:t>
            </a:r>
            <a:endParaRPr lang="en-US" sz="2000" b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Портал  готовых  презентаций</a:t>
            </a:r>
            <a:endParaRPr lang="ru-RU" sz="12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1813" y="476250"/>
            <a:ext cx="8512175" cy="12001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Присутствие других учеников в конфликте делает из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с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видетелей участниками, а конфликт приобретает 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воспи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 –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т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ательный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 смысл и для них, об этом всегда приходиться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омнить учителю;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1813" y="1676400"/>
            <a:ext cx="8512175" cy="120015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Профессиональная позиция учителя в конфликте обязывает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е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го взять на себя инициативу в его разрешении и на первое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место суметь поставить интересы ученика, как 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форми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-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р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ующейся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 личности; 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1813" y="2876550"/>
            <a:ext cx="8512175" cy="92392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Всякая ошибка учителя в разрешении конфликта порождает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н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овые ситуации и конфликты, в которые включаются другие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у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ченики;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1813" y="3816350"/>
            <a:ext cx="8504237" cy="646113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Конфликт в педагогической деятельности легче 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предупре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  <a:cs typeface="+mn-cs"/>
              </a:rPr>
              <a:t>дить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, чем успешно разрешить.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2268538" y="4581525"/>
            <a:ext cx="4319587" cy="1800225"/>
          </a:xfrm>
          <a:prstGeom prst="wedgeEllipseCallout">
            <a:avLst>
              <a:gd name="adj1" fmla="val -33615"/>
              <a:gd name="adj2" fmla="val 79853"/>
            </a:avLst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Хороший пример – это самая лучшая проповедь.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Немецкая пословица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755650" y="188913"/>
            <a:ext cx="7848600" cy="8636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Способы поведения в конфликтных ситуациях.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0113" y="1279525"/>
            <a:ext cx="3600450" cy="7191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Ориентирование на себя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83150" y="1279525"/>
            <a:ext cx="3673475" cy="71913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Ориентирование на других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6" name="Прямая со стрелкой 5"/>
          <p:cNvCxnSpPr>
            <a:stCxn id="2" idx="2"/>
          </p:cNvCxnSpPr>
          <p:nvPr/>
        </p:nvCxnSpPr>
        <p:spPr>
          <a:xfrm>
            <a:off x="4679950" y="1052513"/>
            <a:ext cx="1476375" cy="14446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 flipH="1">
            <a:off x="3132138" y="1052513"/>
            <a:ext cx="1547812" cy="14446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947738" y="2636838"/>
            <a:ext cx="7656512" cy="72072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Стили разрешения конфликта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50825" y="3644900"/>
            <a:ext cx="3384550" cy="792163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сотрудничество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003800" y="4745038"/>
            <a:ext cx="3330575" cy="79216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избегание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5508625" y="3644900"/>
            <a:ext cx="3311525" cy="792163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компромисс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733675" y="5759450"/>
            <a:ext cx="3532188" cy="865188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д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оминирование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(конфронтация)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684213" y="4745038"/>
            <a:ext cx="3527425" cy="792162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у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ступчивость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(сглаживание)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23" name="Прямая со стрелкой 22"/>
          <p:cNvCxnSpPr>
            <a:stCxn id="14" idx="2"/>
          </p:cNvCxnSpPr>
          <p:nvPr/>
        </p:nvCxnSpPr>
        <p:spPr>
          <a:xfrm flipH="1">
            <a:off x="3132138" y="3357563"/>
            <a:ext cx="1644650" cy="28733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4" idx="2"/>
          </p:cNvCxnSpPr>
          <p:nvPr/>
        </p:nvCxnSpPr>
        <p:spPr>
          <a:xfrm>
            <a:off x="4776788" y="3357563"/>
            <a:ext cx="1489075" cy="28733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4" idx="2"/>
          </p:cNvCxnSpPr>
          <p:nvPr/>
        </p:nvCxnSpPr>
        <p:spPr>
          <a:xfrm flipH="1">
            <a:off x="3419475" y="3357563"/>
            <a:ext cx="1357313" cy="1387475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>
            <a:stCxn id="14" idx="2"/>
          </p:cNvCxnSpPr>
          <p:nvPr/>
        </p:nvCxnSpPr>
        <p:spPr>
          <a:xfrm>
            <a:off x="4776788" y="3357563"/>
            <a:ext cx="1090612" cy="1387475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Прямая со стрелкой 1029"/>
          <p:cNvCxnSpPr>
            <a:stCxn id="14" idx="2"/>
          </p:cNvCxnSpPr>
          <p:nvPr/>
        </p:nvCxnSpPr>
        <p:spPr>
          <a:xfrm>
            <a:off x="4776788" y="3357563"/>
            <a:ext cx="0" cy="240188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827088" y="115888"/>
            <a:ext cx="7489825" cy="792162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Способы поведения в конфликтных ситуациях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46650" y="1557338"/>
            <a:ext cx="3384550" cy="719137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Искажение  восприятий и пристрастия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088" y="1557338"/>
            <a:ext cx="3384550" cy="719137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Процедуры </a:t>
            </a: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</a:rPr>
              <a:t>конкурентности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525719" y="2636912"/>
            <a:ext cx="4046281" cy="3149471"/>
          </a:xfrm>
          <a:prstGeom prst="cloudCallou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Самое трудное в споре не только защищать свою точку зрения, сколько иметь о ней четкое представление.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Андре Моруа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4947178" y="2658512"/>
            <a:ext cx="4032448" cy="3106269"/>
          </a:xfrm>
          <a:prstGeom prst="cloudCallou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Тот, кто однажды нарушил доверие – теряет его навсегда.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Артур Шопенгауэр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900113" y="152400"/>
            <a:ext cx="3240087" cy="792163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Эмоциональность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3800" y="152400"/>
            <a:ext cx="3384550" cy="792163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Уменьшение коммуникаций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Выноска-облако 3"/>
          <p:cNvSpPr/>
          <p:nvPr/>
        </p:nvSpPr>
        <p:spPr>
          <a:xfrm>
            <a:off x="323528" y="1124744"/>
            <a:ext cx="4248472" cy="3082140"/>
          </a:xfrm>
          <a:prstGeom prst="cloudCallou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Как ни неприятен для других гнев, он более тяжел для того, кто его испытывает. То, что начато в гневе, кончается в стыде.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Л. Н. Толстой.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Выноска-облако 4"/>
          <p:cNvSpPr/>
          <p:nvPr/>
        </p:nvSpPr>
        <p:spPr>
          <a:xfrm>
            <a:off x="4576121" y="1124744"/>
            <a:ext cx="4320480" cy="3010132"/>
          </a:xfrm>
          <a:prstGeom prst="cloudCallou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Если сказать нужное слово в нужный момент – большое искусство, то промолчать вовремя – искусство еще большее.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Франсуа де Ларошфуко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2532" y="4941168"/>
            <a:ext cx="744306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none"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Ухудшение понимания основного вопроса конфликта;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2531" y="5542058"/>
            <a:ext cx="7443063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Жесткие предпочтения (зацикливание на позициях);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2532" y="6237312"/>
            <a:ext cx="7443062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Преувеличение различий, мотивация сходства.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900113" y="188913"/>
            <a:ext cx="7127875" cy="79216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Стадии конфликтного взаимодействия </a:t>
            </a:r>
            <a:endParaRPr lang="ru-RU" sz="2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388" y="1341438"/>
            <a:ext cx="2879725" cy="8636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</a:rPr>
              <a:t>Предконфликтная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 стадия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(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латентный период)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7763" y="1304925"/>
            <a:ext cx="2808287" cy="8636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</a:rPr>
              <a:t>Послеконфликтная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 стадия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46425" y="1319213"/>
            <a:ext cx="2938463" cy="8636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Стадия открытого конфликта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>
            <a:off x="4464050" y="981075"/>
            <a:ext cx="1979613" cy="28733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 flipH="1">
            <a:off x="2211388" y="981075"/>
            <a:ext cx="2252662" cy="31273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2"/>
          </p:cNvCxnSpPr>
          <p:nvPr/>
        </p:nvCxnSpPr>
        <p:spPr>
          <a:xfrm>
            <a:off x="4464050" y="981075"/>
            <a:ext cx="0" cy="28733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79388" y="2492375"/>
            <a:ext cx="2967037" cy="424973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Переговоры и договоренности относительно степени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опас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-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ности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предконфликтной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ситуации и возможности возникновения конфликта в будущем;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Сбор как можно полной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инфор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мации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о сути и причинах воз -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икшей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ситуации;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Выяснение степени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вероят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 -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ности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и возможности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бескон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-</a:t>
            </a: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  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фликтного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и безболезненного      решения обнаруженных проб -ем;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Разработка конкретных действий по разрешению </a:t>
            </a:r>
            <a:r>
              <a:rPr lang="ru-RU" sz="1200" b="1" i="1" dirty="0" err="1">
                <a:solidFill>
                  <a:srgbClr val="002060"/>
                </a:solidFill>
                <a:latin typeface="Georgia" pitchFamily="18" charset="0"/>
              </a:rPr>
              <a:t>предконфликтной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 ситуации.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marL="171450" indent="-1714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03575" y="2492375"/>
            <a:ext cx="3024188" cy="424973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u="sng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u="sng" dirty="0">
                <a:solidFill>
                  <a:srgbClr val="002060"/>
                </a:solidFill>
                <a:latin typeface="Georgia" pitchFamily="18" charset="0"/>
              </a:rPr>
              <a:t>Внутри открытого периода можно выделить свои </a:t>
            </a:r>
            <a:r>
              <a:rPr lang="ru-RU" sz="1200" b="1" i="1" u="sng" dirty="0" err="1">
                <a:solidFill>
                  <a:srgbClr val="002060"/>
                </a:solidFill>
                <a:latin typeface="Georgia" pitchFamily="18" charset="0"/>
              </a:rPr>
              <a:t>внут</a:t>
            </a:r>
            <a:r>
              <a:rPr lang="ru-RU" sz="1200" b="1" i="1" u="sng" dirty="0">
                <a:solidFill>
                  <a:srgbClr val="002060"/>
                </a:solidFill>
                <a:latin typeface="Georgia" pitchFamily="18" charset="0"/>
              </a:rPr>
              <a:t> 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u="sng" dirty="0" err="1">
                <a:solidFill>
                  <a:srgbClr val="002060"/>
                </a:solidFill>
                <a:latin typeface="Georgia" pitchFamily="18" charset="0"/>
              </a:rPr>
              <a:t>ренние</a:t>
            </a:r>
            <a:r>
              <a:rPr lang="ru-RU" sz="1200" b="1" i="1" u="sng" dirty="0">
                <a:solidFill>
                  <a:srgbClr val="002060"/>
                </a:solidFill>
                <a:latin typeface="Georgia" pitchFamily="18" charset="0"/>
              </a:rPr>
              <a:t> этапы, </a:t>
            </a:r>
            <a:r>
              <a:rPr lang="ru-RU" sz="1200" b="1" i="1" u="sng" dirty="0" err="1">
                <a:solidFill>
                  <a:srgbClr val="002060"/>
                </a:solidFill>
                <a:latin typeface="Georgia" pitchFamily="18" charset="0"/>
              </a:rPr>
              <a:t>характеризу</a:t>
            </a:r>
            <a:r>
              <a:rPr lang="ru-RU" sz="1200" b="1" i="1" u="sng" dirty="0">
                <a:solidFill>
                  <a:srgbClr val="002060"/>
                </a:solidFill>
                <a:latin typeface="Georgia" pitchFamily="18" charset="0"/>
              </a:rPr>
              <a:t> 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u="sng" dirty="0" err="1">
                <a:solidFill>
                  <a:srgbClr val="002060"/>
                </a:solidFill>
                <a:latin typeface="Georgia" pitchFamily="18" charset="0"/>
              </a:rPr>
              <a:t>ю</a:t>
            </a:r>
            <a:r>
              <a:rPr lang="ru-RU" sz="1200" b="1" i="1" u="sng" dirty="0" err="1">
                <a:solidFill>
                  <a:srgbClr val="002060"/>
                </a:solidFill>
                <a:latin typeface="Georgia" pitchFamily="18" charset="0"/>
              </a:rPr>
              <a:t>щие</a:t>
            </a:r>
            <a:r>
              <a:rPr lang="ru-RU" sz="1200" b="1" i="1" u="sng" dirty="0">
                <a:solidFill>
                  <a:srgbClr val="002060"/>
                </a:solidFill>
                <a:latin typeface="Georgia" pitchFamily="18" charset="0"/>
              </a:rPr>
              <a:t> различной степенью напряженности: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ИНЦИДЕНТ – это случай, который инициирует открытое противоборство сторон;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ЭСКОЛАЦИЯ КОНФЛИКТА –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Это самая напряженная стадия,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н</a:t>
            </a: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а которой происходит  обострение всех противоречий между его участниками и используются  все возможности для победы в противоборстве. Главная задача состоит в том, чтобы любой ценой нанести как можно больший вред противнику.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00788" y="2492375"/>
            <a:ext cx="2735262" cy="424973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dirty="0">
                <a:solidFill>
                  <a:srgbClr val="002060"/>
                </a:solidFill>
                <a:latin typeface="Georgia" pitchFamily="18" charset="0"/>
              </a:rPr>
              <a:t>ЗАВЕРШЕНИЕ КОНФЛИКТА – это последний этап открытого периода. Часто завершение конфликта характеризуется тем, что обе стороны осознали безрезультативность продолжения конфликта.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2" name="Овальная выноска 21"/>
          <p:cNvSpPr/>
          <p:nvPr/>
        </p:nvSpPr>
        <p:spPr>
          <a:xfrm>
            <a:off x="6443663" y="4365625"/>
            <a:ext cx="2520950" cy="1943100"/>
          </a:xfrm>
          <a:prstGeom prst="wedgeEllipseCallou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6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6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Выиграна война, но не мир.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Альберт </a:t>
            </a:r>
            <a:r>
              <a:rPr lang="ru-RU" b="1" i="1" u="sng" dirty="0" err="1">
                <a:solidFill>
                  <a:srgbClr val="002060"/>
                </a:solidFill>
                <a:latin typeface="Georgia" pitchFamily="18" charset="0"/>
              </a:rPr>
              <a:t>Энштейн</a:t>
            </a:r>
            <a:endParaRPr lang="ru-RU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8" grpId="0" animBg="1"/>
      <p:bldP spid="19" grpId="0" animBg="1"/>
      <p:bldP spid="20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110226"/>
          <a:ext cx="8928992" cy="66375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464496"/>
                <a:gridCol w="4464496"/>
              </a:tblGrid>
              <a:tr h="1044116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1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Georgia" pitchFamily="18" charset="0"/>
                        </a:rPr>
                        <a:t>Ситуации завершения конфликта</a:t>
                      </a:r>
                      <a:endParaRPr lang="ru-RU" sz="2400" b="1" i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dirty="0" smtClean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Georgia" pitchFamily="18" charset="0"/>
                        </a:rPr>
                        <a:t>Способы завершения конфликта</a:t>
                      </a:r>
                      <a:endParaRPr lang="ru-RU" sz="2400" i="1" dirty="0"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411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Явное ослабление одной или обеих сторон или исчерпание их ресурсов, не позволяющее вести дальнейшее противоборство.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Устранение оппонента или обоих оппонентов противоборства.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411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Очевидная</a:t>
                      </a:r>
                      <a:r>
                        <a:rPr lang="ru-RU" sz="16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бесперспективность продолжения конфликта и ее осознание его участниками.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Устранение объекта конфликта.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411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Обнаружившиеся преобладающее превосходство одной</a:t>
                      </a:r>
                      <a:r>
                        <a:rPr lang="ru-RU" sz="16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из сторон и её способность подавить </a:t>
                      </a:r>
                      <a:r>
                        <a:rPr lang="ru-RU" sz="1600" b="1" i="1" baseline="0" dirty="0" err="1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оппонен</a:t>
                      </a:r>
                      <a:r>
                        <a:rPr lang="ru-RU" sz="16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- та или навязать ему свою волю.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Изменение позиций обеих или одной из сторон конфликта.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178768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Появление в конфликте третьей стороны и её</a:t>
                      </a:r>
                      <a:r>
                        <a:rPr lang="ru-RU" sz="1600" b="1" i="1" baseline="0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способность и желание прекратить противоборство.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Участие в конфликте новой силы, способной завершить его путем принуждения.</a:t>
                      </a:r>
                    </a:p>
                    <a:p>
                      <a:r>
                        <a:rPr lang="ru-RU" sz="14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Обращение сторон конфликта к арбитру и завершение его при посредстве третейского судьи.</a:t>
                      </a:r>
                      <a:endParaRPr lang="ru-RU" sz="14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1044116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  Переговоры, как один из наиболее</a:t>
                      </a:r>
                    </a:p>
                    <a:p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            </a:t>
                      </a:r>
                      <a:r>
                        <a:rPr lang="ru-RU" sz="1600" b="1" i="1" dirty="0" err="1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ния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конфликта могут быть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эффективных способов </a:t>
                      </a:r>
                      <a:r>
                        <a:rPr lang="ru-RU" sz="1600" b="1" i="1" dirty="0" err="1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разреше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 –</a:t>
                      </a:r>
                    </a:p>
                    <a:p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Georgia" pitchFamily="18" charset="0"/>
                        </a:rPr>
                        <a:t>использованы в любой ситуации.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95288" y="188913"/>
            <a:ext cx="8353425" cy="71913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rgbClr val="002060"/>
                </a:solidFill>
                <a:latin typeface="Georgia" pitchFamily="18" charset="0"/>
              </a:rPr>
              <a:t>Техника эффективного поведения в конфликте.</a:t>
            </a:r>
            <a:endParaRPr lang="ru-RU" sz="24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87338" y="908050"/>
            <a:ext cx="8677275" cy="144145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Противоположное отношение к конфликту – это признание личной ответственности за происходящее, которое сводится к принятию следующих ПРИНЦИПОВ: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9088" y="2349500"/>
            <a:ext cx="8640762" cy="792163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Только вы ответственны за результаты своих отношений с другими людьми;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088" y="3141663"/>
            <a:ext cx="8640762" cy="10795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Если стратегия поведения, которой вы придерживаетесь, не дает желаемого результата, то нет никаких оснований для обвинений другой стороны;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2263" y="4221163"/>
            <a:ext cx="8642350" cy="863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Не стоит задаваться вопросом: «Кто виноват в том, что мне плохо?»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2425" y="5084763"/>
            <a:ext cx="8642350" cy="79216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Не стоит ожидать, что окружающие изменятся или станут другими;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425" y="5876925"/>
            <a:ext cx="8640763" cy="8651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Только вы сами знаете свои потребности и отвечаете за их удовлетворение;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3" name="Овальная выноска 2"/>
          <p:cNvSpPr/>
          <p:nvPr/>
        </p:nvSpPr>
        <p:spPr>
          <a:xfrm>
            <a:off x="250825" y="0"/>
            <a:ext cx="3457575" cy="2403475"/>
          </a:xfrm>
          <a:prstGeom prst="wedgeEllipseCallout">
            <a:avLst>
              <a:gd name="adj1" fmla="val -16371"/>
              <a:gd name="adj2" fmla="val 55624"/>
            </a:avLst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Конкретизация рассуждений облегчает понимание.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Неизвестный автор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76688" y="188913"/>
            <a:ext cx="4824412" cy="719137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rgbClr val="002060"/>
                </a:solidFill>
                <a:latin typeface="Georgia" pitchFamily="18" charset="0"/>
              </a:rPr>
              <a:t>Активные реакции</a:t>
            </a:r>
            <a:endParaRPr lang="ru-RU" sz="24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56025" y="946150"/>
            <a:ext cx="5364163" cy="14573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Уточните собственные потребности: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Что меня именно не устраивает? – Меня беспокоит…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Что в данной ситуации мне необходимо? – Необходимо…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Что бы мне хотелось? – Хочу…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950" y="2492375"/>
            <a:ext cx="9012238" cy="14414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Сообщите о том, что вам нужно: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ПРАВИЛЬНОЕ СООБЩЕНИЕ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: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 Мне необходимо услышать ответ на вопрос, чтобы оценить уровень знаний;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Назовите мне, пожалуйста, критерии оценки качества моей работы.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3933825"/>
            <a:ext cx="9012238" cy="28082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Приступайте к переговорам.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Основная цель переговоров – вовлечение оппонента в решении проблемы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На этом этапе важно соблюдать правила слушания: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Больше слушайте, меньше говорите сами;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Демонстрируйте интерес к мнению оппонента;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Держите паузу; (1. подчеркивает внимательное отношение к чужому мнению;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2. Возможность разобраться в своих переживаниях , оценить, насколько предложенное решение учитывает интересы обоих сторон;)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Ультиматум. (цель – дать понять: если ваши предложения по совместному решению проблемы не найдут п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онимания, вы будете решать ее сами,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 руководствуясь только своими интересами).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779588" y="188913"/>
            <a:ext cx="5256212" cy="1008062"/>
          </a:xfrm>
          <a:prstGeom prst="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rgbClr val="002060"/>
                </a:solidFill>
                <a:latin typeface="Georgia" pitchFamily="18" charset="0"/>
              </a:rPr>
              <a:t>Пассивные реакции</a:t>
            </a:r>
            <a:endParaRPr lang="ru-RU" sz="24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0" y="1412875"/>
            <a:ext cx="3671888" cy="936625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Сбор информации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364163" y="1412875"/>
            <a:ext cx="3671887" cy="936625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3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3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Избегайте постановки одновременно нескольких вопросов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50825" y="2597150"/>
            <a:ext cx="3673475" cy="9366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Вопросы «Кто? Что?»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49275" y="3933825"/>
            <a:ext cx="3671888" cy="935038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Вопросы «Как? Зачем?»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71550" y="5300663"/>
            <a:ext cx="3671888" cy="936625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Вопросы «Почему?»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184775" y="2624138"/>
            <a:ext cx="3671888" cy="936625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Не опережайте вопросом ответ оппонента 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960938" y="3933825"/>
            <a:ext cx="3671887" cy="935038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Выражаем понимание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643438" y="5300663"/>
            <a:ext cx="3673475" cy="936625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4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4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Отход (или тайм-аут)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408488" y="1196975"/>
            <a:ext cx="1747837" cy="21590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2"/>
          </p:cNvCxnSpPr>
          <p:nvPr/>
        </p:nvCxnSpPr>
        <p:spPr>
          <a:xfrm flipH="1">
            <a:off x="2916238" y="1196975"/>
            <a:ext cx="1492250" cy="21590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4408488" y="1196975"/>
            <a:ext cx="1458912" cy="1427163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3276600" y="1196975"/>
            <a:ext cx="1131888" cy="1427163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2"/>
          </p:cNvCxnSpPr>
          <p:nvPr/>
        </p:nvCxnSpPr>
        <p:spPr>
          <a:xfrm>
            <a:off x="4408488" y="1196975"/>
            <a:ext cx="1027112" cy="273685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" idx="2"/>
          </p:cNvCxnSpPr>
          <p:nvPr/>
        </p:nvCxnSpPr>
        <p:spPr>
          <a:xfrm flipH="1">
            <a:off x="3779838" y="1196975"/>
            <a:ext cx="628650" cy="273685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 стрелкой 1026"/>
          <p:cNvCxnSpPr/>
          <p:nvPr/>
        </p:nvCxnSpPr>
        <p:spPr>
          <a:xfrm>
            <a:off x="4408488" y="1196975"/>
            <a:ext cx="668337" cy="424815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0" name="Прямая со стрелкой 1029"/>
          <p:cNvCxnSpPr/>
          <p:nvPr/>
        </p:nvCxnSpPr>
        <p:spPr>
          <a:xfrm flipH="1">
            <a:off x="4221163" y="1196975"/>
            <a:ext cx="187325" cy="4248150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95275" y="333375"/>
            <a:ext cx="8497888" cy="8636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rgbClr val="002060"/>
                </a:solidFill>
                <a:latin typeface="Georgia" pitchFamily="18" charset="0"/>
              </a:rPr>
              <a:t>Правила поведения педагога в «трудной» ситуации</a:t>
            </a:r>
            <a:endParaRPr lang="ru-RU" sz="24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950" y="1484313"/>
            <a:ext cx="8928100" cy="129698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Научитесь акцентировать внимание на поступках (поведении), а не на личности ученика. Характеризуя поведение ученика, используйте конкретное описание того поступка, который он совершил, вместо оценочных замечаний в его адрес. 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950" y="2781300"/>
            <a:ext cx="8928100" cy="15843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Не усиливайте напряжение ситуации. К усилению напряжения могут привести следующие действия учителя: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Чрезмерное обобщение, навешивание ярлыков;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Резкая критика;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Повторяющиеся упреки;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Решительное установление границ разговора;</a:t>
            </a:r>
          </a:p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Упреки.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950" y="4365625"/>
            <a:ext cx="8928100" cy="7905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4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4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Обсудите поступок позже.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950" y="5156200"/>
            <a:ext cx="8928100" cy="792163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Позвольте ученику «сохранить лицо»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5949950"/>
            <a:ext cx="8928100" cy="7127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indent="-285750"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1600" b="1" i="1" dirty="0">
                <a:solidFill>
                  <a:srgbClr val="002060"/>
                </a:solidFill>
                <a:latin typeface="Georgia" pitchFamily="18" charset="0"/>
              </a:rPr>
              <a:t>Демонстрируйте модели неагрессивного поведения.</a:t>
            </a:r>
            <a:endParaRPr lang="ru-RU" sz="16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569"/>
          <a:stretch/>
        </p:blipFill>
        <p:spPr>
          <a:xfrm>
            <a:off x="32913" y="260648"/>
            <a:ext cx="4292833" cy="611072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95738" y="1884363"/>
            <a:ext cx="4830762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Других не зли и сам не злись.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Мы гости в этом бренном мире.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А если, что не так – смирись,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Будь умнее -  улыбнись,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Холодной думай головой,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Ведь в мире все закономерно: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Зло, излученное тобой,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К тебе вернется непременно…</a:t>
            </a:r>
          </a:p>
          <a:p>
            <a:r>
              <a:rPr lang="ru-RU" sz="2000" b="1" i="1">
                <a:solidFill>
                  <a:srgbClr val="002060"/>
                </a:solidFill>
                <a:latin typeface="Georgia" pitchFamily="18" charset="0"/>
              </a:rPr>
              <a:t>                                     Омар Хаям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691679" y="476672"/>
            <a:ext cx="553228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u="sng" dirty="0">
                <a:ln/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Литература.</a:t>
            </a:r>
            <a:endParaRPr lang="ru-RU" sz="5400" b="1" i="1" u="sng" dirty="0">
              <a:ln/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167188" y="2205038"/>
            <a:ext cx="31480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       Г. А. Стюхина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916238" y="2924175"/>
            <a:ext cx="6119812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«Приемы конструктивного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 разрешения конфликтных ситуаций</a:t>
            </a:r>
            <a:r>
              <a:rPr lang="ru-RU" sz="2400" b="1" i="1">
                <a:solidFill>
                  <a:srgbClr val="002060"/>
                </a:solidFill>
              </a:rPr>
              <a:t> или </a:t>
            </a:r>
            <a:r>
              <a:rPr lang="ru-RU" sz="2400" b="1" i="1">
                <a:solidFill>
                  <a:srgbClr val="002060"/>
                </a:solidFill>
                <a:latin typeface="Constantia" pitchFamily="18" charset="0"/>
              </a:rPr>
              <a:t>Конфликты в нашей 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Constantia" pitchFamily="18" charset="0"/>
              </a:rPr>
              <a:t>жизни: способы решения»</a:t>
            </a:r>
            <a:endParaRPr lang="ru-RU" sz="2400" b="1" i="1">
              <a:solidFill>
                <a:srgbClr val="002060"/>
              </a:solidFill>
              <a:latin typeface="Georgia" pitchFamily="18" charset="0"/>
            </a:endParaRPr>
          </a:p>
        </p:txBody>
      </p:sp>
      <p:pic>
        <p:nvPicPr>
          <p:cNvPr id="5" name="Picture 2" descr="C:\Users\1\Desktop\EM-01-003-a_039.bmp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046" t="13976" r="54419" b="69027"/>
          <a:stretch/>
        </p:blipFill>
        <p:spPr bwMode="auto">
          <a:xfrm>
            <a:off x="61183" y="1524359"/>
            <a:ext cx="2935594" cy="3697636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43213" y="2276475"/>
            <a:ext cx="40020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Работу выполнила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Учитель музыки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Высшей категории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МОУ СОШ №7 г. Твери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Горячева И.Ю.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2012 год.</a:t>
            </a:r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786188" y="0"/>
            <a:ext cx="2428886" cy="6429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hlinkClick r:id="rId3"/>
              </a:rPr>
              <a:t>Prezentacii.com</a:t>
            </a:r>
            <a:endParaRPr lang="en-US" sz="2000" b="1" dirty="0" smtClean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0" hangingPunct="0">
              <a:defRPr/>
            </a:pP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</a:rPr>
              <a:t>Портал  готовых  презентаций</a:t>
            </a:r>
            <a:endParaRPr lang="ru-RU" sz="1200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59875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0825" y="260350"/>
            <a:ext cx="864235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Конфликт, обычно рассматривается как такое 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качество взаимодействия между людьми (или 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элементами самой личности) , которое 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выражается в противоборстве  сторон</a:t>
            </a:r>
          </a:p>
          <a:p>
            <a:pPr algn="ctr"/>
            <a:r>
              <a:rPr lang="ru-RU" sz="2400" b="1" i="1">
                <a:solidFill>
                  <a:srgbClr val="002060"/>
                </a:solidFill>
                <a:latin typeface="Georgia" pitchFamily="18" charset="0"/>
              </a:rPr>
              <a:t>ради достижения своих интересов и  целей.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35150" y="2349500"/>
            <a:ext cx="5257800" cy="9144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Конфликты – неизбежны в реальной жизни!</a:t>
            </a:r>
            <a:endParaRPr lang="ru-RU" sz="20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168775" y="3273425"/>
            <a:ext cx="360363" cy="617538"/>
          </a:xfrm>
          <a:prstGeom prst="downArrow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817688" y="3895725"/>
            <a:ext cx="5256212" cy="9144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Избежать конфликтов возможно лишь прекратив общаться с людьми.</a:t>
            </a:r>
            <a:endParaRPr lang="ru-RU" sz="20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17688" y="5516563"/>
            <a:ext cx="5256212" cy="9144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solidFill>
                  <a:srgbClr val="002060"/>
                </a:solidFill>
                <a:latin typeface="Georgia" pitchFamily="18" charset="0"/>
              </a:rPr>
              <a:t>Конфликт – это нормально!</a:t>
            </a:r>
            <a:endParaRPr lang="ru-RU" sz="24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208463" y="4810125"/>
            <a:ext cx="366712" cy="688975"/>
          </a:xfrm>
          <a:prstGeom prst="downArrow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763"/>
            <a:ext cx="9144000" cy="6858001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700338" y="379413"/>
            <a:ext cx="2879725" cy="9144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  <a:tint val="66000"/>
                  <a:satMod val="160000"/>
                </a:schemeClr>
              </a:gs>
              <a:gs pos="50000">
                <a:schemeClr val="accent6">
                  <a:lumMod val="75000"/>
                  <a:tint val="44500"/>
                  <a:satMod val="160000"/>
                </a:schemeClr>
              </a:gs>
              <a:gs pos="100000">
                <a:schemeClr val="accent6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Конфликт</a:t>
            </a:r>
            <a:endParaRPr lang="ru-RU" sz="2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140200" y="1293813"/>
            <a:ext cx="1439863" cy="457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916238" y="1293813"/>
            <a:ext cx="1223962" cy="4572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076825" y="1778000"/>
            <a:ext cx="2590800" cy="9144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Играет положительную роль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7088" y="1768475"/>
            <a:ext cx="2881312" cy="91440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75000"/>
                  <a:tint val="66000"/>
                  <a:satMod val="160000"/>
                </a:schemeClr>
              </a:gs>
              <a:gs pos="50000">
                <a:schemeClr val="accent2">
                  <a:lumMod val="75000"/>
                  <a:tint val="44500"/>
                  <a:satMod val="160000"/>
                </a:schemeClr>
              </a:gs>
              <a:gs pos="100000">
                <a:schemeClr val="accent2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Рассматривается, как отрицательное явление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71550" y="3141663"/>
            <a:ext cx="7056438" cy="3095625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75000"/>
                  <a:tint val="66000"/>
                  <a:satMod val="160000"/>
                </a:schemeClr>
              </a:gs>
              <a:gs pos="50000">
                <a:schemeClr val="accent4">
                  <a:lumMod val="75000"/>
                  <a:tint val="44500"/>
                  <a:satMod val="160000"/>
                </a:schemeClr>
              </a:gs>
              <a:gs pos="100000">
                <a:schemeClr val="accent4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Негативные последствия конфликта – следствия неспособности участников конфликта разрешить вызвавшее его противоречие.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15" name="Прямая со стрелкой 14"/>
          <p:cNvCxnSpPr>
            <a:stCxn id="11" idx="2"/>
          </p:cNvCxnSpPr>
          <p:nvPr/>
        </p:nvCxnSpPr>
        <p:spPr>
          <a:xfrm>
            <a:off x="2268538" y="2682875"/>
            <a:ext cx="1439862" cy="4587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0" idx="2"/>
          </p:cNvCxnSpPr>
          <p:nvPr/>
        </p:nvCxnSpPr>
        <p:spPr>
          <a:xfrm flipH="1">
            <a:off x="5219700" y="2692400"/>
            <a:ext cx="1152525" cy="4476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Овал 1"/>
          <p:cNvSpPr/>
          <p:nvPr/>
        </p:nvSpPr>
        <p:spPr>
          <a:xfrm>
            <a:off x="2700338" y="207963"/>
            <a:ext cx="3240087" cy="1008062"/>
          </a:xfrm>
          <a:prstGeom prst="ellipse">
            <a:avLst/>
          </a:prstGeo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rgbClr val="002060"/>
                </a:solidFill>
                <a:latin typeface="Georgia" pitchFamily="18" charset="0"/>
              </a:rPr>
              <a:t>конфликт</a:t>
            </a:r>
            <a:endParaRPr lang="ru-RU" sz="28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5288" y="1289050"/>
            <a:ext cx="3600450" cy="900113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Между людьми или группами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572000" y="1333500"/>
            <a:ext cx="3671888" cy="8636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Внутри самого человека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(хочу, надо)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5346700" y="1103313"/>
            <a:ext cx="1728788" cy="22542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3"/>
          </p:cNvCxnSpPr>
          <p:nvPr/>
        </p:nvCxnSpPr>
        <p:spPr>
          <a:xfrm flipH="1">
            <a:off x="1476375" y="1068388"/>
            <a:ext cx="1698625" cy="2063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4319588" y="1211263"/>
            <a:ext cx="0" cy="11080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813050" y="2320925"/>
            <a:ext cx="3035300" cy="89852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Противоречие станет конфликтом, если: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95288" y="3429000"/>
            <a:ext cx="2520950" cy="331311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Оно станет значимым для нас обоих и будет осознанно («Мне надоело тебя ждать каждый раз»)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46425" y="3429000"/>
            <a:ext cx="2700338" cy="331311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Дальнейшее общение становится невозможным или затруднительным  («Я хочу продолжить наше общение, но…»)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084888" y="3429000"/>
            <a:ext cx="2519362" cy="331311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  <a:tint val="66000"/>
                  <a:satMod val="160000"/>
                </a:schemeClr>
              </a:gs>
              <a:gs pos="50000">
                <a:schemeClr val="accent3">
                  <a:lumMod val="75000"/>
                  <a:tint val="44500"/>
                  <a:satMod val="160000"/>
                </a:schemeClr>
              </a:gs>
              <a:gs pos="100000">
                <a:schemeClr val="accent3">
                  <a:lumMod val="75000"/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Мы начинаем предпринимать действия для решения этого противоречия («Давай договоримся…»)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22" name="Прямая со стрелкой 21"/>
          <p:cNvCxnSpPr>
            <a:stCxn id="16" idx="2"/>
          </p:cNvCxnSpPr>
          <p:nvPr/>
        </p:nvCxnSpPr>
        <p:spPr>
          <a:xfrm>
            <a:off x="4330700" y="3219450"/>
            <a:ext cx="0" cy="2095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6" idx="2"/>
          </p:cNvCxnSpPr>
          <p:nvPr/>
        </p:nvCxnSpPr>
        <p:spPr>
          <a:xfrm>
            <a:off x="4330700" y="3219450"/>
            <a:ext cx="2328863" cy="2095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6" idx="2"/>
            <a:endCxn id="18" idx="0"/>
          </p:cNvCxnSpPr>
          <p:nvPr/>
        </p:nvCxnSpPr>
        <p:spPr>
          <a:xfrm flipH="1">
            <a:off x="1655763" y="3219450"/>
            <a:ext cx="2674937" cy="20955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539750" y="260350"/>
            <a:ext cx="8064500" cy="26638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u="sng" dirty="0">
                <a:solidFill>
                  <a:srgbClr val="002060"/>
                </a:solidFill>
                <a:latin typeface="Georgia" pitchFamily="18" charset="0"/>
              </a:rPr>
              <a:t>Признаки конфликта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Наличие значимых для сторон противоречий;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Необходимость их разрешения для эффективного взаимодействия сторон;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Действия сторон направленные на преодоление возникших противоречий, реализацию собственных интересов;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</a:rPr>
              <a:t>и т.д.</a:t>
            </a:r>
            <a:endParaRPr lang="ru-RU" sz="20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750" y="3213100"/>
            <a:ext cx="8064500" cy="5032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u="sng" dirty="0">
                <a:solidFill>
                  <a:srgbClr val="002060"/>
                </a:solidFill>
                <a:latin typeface="Georgia" pitchFamily="18" charset="0"/>
              </a:rPr>
              <a:t>Структура конфликта</a:t>
            </a:r>
            <a:endParaRPr lang="ru-RU" sz="2000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650" y="4005263"/>
            <a:ext cx="3311525" cy="25923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Предмет конфликта -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п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ротиворечия, 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оторые возникают между взаимодействующими сторонами и которые они пытаются разрешить.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4005263"/>
            <a:ext cx="3313112" cy="25923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rgbClr val="002060"/>
                </a:solidFill>
                <a:latin typeface="Georgia" pitchFamily="18" charset="0"/>
              </a:rPr>
              <a:t>Участники конфликта-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 отдельные люди и группы, которые можно разделить на прямых и косвенных участников.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u="sng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u="sng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572000" y="3716338"/>
            <a:ext cx="1655763" cy="28892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</p:cNvCxnSpPr>
          <p:nvPr/>
        </p:nvCxnSpPr>
        <p:spPr>
          <a:xfrm flipH="1">
            <a:off x="2843213" y="3716338"/>
            <a:ext cx="1728787" cy="28892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2398713" y="188913"/>
            <a:ext cx="4392612" cy="79216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Межличностные конфликты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113" y="1196975"/>
            <a:ext cx="3025775" cy="165576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err="1">
                <a:solidFill>
                  <a:srgbClr val="002060"/>
                </a:solidFill>
                <a:latin typeface="Georgia" pitchFamily="18" charset="0"/>
              </a:rPr>
              <a:t>Статусно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-ролевые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(например, конфликт между учителем и учеником, который ведет себя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п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о мнению учителя вызывающе, не уважая его статус)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388" y="1196975"/>
            <a:ext cx="2592387" cy="165576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Материальные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(например, конфликт из-за кабинета, в котором несколько педагогов хотели бы вести урок)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72225" y="1196975"/>
            <a:ext cx="2592388" cy="165576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Духовные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(возникают как следствие рассогласования жизненных ценностей и смыслов)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>
            <a:off x="4595813" y="981075"/>
            <a:ext cx="2063750" cy="144463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2398713" y="981075"/>
            <a:ext cx="2190750" cy="144463"/>
          </a:xfrm>
          <a:prstGeom prst="straightConnector1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595813" y="979488"/>
            <a:ext cx="0" cy="215900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2398713" y="3213100"/>
            <a:ext cx="4392612" cy="8636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Направленность конфликтов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0025" y="4525963"/>
            <a:ext cx="2592388" cy="165576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Горизонтальные,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возникающие между лицами, равными по социальному статусу ( например, коллегами по работе)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59113" y="4525963"/>
            <a:ext cx="3025775" cy="165576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Вертикальные,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возникающие между лицами не равными по социальному статусу (например, учитель – ученик)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372225" y="4525963"/>
            <a:ext cx="2592388" cy="165576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Смешанные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(например, учитель – родитель)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27" name="Прямая со стрелкой 26"/>
          <p:cNvCxnSpPr>
            <a:stCxn id="22" idx="2"/>
          </p:cNvCxnSpPr>
          <p:nvPr/>
        </p:nvCxnSpPr>
        <p:spPr>
          <a:xfrm>
            <a:off x="4595813" y="4076700"/>
            <a:ext cx="2195512" cy="360363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2" idx="2"/>
          </p:cNvCxnSpPr>
          <p:nvPr/>
        </p:nvCxnSpPr>
        <p:spPr>
          <a:xfrm>
            <a:off x="4595813" y="40767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5" name="Прямая со стрелкой 1024"/>
          <p:cNvCxnSpPr>
            <a:stCxn id="22" idx="2"/>
          </p:cNvCxnSpPr>
          <p:nvPr/>
        </p:nvCxnSpPr>
        <p:spPr>
          <a:xfrm flipH="1">
            <a:off x="2268538" y="4076700"/>
            <a:ext cx="2327275" cy="360363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 стрелкой 1028"/>
          <p:cNvCxnSpPr>
            <a:stCxn id="22" idx="2"/>
          </p:cNvCxnSpPr>
          <p:nvPr/>
        </p:nvCxnSpPr>
        <p:spPr>
          <a:xfrm flipH="1">
            <a:off x="4589463" y="4076700"/>
            <a:ext cx="6350" cy="449263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1584325" y="260350"/>
            <a:ext cx="5975350" cy="914400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Виды педагогических конфликтов</a:t>
            </a: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38" y="1655763"/>
            <a:ext cx="2890837" cy="2060575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Конфликты деятельности, 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возникающие по поводу выполнения учеником учебных заданий, успеваемости, </a:t>
            </a:r>
            <a:r>
              <a:rPr lang="ru-RU" sz="1400" b="1" i="1" dirty="0" err="1">
                <a:solidFill>
                  <a:srgbClr val="002060"/>
                </a:solidFill>
                <a:latin typeface="Georgia" pitchFamily="18" charset="0"/>
              </a:rPr>
              <a:t>внеучебной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 деятельности.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4675" y="1655763"/>
            <a:ext cx="2881313" cy="2060575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Конфликты поведения,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поступков, возникающих по поводу нарушения учеником правил поведения в школе, на уроках, вне уроков.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08700" y="1655763"/>
            <a:ext cx="2951163" cy="2060575"/>
          </a:xfrm>
          <a:prstGeom prst="rect">
            <a:avLst/>
          </a:prstGeom>
          <a:gradFill flip="none" rotWithShape="1">
            <a:gsLst>
              <a:gs pos="0">
                <a:srgbClr val="C00000">
                  <a:tint val="66000"/>
                  <a:satMod val="160000"/>
                </a:srgbClr>
              </a:gs>
              <a:gs pos="50000">
                <a:srgbClr val="C00000">
                  <a:tint val="44500"/>
                  <a:satMod val="160000"/>
                </a:srgbClr>
              </a:gs>
              <a:gs pos="100000">
                <a:srgbClr val="C00000">
                  <a:tint val="23500"/>
                  <a:satMod val="160000"/>
                </a:srgb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Конфликты отношений,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в</a:t>
            </a:r>
            <a:r>
              <a:rPr lang="ru-RU" sz="1400" b="1" i="1" dirty="0">
                <a:solidFill>
                  <a:srgbClr val="002060"/>
                </a:solidFill>
                <a:latin typeface="Georgia" pitchFamily="18" charset="0"/>
              </a:rPr>
              <a:t>озникающие в сфере эмоциональных личностных отношений учащихся и учителей, в сфере их общения в процессе педагогической деятельности.</a:t>
            </a:r>
            <a:endParaRPr lang="ru-RU" sz="1400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>
            <a:off x="4572000" y="1174750"/>
            <a:ext cx="2447925" cy="457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2" idx="2"/>
          </p:cNvCxnSpPr>
          <p:nvPr/>
        </p:nvCxnSpPr>
        <p:spPr>
          <a:xfrm flipH="1">
            <a:off x="1835150" y="1174750"/>
            <a:ext cx="2736850" cy="48101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2" idx="2"/>
          </p:cNvCxnSpPr>
          <p:nvPr/>
        </p:nvCxnSpPr>
        <p:spPr>
          <a:xfrm>
            <a:off x="4572000" y="1174750"/>
            <a:ext cx="0" cy="457200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ьная выноска 17"/>
          <p:cNvSpPr/>
          <p:nvPr/>
        </p:nvSpPr>
        <p:spPr>
          <a:xfrm>
            <a:off x="2484438" y="4365625"/>
            <a:ext cx="4103687" cy="2232025"/>
          </a:xfrm>
          <a:prstGeom prst="wedgeEllipseCallout">
            <a:avLst>
              <a:gd name="adj1" fmla="val 32788"/>
              <a:gd name="adj2" fmla="val -81198"/>
            </a:avLst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02060"/>
                </a:solidFill>
                <a:latin typeface="Georgia" pitchFamily="18" charset="0"/>
              </a:rPr>
              <a:t>Понимание – начало согласия.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rgbClr val="002060"/>
              </a:solidFill>
              <a:latin typeface="Georg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</a:rPr>
              <a:t>Бенедикт Спиноза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E:\шаблоны презентаций3\bv10315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9750" y="266700"/>
            <a:ext cx="8064500" cy="70802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3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3">
                  <a:lumMod val="60000"/>
                  <a:lumOff val="40000"/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Характеризуя, педагогические конфликты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М. М. Рыбакова отмечает следующие их особенности:</a:t>
            </a:r>
            <a:endParaRPr lang="ru-RU" sz="2000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7" y="1412774"/>
            <a:ext cx="8496945" cy="120032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Профессиональная ответственность учителя за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педагогически правильное разрешение ситуации, ведь школа –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м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одель общества, где ученики усваивают социальные нормы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о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тношений между людьми;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850" y="2625725"/>
            <a:ext cx="8496300" cy="92233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5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Участники конфликтов имеют разный социальный статус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(учитель – ученик), чем определяется разное поведение 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конфликте;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850" y="3567113"/>
            <a:ext cx="8496300" cy="92392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Разница в возрасте и жизненном опыте участников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р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азводит их позиции в конфликте, порождает разную степень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о</a:t>
            </a: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тветственности за ошибки при его решении;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850" y="4491038"/>
            <a:ext cx="8496300" cy="14763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Различное понимание событий и их причин участниками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(конфликт «глазами учителя» и «глазами ученика» видится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по-разному), поэтому учителю не легко понять глубину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переживаний ребенка, а ученику – справиться со своими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2060"/>
                </a:solidFill>
                <a:latin typeface="Georgia" pitchFamily="18" charset="0"/>
                <a:cs typeface="+mn-cs"/>
              </a:rPr>
              <a:t>эмоциями , подчинить разуму;</a:t>
            </a:r>
            <a:endParaRPr lang="ru-RU" b="1" i="1" dirty="0">
              <a:solidFill>
                <a:srgbClr val="002060"/>
              </a:solidFill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1546</Words>
  <Application>Microsoft Office PowerPoint</Application>
  <PresentationFormat>Экран (4:3)</PresentationFormat>
  <Paragraphs>232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Calibri</vt:lpstr>
      <vt:lpstr>Arial</vt:lpstr>
      <vt:lpstr>Georgia</vt:lpstr>
      <vt:lpstr>Wingdings</vt:lpstr>
      <vt:lpstr>Constantia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Admin</cp:lastModifiedBy>
  <cp:revision>51</cp:revision>
  <dcterms:created xsi:type="dcterms:W3CDTF">2011-12-31T18:37:41Z</dcterms:created>
  <dcterms:modified xsi:type="dcterms:W3CDTF">2012-08-07T08:39:26Z</dcterms:modified>
</cp:coreProperties>
</file>