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78" r:id="rId3"/>
    <p:sldId id="259" r:id="rId4"/>
    <p:sldId id="260" r:id="rId5"/>
    <p:sldId id="261" r:id="rId6"/>
    <p:sldId id="279" r:id="rId7"/>
    <p:sldId id="262" r:id="rId8"/>
    <p:sldId id="257" r:id="rId9"/>
    <p:sldId id="258" r:id="rId10"/>
    <p:sldId id="263" r:id="rId11"/>
    <p:sldId id="264" r:id="rId12"/>
    <p:sldId id="265" r:id="rId13"/>
    <p:sldId id="285" r:id="rId14"/>
    <p:sldId id="286" r:id="rId15"/>
    <p:sldId id="280" r:id="rId16"/>
    <p:sldId id="266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62" autoAdjust="0"/>
    <p:restoredTop sz="94660"/>
  </p:normalViewPr>
  <p:slideViewPr>
    <p:cSldViewPr snapToGrid="0">
      <p:cViewPr>
        <p:scale>
          <a:sx n="76" d="100"/>
          <a:sy n="76" d="100"/>
        </p:scale>
        <p:origin x="-222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BDE0-616A-4A17-878E-CF784B1C430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620ABC9-2F42-4422-98D3-0ECE7E4F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BDE0-616A-4A17-878E-CF784B1C430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ABC9-2F42-4422-98D3-0ECE7E4F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BDE0-616A-4A17-878E-CF784B1C430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ABC9-2F42-4422-98D3-0ECE7E4F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BDE0-616A-4A17-878E-CF784B1C430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620ABC9-2F42-4422-98D3-0ECE7E4F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BDE0-616A-4A17-878E-CF784B1C430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ABC9-2F42-4422-98D3-0ECE7E4FC5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BDE0-616A-4A17-878E-CF784B1C430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ABC9-2F42-4422-98D3-0ECE7E4F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BDE0-616A-4A17-878E-CF784B1C430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2620ABC9-2F42-4422-98D3-0ECE7E4FC5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BDE0-616A-4A17-878E-CF784B1C430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ABC9-2F42-4422-98D3-0ECE7E4F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BDE0-616A-4A17-878E-CF784B1C430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ABC9-2F42-4422-98D3-0ECE7E4F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BDE0-616A-4A17-878E-CF784B1C430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ABC9-2F42-4422-98D3-0ECE7E4F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BDE0-616A-4A17-878E-CF784B1C430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ABC9-2F42-4422-98D3-0ECE7E4FC5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0EBDE0-616A-4A17-878E-CF784B1C430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20ABC9-2F42-4422-98D3-0ECE7E4FC5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ege-ok.ru/wp-content/uploads/2012/05/fr3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ege-ok.ru/wp-content/uploads/2012/05/fr114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ge-ok.ru/wp-content/uploads/2012/05/fr62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4.jpeg"/><Relationship Id="rId2" Type="http://schemas.openxmlformats.org/officeDocument/2006/relationships/hyperlink" Target="https://ege-ok.ru/wp-content/uploads/2012/05/fr4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s://ege-ok.ru/wp-content/uploads/2012/05/fr121.jpg" TargetMode="External"/><Relationship Id="rId5" Type="http://schemas.openxmlformats.org/officeDocument/2006/relationships/hyperlink" Target="https://ege-ok.ru/wp-content/uploads/2012/05/fr131.jpg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7109" y="1553378"/>
            <a:ext cx="9562679" cy="23906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/>
              <a:t>Тема</a:t>
            </a:r>
            <a:r>
              <a:rPr lang="ru-RU" b="1" dirty="0" smtClean="0"/>
              <a:t>:</a:t>
            </a:r>
            <a:r>
              <a:rPr lang="ru-RU" i="1" dirty="0" smtClean="0"/>
              <a:t> </a:t>
            </a:r>
            <a:r>
              <a:rPr lang="ru-RU" sz="4000" dirty="0"/>
              <a:t>Квадратичная функция и её применение в </a:t>
            </a:r>
            <a:r>
              <a:rPr lang="ru-RU" sz="4000" dirty="0" smtClean="0"/>
              <a:t>реальной жизни</a:t>
            </a:r>
            <a:r>
              <a:rPr lang="ru-RU" sz="4000" dirty="0"/>
              <a:t>: в физике, строительстве и архитектуре.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36385" y="4032172"/>
            <a:ext cx="3962400" cy="2076680"/>
          </a:xfrm>
        </p:spPr>
        <p:txBody>
          <a:bodyPr>
            <a:normAutofit/>
          </a:bodyPr>
          <a:lstStyle/>
          <a:p>
            <a:pPr fontAlgn="base"/>
            <a:endParaRPr lang="ru-RU" sz="86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88899" y="4979512"/>
            <a:ext cx="4784942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Выполнила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ученица 8 «Г» класса: </a:t>
            </a: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Доронина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София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Руководитель: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Кузнечихина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Вера Геннадьевна, учитель математики </a:t>
            </a:r>
            <a:endParaRPr lang="ru-R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45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42950" indent="-742950" algn="ctr"/>
            <a:r>
              <a:rPr lang="ru-RU" sz="4000" b="1" dirty="0" smtClean="0"/>
              <a:t>Квадратичная </a:t>
            </a:r>
            <a:r>
              <a:rPr lang="ru-RU" sz="4000" b="1" dirty="0"/>
              <a:t>функция и её свойства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355075"/>
            <a:ext cx="12191999" cy="250138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Графиком </a:t>
            </a:r>
            <a:r>
              <a:rPr lang="ru-RU" sz="2000" dirty="0"/>
              <a:t>квадратичной функции является парабола.</a:t>
            </a:r>
          </a:p>
          <a:p>
            <a:r>
              <a:rPr lang="ru-RU" sz="2000" dirty="0"/>
              <a:t>Расположение графика квадратичной функции зависит от координат вершины параболы, направления ее ветвей (знак коэффициента при </a:t>
            </a:r>
            <a:r>
              <a:rPr lang="ru-RU" sz="2000" dirty="0" smtClean="0"/>
              <a:t>х)</a:t>
            </a:r>
            <a:endParaRPr lang="ru-RU" sz="2000" dirty="0"/>
          </a:p>
        </p:txBody>
      </p:sp>
      <p:sp>
        <p:nvSpPr>
          <p:cNvPr id="1064" name="Прямоугольник 1063"/>
          <p:cNvSpPr/>
          <p:nvPr/>
        </p:nvSpPr>
        <p:spPr>
          <a:xfrm>
            <a:off x="9048520" y="1743052"/>
            <a:ext cx="333475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5" name="Прямоугольник 1064"/>
          <p:cNvSpPr/>
          <p:nvPr/>
        </p:nvSpPr>
        <p:spPr>
          <a:xfrm>
            <a:off x="4980088" y="2065867"/>
            <a:ext cx="175805" cy="218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8" name="Прямоугольник 1067"/>
          <p:cNvSpPr/>
          <p:nvPr/>
        </p:nvSpPr>
        <p:spPr>
          <a:xfrm>
            <a:off x="22266" y="35332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Графиком квадратичной функции является квадратичная парабола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которая для функции 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y=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  </a:t>
            </a:r>
            <a:r>
              <a:rPr lang="ru-RU" dirty="0"/>
              <a:t>имеет </a:t>
            </a:r>
            <a:r>
              <a:rPr lang="ru-RU" dirty="0" smtClean="0"/>
              <a:t>вид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1074" name="Прямоугольник 1073"/>
          <p:cNvSpPr/>
          <p:nvPr/>
        </p:nvSpPr>
        <p:spPr>
          <a:xfrm>
            <a:off x="3515837" y="3784969"/>
            <a:ext cx="248786" cy="233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0" name="Рисунок 99" descr="https://ege-ok.ru/wp-content/uploads/2012/05/fr34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181" y="4179630"/>
            <a:ext cx="3249975" cy="2678370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Прямоугольник 1074"/>
          <p:cNvSpPr/>
          <p:nvPr/>
        </p:nvSpPr>
        <p:spPr>
          <a:xfrm>
            <a:off x="6965386" y="3557840"/>
            <a:ext cx="3874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График  функции</a:t>
            </a: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y=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</a:rPr>
              <a:t> -х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 имеет вид</a:t>
            </a: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9386372" y="3576388"/>
            <a:ext cx="248786" cy="233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4" name="Рисунок 103" descr="https://ege-ok.ru/wp-content/uploads/2012/05/fr114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9435" y="4179629"/>
            <a:ext cx="3205909" cy="2678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507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ege-ok.ru/wp-content/uploads/2012/05/fr4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657601" cy="3668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&lt;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5402" y="3338111"/>
            <a:ext cx="782198" cy="330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ege-ok.ru/wp-content/uploads/2012/05/fr131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599" y="3338111"/>
            <a:ext cx="4208443" cy="3519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=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1307" y="6371106"/>
            <a:ext cx="793214" cy="46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ege-ok.ru/wp-content/uploads/2012/05/fr62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539" y="0"/>
            <a:ext cx="4437461" cy="3459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&gt;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3643" y="3095740"/>
            <a:ext cx="654454" cy="40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ege-ok.ru/wp-content/uploads/2012/05/fr121.jpg">
            <a:hlinkClick r:id="rId11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5482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 </a:t>
            </a:r>
            <a:r>
              <a:rPr lang="ru-RU" sz="4000" b="1" dirty="0"/>
              <a:t>Интересное свойство параболы: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57610"/>
            <a:ext cx="12191999" cy="22143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763386" y="3445183"/>
            <a:ext cx="223138" cy="339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 descr="IMG_0329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618" y="3256642"/>
            <a:ext cx="3613533" cy="321305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463462" y="1282170"/>
            <a:ext cx="11173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Любая точка параболы равноудалена от некоторой точки, называемой фокусом параболы, и некоторой прямой, параллельной оси абсцисс, называемой ее директрисой.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4173" y="3096559"/>
            <a:ext cx="6826786" cy="31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97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Построение параболы с помощью треугольника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festival.1september.ru/articles/651439/img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0986" y="1891430"/>
            <a:ext cx="5024329" cy="341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Построение параболы путем сгибания листа бумаги</a:t>
            </a:r>
            <a:endParaRPr lang="ru-RU" dirty="0"/>
          </a:p>
        </p:txBody>
      </p:sp>
      <p:pic>
        <p:nvPicPr>
          <p:cNvPr id="4" name="Содержимое 3" descr="http://festival.1september.ru/articles/651439/img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2679" y="1716066"/>
            <a:ext cx="5373666" cy="382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05359"/>
            <a:ext cx="12192000" cy="1456267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Если пересечь поверхность конуса плоскостью, параллельной какой-либо одной его образующей, то в сечении получится парабола.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Содержимое 6" descr="IMG_033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59745" y="3183298"/>
            <a:ext cx="3075709" cy="126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Применение </a:t>
            </a:r>
            <a:r>
              <a:rPr lang="ru-RU" sz="4400" dirty="0"/>
              <a:t>квадратичной функции</a:t>
            </a:r>
            <a:r>
              <a:rPr lang="en-US" sz="4400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2280492"/>
            <a:ext cx="11997369" cy="279144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200" dirty="0" smtClean="0"/>
              <a:t>Зависимость </a:t>
            </a:r>
            <a:r>
              <a:rPr lang="ru-RU" sz="2200" dirty="0"/>
              <a:t>перемещения тела от времени при равноускоренном движении прямо </a:t>
            </a:r>
            <a:r>
              <a:rPr lang="ru-RU" sz="2200" dirty="0" smtClean="0"/>
              <a:t>пропорционально квадрату времени движения S=at</a:t>
            </a:r>
            <a:r>
              <a:rPr lang="ru-RU" sz="2200" baseline="30000" dirty="0" smtClean="0"/>
              <a:t>2</a:t>
            </a:r>
            <a:r>
              <a:rPr lang="ru-RU" sz="2200" dirty="0" smtClean="0"/>
              <a:t>/2.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dirty="0" smtClean="0"/>
              <a:t> Примерами зависимостей квадратичной функции являются зависимости мощности электрического тока P=I</a:t>
            </a:r>
            <a:r>
              <a:rPr lang="ru-RU" sz="1900" baseline="30000" dirty="0" smtClean="0"/>
              <a:t>2</a:t>
            </a:r>
            <a:r>
              <a:rPr lang="ru-RU" sz="1900" dirty="0" smtClean="0"/>
              <a:t>R при постоянном сопротивлении, угол поворота при равнопеременном движении =</a:t>
            </a:r>
            <a:r>
              <a:rPr lang="ru-RU" sz="1900" baseline="-25000" dirty="0" smtClean="0"/>
              <a:t>0</a:t>
            </a:r>
            <a:r>
              <a:rPr lang="ru-RU" sz="1900" dirty="0" smtClean="0"/>
              <a:t>t+t</a:t>
            </a:r>
            <a:r>
              <a:rPr lang="ru-RU" sz="1900" baseline="30000" dirty="0" smtClean="0"/>
              <a:t>2</a:t>
            </a:r>
            <a:r>
              <a:rPr lang="ru-RU" sz="1900" dirty="0" smtClean="0"/>
              <a:t>/2, кинетической энергии </a:t>
            </a:r>
            <a:r>
              <a:rPr lang="ru-RU" sz="1900" i="1" dirty="0" smtClean="0"/>
              <a:t>E=m</a:t>
            </a:r>
            <a:r>
              <a:rPr lang="ru-RU" sz="1900" dirty="0" smtClean="0"/>
              <a:t>v</a:t>
            </a:r>
            <a:r>
              <a:rPr lang="ru-RU" sz="1900" baseline="30000" dirty="0" smtClean="0"/>
              <a:t>2</a:t>
            </a:r>
            <a:r>
              <a:rPr lang="ru-RU" sz="1900" dirty="0" smtClean="0"/>
              <a:t>/</a:t>
            </a:r>
            <a:r>
              <a:rPr lang="ru-RU" sz="1900" i="1" dirty="0" smtClean="0"/>
              <a:t>2 </a:t>
            </a:r>
            <a:r>
              <a:rPr lang="ru-RU" sz="1900" dirty="0" smtClean="0"/>
              <a:t>и другие формулы, связывающие различные физические величины.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dirty="0"/>
              <a:t>Как и другие конические сечения, парабола обладает оптическим свойством: все лучи, исходящие из источника света, находящегося в фокусе параболы, после отражения оказываются направленными параллельно ее оси. Это свойство параболы используется при изготовлении прожекторов, автомобильных фар, карманных фонариков, зеркала которых имеют вид параболоидов </a:t>
            </a:r>
            <a:r>
              <a:rPr lang="ru-RU" sz="1900" dirty="0" smtClean="0"/>
              <a:t>вращения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765" y="1266940"/>
            <a:ext cx="1911805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физике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1piar.ru/folio/images/560343-643f43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6139" y="1130602"/>
            <a:ext cx="1847161" cy="1091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1piar.ru/folio/images/560343-m4b0ce97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0284" y="4592539"/>
            <a:ext cx="3345389" cy="1989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Содержимое 3" descr="IMG_03292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0006" y="4603368"/>
            <a:ext cx="2417958" cy="195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2737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89822"/>
            <a:ext cx="12191999" cy="56681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3751" y="250440"/>
            <a:ext cx="2895408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Архитектуре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53274" y="6273224"/>
            <a:ext cx="5333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Золотые ворота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44521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45722" y="6153665"/>
            <a:ext cx="5921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Мост Золотые Ворота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41959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73044" y="6166021"/>
            <a:ext cx="9453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Ворота Сент-Луиса в Миссури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04679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fontAlgn="base">
              <a:buNone/>
            </a:pPr>
            <a:r>
              <a:rPr lang="ru-RU" sz="4000" b="1" dirty="0" smtClean="0"/>
              <a:t>Некоторые наиболее часто </a:t>
            </a:r>
          </a:p>
          <a:p>
            <a:pPr algn="r" fontAlgn="base">
              <a:buNone/>
            </a:pPr>
            <a:r>
              <a:rPr lang="ru-RU" sz="4000" b="1" dirty="0" smtClean="0"/>
              <a:t>встречающиеся виды функций </a:t>
            </a:r>
          </a:p>
          <a:p>
            <a:pPr algn="r" fontAlgn="base">
              <a:buNone/>
            </a:pPr>
            <a:r>
              <a:rPr lang="ru-RU" sz="4000" b="1" dirty="0" smtClean="0"/>
              <a:t>открывают доступ ко многим </a:t>
            </a:r>
          </a:p>
          <a:p>
            <a:pPr algn="r" fontAlgn="base">
              <a:buNone/>
            </a:pPr>
            <a:r>
              <a:rPr lang="ru-RU" sz="4000" b="1" dirty="0" smtClean="0"/>
              <a:t>исследованиям</a:t>
            </a:r>
            <a:r>
              <a:rPr lang="ru-RU" sz="4000" dirty="0" smtClean="0"/>
              <a:t> </a:t>
            </a:r>
          </a:p>
          <a:p>
            <a:pPr algn="r" fontAlgn="base">
              <a:buNone/>
            </a:pPr>
            <a:r>
              <a:rPr lang="ru-RU" sz="4000" dirty="0" smtClean="0"/>
              <a:t>Леонард Эйлер</a:t>
            </a:r>
          </a:p>
          <a:p>
            <a:pPr fontAlgn="base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64593" y="6273225"/>
            <a:ext cx="3705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Эйфелева башня</a:t>
            </a:r>
          </a:p>
        </p:txBody>
      </p:sp>
    </p:spTree>
    <p:extLst>
      <p:ext uri="{BB962C8B-B14F-4D97-AF65-F5344CB8AC3E}">
        <p14:creationId xmlns:p14="http://schemas.microsoft.com/office/powerpoint/2010/main" xmlns="" val="294484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59042" y="6170311"/>
            <a:ext cx="107874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«Киевская» - станция Кольцевой линии Московского метрополитена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3444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026079" y="6273225"/>
            <a:ext cx="2706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Стадион </a:t>
            </a:r>
            <a:r>
              <a:rPr lang="ru-RU" sz="3200" dirty="0" err="1"/>
              <a:t>Фишт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09742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35" y="903175"/>
            <a:ext cx="12103865" cy="214849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dirty="0" smtClean="0"/>
              <a:t>	</a:t>
            </a:r>
            <a:r>
              <a:rPr lang="ru-RU" sz="2400" dirty="0" smtClean="0"/>
              <a:t>При </a:t>
            </a:r>
            <a:r>
              <a:rPr lang="ru-RU" sz="2400" dirty="0"/>
              <a:t>строительстве очистных сооружений используется отводной желоб прямоугольного сечения, открытого сверху, для стока воды. Он строится из железобетона и внутри облицован плиткой.</a:t>
            </a:r>
          </a:p>
          <a:p>
            <a:pPr marL="0" indent="0" algn="ctr">
              <a:buNone/>
            </a:pPr>
            <a:r>
              <a:rPr lang="ru-RU" sz="2400" dirty="0" smtClean="0"/>
              <a:t>	При </a:t>
            </a:r>
            <a:r>
              <a:rPr lang="ru-RU" sz="2400" dirty="0"/>
              <a:t>проектировании строительства этого сооружения необходимо учитывать принцип экономичности и выбрать минимальные размеры при максимальной пропускной способности.</a:t>
            </a:r>
          </a:p>
          <a:p>
            <a:pPr algn="ctr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7843" y="316026"/>
            <a:ext cx="2677721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строительстве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Безымянный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82024"/>
            <a:ext cx="4978650" cy="289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купец.онлайн/Tula/20160124230056211_small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3166" y="2882024"/>
            <a:ext cx="4898834" cy="2853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2291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720" y="0"/>
            <a:ext cx="5376231" cy="40321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5" t="2253" r="2065" b="16836"/>
          <a:stretch/>
        </p:blipFill>
        <p:spPr>
          <a:xfrm>
            <a:off x="1110720" y="3403329"/>
            <a:ext cx="5111826" cy="34680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8714" y="0"/>
            <a:ext cx="4631154" cy="3473366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7435" y="3159371"/>
            <a:ext cx="4949308" cy="371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71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Если </a:t>
            </a:r>
            <a:r>
              <a:rPr lang="ru-RU" dirty="0"/>
              <a:t>абсцисса вершины параболы </a:t>
            </a:r>
            <a:r>
              <a:rPr lang="ru-RU" sz="4400" b="1" dirty="0"/>
              <a:t>П</a:t>
            </a:r>
            <a:r>
              <a:rPr lang="ru-RU" dirty="0"/>
              <a:t>оложительная, то знаки коэффициентов </a:t>
            </a:r>
            <a:r>
              <a:rPr lang="ru-RU" b="1" i="1" dirty="0"/>
              <a:t>а</a:t>
            </a:r>
            <a:r>
              <a:rPr lang="ru-RU" b="1" dirty="0"/>
              <a:t> и </a:t>
            </a:r>
            <a:r>
              <a:rPr lang="ru-RU" b="1" i="1" dirty="0"/>
              <a:t>в</a:t>
            </a: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sz="4400" b="1" dirty="0" smtClean="0"/>
              <a:t>П</a:t>
            </a:r>
            <a:r>
              <a:rPr lang="ru-RU" dirty="0" smtClean="0"/>
              <a:t>ротивоположные</a:t>
            </a:r>
            <a:r>
              <a:rPr lang="ru-RU" dirty="0"/>
              <a:t>; </a:t>
            </a:r>
            <a:r>
              <a:rPr lang="ru-RU" dirty="0" smtClean="0"/>
              <a:t>( </a:t>
            </a:r>
            <a:r>
              <a:rPr lang="ru-RU" dirty="0"/>
              <a:t>направление ветвей </a:t>
            </a:r>
            <a:r>
              <a:rPr lang="ru-RU" dirty="0" smtClean="0"/>
              <a:t>параболы и знак абсциссы вершины параболы </a:t>
            </a:r>
            <a:r>
              <a:rPr lang="ru-RU" dirty="0"/>
              <a:t>определить легко, а значит по этому правилу легко сделать вывод о знаке коэффициента </a:t>
            </a:r>
            <a:r>
              <a:rPr lang="ru-RU" b="1" i="1" dirty="0"/>
              <a:t>в</a:t>
            </a:r>
            <a:r>
              <a:rPr lang="ru-RU" i="1" dirty="0"/>
              <a:t>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4042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i="1" dirty="0"/>
              <a:t>Аналогично: </a:t>
            </a:r>
            <a:r>
              <a:rPr lang="ru-RU" dirty="0" smtClean="0"/>
              <a:t>Если абсцисса </a:t>
            </a:r>
            <a:r>
              <a:rPr lang="ru-RU" dirty="0"/>
              <a:t>вершины параболы </a:t>
            </a:r>
            <a:r>
              <a:rPr lang="ru-RU" sz="4400" b="1" dirty="0"/>
              <a:t>О</a:t>
            </a:r>
            <a:r>
              <a:rPr lang="ru-RU" dirty="0"/>
              <a:t>трицательная, то знаки </a:t>
            </a:r>
            <a:r>
              <a:rPr lang="ru-RU" dirty="0" smtClean="0"/>
              <a:t>коэффициентов </a:t>
            </a:r>
            <a:r>
              <a:rPr lang="ru-RU" dirty="0"/>
              <a:t>а и в </a:t>
            </a:r>
            <a:r>
              <a:rPr lang="ru-RU" sz="4400" b="1" dirty="0" smtClean="0"/>
              <a:t>О</a:t>
            </a:r>
            <a:r>
              <a:rPr lang="ru-RU" dirty="0" smtClean="0"/>
              <a:t>динаковые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10386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094" y="2016807"/>
            <a:ext cx="11160690" cy="3649133"/>
          </a:xfrm>
        </p:spPr>
        <p:txBody>
          <a:bodyPr>
            <a:norm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262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55923"/>
            <a:ext cx="12191999" cy="5122843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Char char="Ø"/>
            </a:pPr>
            <a:r>
              <a:rPr lang="ru-RU" sz="2800" dirty="0" smtClean="0"/>
              <a:t>	Современная математика знает множество функций, и у каждой своей неповторимый облик, как неповторим облик каждого из миллиардов людей, живущих на земле. </a:t>
            </a:r>
          </a:p>
          <a:p>
            <a:pPr marL="0" indent="0" algn="just">
              <a:buFont typeface="Wingdings" pitchFamily="2" charset="2"/>
              <a:buChar char="Ø"/>
            </a:pPr>
            <a:endParaRPr lang="ru-RU" sz="2800" dirty="0" smtClean="0"/>
          </a:p>
          <a:p>
            <a:pPr marL="0" indent="0" algn="just">
              <a:buFont typeface="Wingdings" pitchFamily="2" charset="2"/>
              <a:buChar char="Ø"/>
            </a:pPr>
            <a:r>
              <a:rPr lang="ru-RU" sz="2800" dirty="0" smtClean="0"/>
              <a:t> Облик каждой функции можно представить сложенным из набора характерных деталей. В них появляются основные свойства функций. </a:t>
            </a:r>
          </a:p>
          <a:p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915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32193"/>
            <a:ext cx="12191999" cy="63126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Функция - одно из основных математических и общенаучных понятий.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Понятие функции уходит своими корнями в ту далёкую эпоху, когда люди впервые поняли, что окружающие их предметы взаимосвязаны.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Когда возникли первые цивилизации, началось строительство гигантских пирамид, древние учёные стали составлять таблицы для облегчения вычислений. Так, вавилонские ученые (4 - 5тыс.лет назад) пусть не сознательно, установили, что площадь круга является функцией от его радиуса. Примерами табличного задания функции могут служить астрономические таблицы вавилонян, древних греков и индийцев, а примерами словесного задания функции - теорема о постоянстве отношения площадей круга и квадрата на его диаметре или античные определения конических сечений.</a:t>
            </a:r>
          </a:p>
          <a:p>
            <a:endParaRPr lang="ru-RU" sz="2400" dirty="0" smtClean="0"/>
          </a:p>
          <a:p>
            <a:endParaRPr lang="ru-RU" sz="2000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071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4708" y="0"/>
            <a:ext cx="7238082" cy="4941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 smtClean="0"/>
          </a:p>
          <a:p>
            <a:pPr marL="0" indent="0">
              <a:buFont typeface="Wingdings" pitchFamily="2" charset="2"/>
              <a:buChar char="Ø"/>
            </a:pPr>
            <a:r>
              <a:rPr lang="ru-RU" sz="2000" dirty="0" smtClean="0"/>
              <a:t>Путь к появлению понятия функции заложили в 17 веке французские ученые Франсуа Виет и Рене Декарт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000" dirty="0" smtClean="0"/>
              <a:t>Само слово «функция» (от латинского </a:t>
            </a:r>
            <a:r>
              <a:rPr lang="ru-RU" sz="2000" dirty="0" err="1" smtClean="0"/>
              <a:t>functio</a:t>
            </a:r>
            <a:r>
              <a:rPr lang="ru-RU" sz="2000" dirty="0" smtClean="0"/>
              <a:t> - совершение, выполнение) впервые было употреблено немецким математиком Лейбницем в 1673г. 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000" dirty="0" smtClean="0"/>
              <a:t> Окончательную формулировку определения функции с аналитической точки зрения сделал в 1748 году Леонард Эйлер. 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000" dirty="0" smtClean="0"/>
              <a:t> Определение функции, приближенное к современному, дал Иоганн Бернулли.</a:t>
            </a:r>
          </a:p>
          <a:p>
            <a:pPr marL="0" indent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572847" cy="37677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99275" y="3398437"/>
            <a:ext cx="1573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Франсуа Виет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67769"/>
            <a:ext cx="4940776" cy="30902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44688" y="6488668"/>
            <a:ext cx="139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Рене Декарт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2847" y="0"/>
            <a:ext cx="2507515" cy="37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509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Бернулли и современное определение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2877" y="2142067"/>
            <a:ext cx="5108259" cy="29807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«Функцией переменной величины называется количество, образованное каким угодно способом из этой переменной величины и постоянных».</a:t>
            </a:r>
          </a:p>
          <a:p>
            <a:pPr marL="0" indent="0" algn="r">
              <a:buNone/>
            </a:pPr>
            <a:r>
              <a:rPr lang="ru-RU" dirty="0"/>
              <a:t>Иоганн Бернулли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Функция – это зависимость переменной у от переменной </a:t>
            </a:r>
            <a:r>
              <a:rPr lang="ru-RU" dirty="0" err="1" smtClean="0"/>
              <a:t>х</a:t>
            </a:r>
            <a:r>
              <a:rPr lang="ru-RU" dirty="0" smtClean="0"/>
              <a:t>, при которой каждому значению переменной </a:t>
            </a:r>
            <a:r>
              <a:rPr lang="ru-RU" dirty="0" err="1" smtClean="0"/>
              <a:t>х</a:t>
            </a:r>
            <a:r>
              <a:rPr lang="ru-RU" dirty="0" smtClean="0"/>
              <a:t> соответствует единственное значение переменной у. При этом переменную </a:t>
            </a:r>
            <a:r>
              <a:rPr lang="ru-RU" dirty="0" err="1" smtClean="0"/>
              <a:t>х</a:t>
            </a:r>
            <a:r>
              <a:rPr lang="ru-RU" dirty="0" smtClean="0"/>
              <a:t> называют независимой переменной или аргумент, а переменную у - зависимой переменной.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283" y="110170"/>
            <a:ext cx="9979944" cy="958776"/>
          </a:xfrm>
        </p:spPr>
        <p:txBody>
          <a:bodyPr>
            <a:norm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7283"/>
            <a:ext cx="12191999" cy="1641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	Существует несколько основных видов функций, которые изучаются в школьной программе:</a:t>
            </a:r>
            <a:endParaRPr lang="ru-RU" sz="28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53929" y="131308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- линейная функция</a:t>
            </a:r>
            <a:endParaRPr lang="ru-RU" sz="2400" dirty="0" smtClean="0"/>
          </a:p>
          <a:p>
            <a:r>
              <a:rPr lang="ru-RU" sz="2400" b="1" dirty="0" smtClean="0"/>
              <a:t>- прямая пропорциональность</a:t>
            </a:r>
            <a:endParaRPr lang="ru-RU" sz="2400" dirty="0" smtClean="0"/>
          </a:p>
          <a:p>
            <a:r>
              <a:rPr lang="ru-RU" sz="2400" b="1" dirty="0" smtClean="0"/>
              <a:t>- обратная пропорциональность</a:t>
            </a:r>
            <a:endParaRPr lang="ru-RU" sz="2400" dirty="0" smtClean="0"/>
          </a:p>
          <a:p>
            <a:r>
              <a:rPr lang="ru-RU" sz="2400" b="1" dirty="0" smtClean="0"/>
              <a:t>- степенная</a:t>
            </a:r>
            <a:endParaRPr lang="ru-RU" sz="2400" dirty="0" smtClean="0"/>
          </a:p>
          <a:p>
            <a:r>
              <a:rPr lang="ru-RU" sz="2400" b="1" dirty="0" smtClean="0"/>
              <a:t>-квадратичная </a:t>
            </a:r>
            <a:endParaRPr lang="ru-RU" sz="2400" dirty="0" smtClean="0"/>
          </a:p>
          <a:p>
            <a:r>
              <a:rPr lang="ru-RU" sz="2400" b="1" dirty="0" smtClean="0"/>
              <a:t>-функция кубическая </a:t>
            </a:r>
            <a:endParaRPr lang="ru-RU" sz="2400" dirty="0" smtClean="0"/>
          </a:p>
          <a:p>
            <a:r>
              <a:rPr lang="ru-RU" sz="2400" b="1" dirty="0" smtClean="0"/>
              <a:t>- функция корня</a:t>
            </a:r>
            <a:endParaRPr lang="ru-RU" sz="2400" dirty="0" smtClean="0"/>
          </a:p>
          <a:p>
            <a:r>
              <a:rPr lang="ru-RU" sz="2400" b="1" dirty="0" smtClean="0"/>
              <a:t>- функция модуля</a:t>
            </a:r>
            <a:endParaRPr lang="ru-RU" sz="2400" dirty="0" smtClean="0"/>
          </a:p>
          <a:p>
            <a:r>
              <a:rPr lang="ru-RU" sz="2400" b="1" dirty="0" smtClean="0"/>
              <a:t>- тригонометрические, обратные тригонометрические</a:t>
            </a:r>
            <a:endParaRPr lang="ru-RU" sz="2400" dirty="0" smtClean="0"/>
          </a:p>
          <a:p>
            <a:r>
              <a:rPr lang="ru-RU" sz="2400" b="1" dirty="0" smtClean="0"/>
              <a:t>- логарифмические</a:t>
            </a:r>
            <a:endParaRPr lang="ru-RU" sz="2400" dirty="0" smtClean="0"/>
          </a:p>
          <a:p>
            <a:r>
              <a:rPr lang="ru-RU" sz="2400" b="1" dirty="0" smtClean="0"/>
              <a:t>-показательные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036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807"/>
            <a:ext cx="12192000" cy="145626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Актуальность темы: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37275"/>
            <a:ext cx="12030419" cy="3723700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ru-RU" sz="2800" dirty="0" smtClean="0"/>
              <a:t>	 Реальные процессы в жизни обычно связаны с большим количеством переменных и зависимостей между ними. Описать эти зависимости можно с помощью функций. Знание свойств функций позволяет понять суть происходящих процессов, предсказать ход их развития, управлять ими. Поэтому изучение функций является актуальным всегда. Объектом моего исследования стала квадратичная функция и её применение в жизни.</a:t>
            </a:r>
            <a:endParaRPr lang="ru-RU" sz="2800" dirty="0"/>
          </a:p>
          <a:p>
            <a:pPr marL="0" indent="0" fontAlgn="base">
              <a:buNone/>
            </a:pP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773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12191999" cy="145626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Цель и Задачи</a:t>
            </a:r>
            <a:r>
              <a:rPr lang="en-US" sz="4400" b="1" dirty="0" smtClean="0"/>
              <a:t>: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506" y="1729649"/>
            <a:ext cx="11861493" cy="4061552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ru-RU" sz="2800" b="1" dirty="0" smtClean="0"/>
              <a:t>Цель:</a:t>
            </a:r>
            <a:r>
              <a:rPr lang="ru-RU" sz="2800" dirty="0" smtClean="0"/>
              <a:t> увидеть связь квадратичной функции с явлениями окружающего мира и практической деятельностью человека. </a:t>
            </a:r>
          </a:p>
          <a:p>
            <a:pPr fontAlgn="base"/>
            <a:endParaRPr lang="ru-RU" sz="2800" b="1" dirty="0" smtClean="0"/>
          </a:p>
          <a:p>
            <a:pPr marL="0" indent="0" fontAlgn="base">
              <a:buNone/>
            </a:pPr>
            <a:r>
              <a:rPr lang="ru-RU" sz="2800" b="1" dirty="0" smtClean="0"/>
              <a:t>Для достижения цели были поставлены следующие задачи: </a:t>
            </a:r>
            <a:endParaRPr lang="ru-RU" sz="2800" dirty="0" smtClean="0"/>
          </a:p>
          <a:p>
            <a:pPr marL="0" indent="0" fontAlgn="base">
              <a:buNone/>
            </a:pPr>
            <a:r>
              <a:rPr lang="ru-RU" sz="2800" dirty="0" smtClean="0"/>
              <a:t> </a:t>
            </a:r>
            <a:r>
              <a:rPr lang="ru-RU" sz="2800" dirty="0"/>
              <a:t>- изучить историю возникновения понятия «функция» (в частности квадратичная функция);</a:t>
            </a:r>
          </a:p>
          <a:p>
            <a:pPr marL="0" indent="0" fontAlgn="base">
              <a:buNone/>
            </a:pPr>
            <a:r>
              <a:rPr lang="ru-RU" sz="2800" dirty="0"/>
              <a:t> - найти примеры </a:t>
            </a:r>
            <a:r>
              <a:rPr lang="ru-RU" sz="2800" dirty="0" smtClean="0"/>
              <a:t>применения квадратичной функции в </a:t>
            </a:r>
            <a:r>
              <a:rPr lang="ru-RU" sz="2800" dirty="0"/>
              <a:t>окружающем мире.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4385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409</TotalTime>
  <Words>644</Words>
  <Application>Microsoft Office PowerPoint</Application>
  <PresentationFormat>Произвольный</PresentationFormat>
  <Paragraphs>84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Тема: Квадратичная функция и её применение в реальной жизни: в физике, строительстве и архитектуре. </vt:lpstr>
      <vt:lpstr>Слайд 2</vt:lpstr>
      <vt:lpstr>Слайд 3</vt:lpstr>
      <vt:lpstr>Слайд 4</vt:lpstr>
      <vt:lpstr>Слайд 5</vt:lpstr>
      <vt:lpstr>Определение Бернулли и современное определение</vt:lpstr>
      <vt:lpstr>  </vt:lpstr>
      <vt:lpstr>Актуальность темы:</vt:lpstr>
      <vt:lpstr>Цель и Задачи:</vt:lpstr>
      <vt:lpstr>Квадратичная функция и её свойства </vt:lpstr>
      <vt:lpstr>Слайд 11</vt:lpstr>
      <vt:lpstr> Интересное свойство параболы:</vt:lpstr>
      <vt:lpstr>Построение параболы с помощью треугольника  </vt:lpstr>
      <vt:lpstr>Построение параболы путем сгибания листа бумаги</vt:lpstr>
      <vt:lpstr>Если пересечь поверхность конуса плоскостью, параллельной какой-либо одной его образующей, то в сечении получится парабола. </vt:lpstr>
      <vt:lpstr>Применение квадратичной функции: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Квадратичная функция и её применение в реальной жизни: в физике, строительстве и архитектуре.</dc:title>
  <dc:creator>София</dc:creator>
  <cp:lastModifiedBy>Секретарь</cp:lastModifiedBy>
  <cp:revision>48</cp:revision>
  <dcterms:created xsi:type="dcterms:W3CDTF">2017-04-11T17:53:27Z</dcterms:created>
  <dcterms:modified xsi:type="dcterms:W3CDTF">2017-04-14T04:44:37Z</dcterms:modified>
</cp:coreProperties>
</file>