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yumsmu.ru/assets/images/specproekti/goroda-geroi_vov/fedyuninskij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50586" y="1937173"/>
            <a:ext cx="6815669" cy="3153908"/>
          </a:xfrm>
        </p:spPr>
        <p:txBody>
          <a:bodyPr/>
          <a:lstStyle/>
          <a:p>
            <a:r>
              <a:rPr lang="ru-RU" dirty="0"/>
              <a:t>У</a:t>
            </a:r>
            <a:r>
              <a:rPr lang="ru-RU" dirty="0" smtClean="0"/>
              <a:t>лицы </a:t>
            </a:r>
            <a:r>
              <a:rPr lang="ru-RU" dirty="0"/>
              <a:t>Тюмени имени героев Великой Отечественной войны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044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935288" y="-2953769"/>
            <a:ext cx="4705003" cy="893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0784" rIns="0" bIns="5078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3E8A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3E8A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3E8A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3E8A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600" dirty="0">
              <a:solidFill>
                <a:srgbClr val="003E8A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3E8A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6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Trebuchet MS" panose="020B0603020202020204" pitchFamily="34" charset="0"/>
              </a:rPr>
              <a:t>                                    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Советский военачальник, генерал армии (1955), Герой Советского Союза (29.8.1939). Член КПСС с 1930 года. В Советской Армии с 1919 года.</a:t>
            </a: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Окончил Владивостокскую пехотную школу (1924), курсы «Выстрел» (1931), курсы усовершенствования высшего начсостава при Военной академии Генштаба (1941) и Высшие академические курсы при этой же академии (1948). В 1920 во время Гражданской войны воевал на Западном фронте, рядовой. По окончании военной школы с 1924 командир взвода.</a:t>
            </a: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Командовал ротой во время вооруженного конфликта на КВЖД в 1929 г. С 1931 г. командир батальона, с 1936 помощник командира полка, с 1939 командир полка. За умелое командование мотострелковым полком и проявленное мужество и героизм в боях на р. Халхин-Гол (1939) против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яцонских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 захватчиков 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Федюнинскому</a:t>
            </a: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 Narrow" panose="020B0606020202030204" pitchFamily="34" charset="0"/>
              </a:rPr>
              <a:t> было присвоено звание Героя Советского Союза.</a:t>
            </a:r>
            <a:endParaRPr kumimoji="0" lang="ru-RU" altLang="ru-RU" b="0" i="1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://www.tyumsmu.ru/assets/drgalleries/3663/thumb_fedyuninskij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40" y="2136839"/>
            <a:ext cx="2530532" cy="384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2399" y="941708"/>
            <a:ext cx="367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Иван Иванович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Федюнинский</a:t>
            </a:r>
            <a:endParaRPr lang="ru-RU" sz="2400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72" y="1679169"/>
            <a:ext cx="2337802" cy="32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2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0458" y="736302"/>
            <a:ext cx="56969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333333"/>
                </a:solidFill>
                <a:latin typeface="Arial Narrow" panose="020B0606020202030204" pitchFamily="34" charset="0"/>
              </a:rPr>
              <a:t>Полина Денисовна </a:t>
            </a:r>
            <a:r>
              <a:rPr lang="ru-RU" sz="1600" b="1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Осипенко</a:t>
            </a:r>
            <a:r>
              <a:rPr lang="ru-RU" sz="1600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родилась</a:t>
            </a:r>
            <a:r>
              <a:rPr lang="ru-RU" sz="1600" i="1" dirty="0">
                <a:solidFill>
                  <a:srgbClr val="333333"/>
                </a:solidFill>
                <a:latin typeface="Arial Narrow" panose="020B0606020202030204" pitchFamily="34" charset="0"/>
              </a:rPr>
              <a:t>  8 октября 1907 года в Запорожской области, селе </a:t>
            </a:r>
            <a:r>
              <a:rPr lang="ru-RU" sz="1600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Новоспасовка</a:t>
            </a:r>
            <a:r>
              <a:rPr lang="ru-RU" sz="1600" i="1" dirty="0">
                <a:solidFill>
                  <a:srgbClr val="333333"/>
                </a:solidFill>
                <a:latin typeface="Arial Narrow" panose="020B0606020202030204" pitchFamily="34" charset="0"/>
              </a:rPr>
              <a:t>. Семья Полины была очень бедной, и именно поэтому она окончила только два класса церковно-приходской школы, была вынуждена пойти работать няней, а после батрачкой.</a:t>
            </a:r>
            <a:r>
              <a:rPr lang="ru-RU" sz="1600" i="1" dirty="0">
                <a:latin typeface="Arial Narrow" panose="020B0606020202030204" pitchFamily="34" charset="0"/>
              </a:rPr>
              <a:t/>
            </a:r>
            <a:br>
              <a:rPr lang="ru-RU" sz="1600" i="1" dirty="0">
                <a:latin typeface="Arial Narrow" panose="020B0606020202030204" pitchFamily="34" charset="0"/>
              </a:rPr>
            </a:br>
            <a:r>
              <a:rPr lang="ru-RU" sz="1600" i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После </a:t>
            </a:r>
            <a:r>
              <a:rPr lang="ru-RU" sz="1600" i="1" dirty="0">
                <a:solidFill>
                  <a:srgbClr val="333333"/>
                </a:solidFill>
                <a:latin typeface="Arial Narrow" panose="020B0606020202030204" pitchFamily="34" charset="0"/>
              </a:rPr>
              <a:t>прихода советской власти в ее селе организовали колхоз. Полина прошла курсы птицеводов и устроилась работать на ферму. Работа была тяжелой, но несмотря на это, она находила силы для учебы и окончила вечернюю школу.</a:t>
            </a:r>
            <a:r>
              <a:rPr lang="ru-RU" sz="1600" i="1" dirty="0">
                <a:latin typeface="Arial Narrow" panose="020B0606020202030204" pitchFamily="34" charset="0"/>
              </a:rPr>
              <a:t/>
            </a:r>
            <a:br>
              <a:rPr lang="ru-RU" sz="1600" i="1" dirty="0">
                <a:latin typeface="Arial Narrow" panose="020B0606020202030204" pitchFamily="34" charset="0"/>
              </a:rPr>
            </a:br>
            <a:r>
              <a:rPr lang="ru-RU" sz="1600" i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Однажды </a:t>
            </a:r>
            <a:r>
              <a:rPr lang="ru-RU" sz="1600" i="1" dirty="0">
                <a:solidFill>
                  <a:srgbClr val="333333"/>
                </a:solidFill>
                <a:latin typeface="Arial Narrow" panose="020B0606020202030204" pitchFamily="34" charset="0"/>
              </a:rPr>
              <a:t>труженики птицефермы заметили над ними в небе нечто необычное, через несколько минут на поле возле фермы приземлилось два самолета. Они столь же напугали, сколь и восхитили Полину Осипенко. Пилотом одного из самолетов была женщина, после общения с ней Полина буквально стала грезить полетами.</a:t>
            </a:r>
            <a:endParaRPr lang="ru-RU" sz="1600" i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2269" y="452195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Trebuchet MS" panose="020B0603020202020204" pitchFamily="34" charset="0"/>
              </a:rPr>
              <a:t> </a:t>
            </a:r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24-25 сентября 1938 года она была одной из трех пилотов, которые совершили беспосадочный перелет Москва – Комсомольск-на-Амуре, за что через месяц все участницы перелета (Валентина </a:t>
            </a:r>
            <a:r>
              <a:rPr lang="ru-RU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Гризодубова</a:t>
            </a:r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, Полина Осипенко и Марина Раскова) получили звание Героя Советского Союза.</a:t>
            </a:r>
            <a:endParaRPr lang="ru-RU" i="1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4" y="1518616"/>
            <a:ext cx="2523779" cy="35332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2139" y="736302"/>
            <a:ext cx="419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333333"/>
                </a:solidFill>
                <a:latin typeface="Arial Narrow" panose="020B0606020202030204" pitchFamily="34" charset="0"/>
              </a:rPr>
              <a:t>Полина Денисовна </a:t>
            </a:r>
            <a:r>
              <a:rPr lang="ru-RU" sz="2800" i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Осипенко</a:t>
            </a:r>
            <a:endParaRPr lang="ru-RU" sz="2800" i="1" dirty="0">
              <a:latin typeface="Arial Narrow" panose="020B0606020202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890" y="2629128"/>
            <a:ext cx="2841568" cy="22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1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74822" y="570868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333333"/>
                </a:solidFill>
                <a:latin typeface="Arial Narrow" panose="020B0606020202030204" pitchFamily="34" charset="0"/>
              </a:rPr>
              <a:t>Стояло лето 1940 года. На землю трудовой Литвы пришло долгожданное счастье - власть фашистских </a:t>
            </a:r>
            <a:r>
              <a:rPr lang="ru-RU" sz="2000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сметоновских</a:t>
            </a:r>
            <a:r>
              <a:rPr lang="ru-RU" sz="2000" i="1" dirty="0">
                <a:solidFill>
                  <a:srgbClr val="333333"/>
                </a:solidFill>
                <a:latin typeface="Arial Narrow" panose="020B0606020202030204" pitchFamily="34" charset="0"/>
              </a:rPr>
              <a:t> банд рухнула как карточный домик.</a:t>
            </a:r>
            <a:r>
              <a:rPr lang="ru-RU" sz="2000" i="1" dirty="0">
                <a:latin typeface="Arial Narrow" panose="020B0606020202030204" pitchFamily="34" charset="0"/>
              </a:rPr>
              <a:t/>
            </a:r>
            <a:br>
              <a:rPr lang="ru-RU" sz="2000" i="1" dirty="0">
                <a:latin typeface="Arial Narrow" panose="020B0606020202030204" pitchFamily="34" charset="0"/>
              </a:rPr>
            </a:br>
            <a:r>
              <a:rPr lang="ru-RU" sz="2000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Марите</a:t>
            </a:r>
            <a:r>
              <a:rPr lang="ru-RU" sz="2000" i="1" dirty="0">
                <a:solidFill>
                  <a:srgbClr val="333333"/>
                </a:solidFill>
                <a:latin typeface="Arial Narrow" panose="020B0606020202030204" pitchFamily="34" charset="0"/>
              </a:rPr>
              <a:t>, заливаясь краской смущения и радости, подошла с букетом полевых цветов к советскому танку. Командир танка, большой, загорелый, с белыми зубами, пожал </a:t>
            </a:r>
            <a:r>
              <a:rPr lang="ru-RU" sz="2000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Марите</a:t>
            </a:r>
            <a:r>
              <a:rPr lang="ru-RU" sz="2000" i="1" dirty="0">
                <a:solidFill>
                  <a:srgbClr val="333333"/>
                </a:solidFill>
                <a:latin typeface="Arial Narrow" panose="020B0606020202030204" pitchFamily="34" charset="0"/>
              </a:rPr>
              <a:t> руку и сказал: "Спасибо, товарищ!"</a:t>
            </a:r>
            <a:r>
              <a:rPr lang="ru-RU" sz="2000" i="1" dirty="0">
                <a:latin typeface="Arial Narrow" panose="020B0606020202030204" pitchFamily="34" charset="0"/>
              </a:rPr>
              <a:t/>
            </a:r>
            <a:br>
              <a:rPr lang="ru-RU" sz="2000" i="1" dirty="0">
                <a:latin typeface="Arial Narrow" panose="020B0606020202030204" pitchFamily="34" charset="0"/>
              </a:rPr>
            </a:br>
            <a:r>
              <a:rPr lang="ru-RU" sz="2000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Марите</a:t>
            </a:r>
            <a:r>
              <a:rPr lang="ru-RU" sz="2000" i="1" dirty="0">
                <a:solidFill>
                  <a:srgbClr val="333333"/>
                </a:solidFill>
                <a:latin typeface="Arial Narrow" panose="020B0606020202030204" pitchFamily="34" charset="0"/>
              </a:rPr>
              <a:t> не знала русского языка, но эти два слова она запомнила и сердцем почувствовала их смысл. Она шла домой и, улыбаясь, шептала: "Спасибо, товарищ!"</a:t>
            </a:r>
            <a:endParaRPr lang="ru-RU" sz="2000" i="1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6633" y="374096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Марите</a:t>
            </a:r>
            <a:r>
              <a:rPr lang="ru-RU" sz="2000" i="1" dirty="0">
                <a:solidFill>
                  <a:srgbClr val="333333"/>
                </a:solidFill>
                <a:latin typeface="Arial Narrow" panose="020B0606020202030204" pitchFamily="34" charset="0"/>
              </a:rPr>
              <a:t> </a:t>
            </a:r>
            <a:r>
              <a:rPr lang="ru-RU" sz="2000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Мельникайте</a:t>
            </a:r>
            <a:r>
              <a:rPr lang="ru-RU" sz="2000" i="1" dirty="0">
                <a:solidFill>
                  <a:srgbClr val="333333"/>
                </a:solidFill>
                <a:latin typeface="Arial Narrow" panose="020B0606020202030204" pitchFamily="34" charset="0"/>
              </a:rPr>
              <a:t> появлялась неожиданно там, где враг чувствовал себя спокойно. Пустив вместе с группой партизан под откос фашистский поезд с военной техникой и солдатами, она уже назавтра с другой группой народных мстителей взрывала склады, совершала смелые налеты на населенные пункты, где и располагались фашистские гарнизоны. Она никогда не теряла веры в свои силы.</a:t>
            </a:r>
            <a:endParaRPr lang="ru-RU" sz="2000" i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3103" y="742203"/>
            <a:ext cx="3799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Марите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Мельникайте</a:t>
            </a:r>
            <a:endParaRPr lang="ru-RU" sz="3200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" y="2568595"/>
            <a:ext cx="2535843" cy="3758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30" y="1418418"/>
            <a:ext cx="2692351" cy="19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4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1818" y="269285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 Narrow" panose="020B0606020202030204" pitchFamily="34" charset="0"/>
              </a:rPr>
              <a:t>Вкратце она выглядит следующим образом. В пятый день войны, 26 июня 1941 года, 3-й дальнебомбардировочный авиационный корпус в течение дня наносил удары по войскам противника в районе Радошковичи — Молодечно у деревни </a:t>
            </a:r>
            <a:r>
              <a:rPr lang="ru-RU" dirty="0" err="1" smtClean="0">
                <a:latin typeface="Arial Narrow" panose="020B0606020202030204" pitchFamily="34" charset="0"/>
              </a:rPr>
              <a:t>Декшаны</a:t>
            </a:r>
            <a:r>
              <a:rPr lang="ru-RU" dirty="0" smtClean="0">
                <a:latin typeface="Arial Narrow" panose="020B0606020202030204" pitchFamily="34" charset="0"/>
              </a:rPr>
              <a:t> (Белоруссия). Немногочисленный по своему составу 207-й авиаполк, входящий в состав корпуса, выполнял в тот день второй боевой вылет. В воздух поднялось звено в составе двух самолетов. В экипаж капитана Николая Гастелло входили штурман лейтенант Анатолий </a:t>
            </a:r>
            <a:r>
              <a:rPr lang="ru-RU" dirty="0" err="1" smtClean="0">
                <a:latin typeface="Arial Narrow" panose="020B0606020202030204" pitchFamily="34" charset="0"/>
              </a:rPr>
              <a:t>Бурденюк</a:t>
            </a:r>
            <a:r>
              <a:rPr lang="ru-RU" dirty="0" smtClean="0">
                <a:latin typeface="Arial Narrow" panose="020B0606020202030204" pitchFamily="34" charset="0"/>
              </a:rPr>
              <a:t>, заменивший тяжело раненного штурмана эскадрильи, стрелок-радист сержант Алексей Калинин и подсевший в последний момент в качестве нижнего люкового стрелка адъютант эскадрильи лейтенант Григорий </a:t>
            </a:r>
            <a:r>
              <a:rPr lang="ru-RU" dirty="0" err="1" smtClean="0">
                <a:latin typeface="Arial Narrow" panose="020B0606020202030204" pitchFamily="34" charset="0"/>
              </a:rPr>
              <a:t>Скоробогатый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1818" y="63723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333333"/>
                </a:solidFill>
                <a:latin typeface="Arial Narrow" panose="020B0606020202030204" pitchFamily="34" charset="0"/>
              </a:rPr>
              <a:t>Николай </a:t>
            </a:r>
            <a:r>
              <a:rPr lang="ru-RU" b="1" i="1" dirty="0" err="1">
                <a:solidFill>
                  <a:srgbClr val="333333"/>
                </a:solidFill>
                <a:latin typeface="Arial Narrow" panose="020B0606020202030204" pitchFamily="34" charset="0"/>
              </a:rPr>
              <a:t>Францевич</a:t>
            </a:r>
            <a:r>
              <a:rPr lang="ru-RU" b="1" i="1" dirty="0">
                <a:solidFill>
                  <a:srgbClr val="333333"/>
                </a:solidFill>
                <a:latin typeface="Arial Narrow" panose="020B0606020202030204" pitchFamily="34" charset="0"/>
              </a:rPr>
              <a:t> Гастелло</a:t>
            </a:r>
            <a:r>
              <a:rPr lang="ru-RU" i="1" dirty="0">
                <a:solidFill>
                  <a:srgbClr val="333333"/>
                </a:solidFill>
                <a:latin typeface="Arial Narrow" panose="020B0606020202030204" pitchFamily="34" charset="0"/>
              </a:rPr>
              <a:t> родился 6 мая 1908 года в Москве, в семье обрусевшего немца. Поработав слесарем, в 1933 году он окончил Луганскую летную школу и начал службу в бомбардировочной авиации. Участвовал в боях на реке Халхин-Гол (награжден орденом Ленина) и советско-финляндской войне. К началу Великой Отечественной был командиром эскадрильи дальнебомбардировочной авиации.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4084" y="792080"/>
            <a:ext cx="383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Николай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Францевич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Гастелло</a:t>
            </a:r>
            <a:endParaRPr lang="ru-RU" sz="2400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52" y="1253745"/>
            <a:ext cx="2352024" cy="3285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8" y="2310478"/>
            <a:ext cx="2515465" cy="37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9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7005" y="656949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После начала Великой Отечественной войны, в сентябре 1941 года эвакуировалась в город Ишим Тюменской области. Работала телефонисткой в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Истошинском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отделении связи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Бердюжского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района Тюменской области и в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Бердюжской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конторе связи.</a:t>
            </a:r>
            <a:b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</a:b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В Красной Армии с 1942 года. Окончила курсы санинструкторов. В действующей армии с июля 1942 года. Санинструктор 907-го стрелкового полка (244-я стрелковая дивизия, 12-я армия, Юго-Западный фронт) комсомолка красноармеец Валерия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Гнаровская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спасла жизнь многим бойцам и офицерам. Только в бою у села Голая Долина Славянского района Донецкой области Украины она вынесла с поля боя 47 раненых. Защищая раненых, уничтожила свыше 20-и солдат и офицеров противника.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67005" y="45744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За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образцовое выполнение боевых заданий командования и проявленные мужество и героизм в боях с немецко-фашистскими захватчиками красноармейцу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Гнаровской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Валерии Осиповне посмертно присвоено звание Героя Советского Союза.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0028" y="891832"/>
            <a:ext cx="4447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Валерия Осиповна 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Гнаровская</a:t>
            </a:r>
            <a:endParaRPr lang="ru-RU" sz="2800" b="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53" y="1415052"/>
            <a:ext cx="2489195" cy="35861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7" y="2502323"/>
            <a:ext cx="2354321" cy="36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40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274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Garamond</vt:lpstr>
      <vt:lpstr>Trebuchet MS</vt:lpstr>
      <vt:lpstr>Натуральные материалы</vt:lpstr>
      <vt:lpstr>Улицы Тюмени имени героев Великой Отечественной войны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Улицы Тюмени имени героев Великой Отечественной войны</dc:title>
  <dc:creator>catherina_rose00@rambler.ru</dc:creator>
  <cp:lastModifiedBy>catherina_rose00@rambler.ru</cp:lastModifiedBy>
  <cp:revision>4</cp:revision>
  <dcterms:created xsi:type="dcterms:W3CDTF">2017-11-20T14:21:54Z</dcterms:created>
  <dcterms:modified xsi:type="dcterms:W3CDTF">2017-11-20T14:52:40Z</dcterms:modified>
</cp:coreProperties>
</file>