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theme/themeOverride1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9" r:id="rId5"/>
    <p:sldId id="267" r:id="rId6"/>
    <p:sldId id="260" r:id="rId7"/>
    <p:sldId id="261" r:id="rId8"/>
    <p:sldId id="264" r:id="rId9"/>
    <p:sldId id="270" r:id="rId10"/>
    <p:sldId id="279" r:id="rId11"/>
    <p:sldId id="265" r:id="rId12"/>
    <p:sldId id="274" r:id="rId13"/>
    <p:sldId id="278" r:id="rId14"/>
    <p:sldId id="277" r:id="rId15"/>
    <p:sldId id="269" r:id="rId16"/>
    <p:sldId id="268" r:id="rId17"/>
    <p:sldId id="275" r:id="rId18"/>
    <p:sldId id="272" r:id="rId19"/>
    <p:sldId id="280" r:id="rId20"/>
    <p:sldId id="281" r:id="rId21"/>
    <p:sldId id="282" r:id="rId22"/>
    <p:sldId id="271" r:id="rId23"/>
    <p:sldId id="276" r:id="rId24"/>
    <p:sldId id="273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3.xlsx"/><Relationship Id="rId1" Type="http://schemas.openxmlformats.org/officeDocument/2006/relationships/themeOverride" Target="../theme/themeOverride1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Ученики</a:t>
            </a:r>
            <a:r>
              <a:rPr lang="ru-RU" baseline="0" dirty="0"/>
              <a:t> </a:t>
            </a:r>
            <a:r>
              <a:rPr lang="ru-RU" baseline="0" dirty="0" smtClean="0"/>
              <a:t>5-ых </a:t>
            </a:r>
            <a:r>
              <a:rPr lang="ru-RU" baseline="0" dirty="0"/>
              <a:t>классов.</a:t>
            </a:r>
            <a:endParaRPr lang="ru-RU" dirty="0"/>
          </a:p>
        </c:rich>
      </c:tx>
      <c:layout>
        <c:manualLayout>
          <c:xMode val="edge"/>
          <c:yMode val="edge"/>
          <c:x val="0.18844942999204969"/>
          <c:y val="0"/>
        </c:manualLayout>
      </c:layout>
    </c:title>
    <c:plotArea>
      <c:layout>
        <c:manualLayout>
          <c:layoutTarget val="inner"/>
          <c:xMode val="edge"/>
          <c:yMode val="edge"/>
          <c:x val="0.12767249591359267"/>
          <c:y val="0.20063456708460237"/>
          <c:w val="0.55248978308482288"/>
          <c:h val="0.7304060270823912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-0.16239833462013378"/>
                  <c:y val="4.9890116363434024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44%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0.14495783157240155"/>
                  <c:y val="-5.7014380664587333E-2"/>
                </c:manualLayout>
              </c:layout>
              <c:tx>
                <c:rich>
                  <a:bodyPr/>
                  <a:lstStyle/>
                  <a:p>
                    <a:r>
                      <a:rPr lang="ru-RU" sz="1600"/>
                      <a:t>56</a:t>
                    </a:r>
                    <a:r>
                      <a:rPr lang="ru-RU" sz="1600" baseline="0"/>
                      <a:t> %   </a:t>
                    </a:r>
                    <a:endParaRPr lang="en-US" sz="160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2"/>
                <c:pt idx="0">
                  <c:v>Мальчики</c:v>
                </c:pt>
                <c:pt idx="1">
                  <c:v>Девочки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28</c:v>
                </c:pt>
              </c:numCache>
            </c:numRef>
          </c:val>
        </c:ser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9591286599318114"/>
          <c:y val="0.49934514894033977"/>
          <c:w val="0.27731247786387719"/>
          <c:h val="0.23606163728285831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4076339173093577"/>
          <c:w val="0.66629652679391682"/>
          <c:h val="0.84521544293358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Вредные привычки.</c:v>
                </c:pt>
              </c:strCache>
            </c:strRef>
          </c:tx>
          <c:explosion val="7"/>
          <c:dLbls>
            <c:dLbl>
              <c:idx val="2"/>
              <c:delete val="1"/>
            </c:dLbl>
            <c:dLbl>
              <c:idx val="4"/>
              <c:layout>
                <c:manualLayout>
                  <c:x val="6.7457228924956411E-2"/>
                  <c:y val="6.0814044570745414E-2"/>
                </c:manualLayout>
              </c:layout>
              <c:showVal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Лист1!$A$2:$A$8</c:f>
              <c:strCache>
                <c:ptCount val="7"/>
                <c:pt idx="0">
                  <c:v>Нет/ не замечают</c:v>
                </c:pt>
                <c:pt idx="1">
                  <c:v>Грызть ногти/ручку/карандаш </c:v>
                </c:pt>
                <c:pt idx="2">
                  <c:v>Кусать губы </c:v>
                </c:pt>
                <c:pt idx="3">
                  <c:v>Нездорово питаться</c:v>
                </c:pt>
                <c:pt idx="4">
                  <c:v>Долго сидеть за компьютером</c:v>
                </c:pt>
                <c:pt idx="5">
                  <c:v>Не соблюдать режим дня/ сна</c:v>
                </c:pt>
                <c:pt idx="6">
                  <c:v>Слова-паразиты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0.64000000000000201</c:v>
                </c:pt>
                <c:pt idx="1">
                  <c:v>6.0000000000000032E-2</c:v>
                </c:pt>
                <c:pt idx="2">
                  <c:v>4.0000000000000022E-2</c:v>
                </c:pt>
                <c:pt idx="3">
                  <c:v>0.1</c:v>
                </c:pt>
                <c:pt idx="4">
                  <c:v>6.0000000000000032E-2</c:v>
                </c:pt>
                <c:pt idx="5">
                  <c:v>4.0000000000000022E-2</c:v>
                </c:pt>
                <c:pt idx="6">
                  <c:v>6.0000000000000032E-2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878386713696568"/>
          <c:y val="0.16111254179772441"/>
          <c:w val="0.32939193356848384"/>
          <c:h val="0.77584403793001255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Кино,</a:t>
            </a:r>
            <a:r>
              <a:rPr lang="ru-RU" baseline="0" dirty="0" smtClean="0"/>
              <a:t> театр 7-ые классы</a:t>
            </a: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2543305694852958"/>
          <c:w val="0.76463145231846286"/>
          <c:h val="0.874566943051470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Как часто ходят в кино ученики 7-ых классов.</c:v>
                </c:pt>
              </c:strCache>
            </c:strRef>
          </c:tx>
          <c:dLbls>
            <c:dLbl>
              <c:idx val="4"/>
              <c:layout>
                <c:manualLayout>
                  <c:x val="1.0262983215004125E-2"/>
                  <c:y val="5.9334853048528875E-2"/>
                </c:manualLayout>
              </c:layout>
              <c:showVal val="1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Раз в неделю и чаще</c:v>
                </c:pt>
                <c:pt idx="1">
                  <c:v>Раз в 2 недели</c:v>
                </c:pt>
                <c:pt idx="2">
                  <c:v>Раз в месяц</c:v>
                </c:pt>
                <c:pt idx="3">
                  <c:v>Реже чем раз в месяц</c:v>
                </c:pt>
                <c:pt idx="4">
                  <c:v>Не ходят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0.12000000000000002</c:v>
                </c:pt>
                <c:pt idx="1">
                  <c:v>0.24000000000000021</c:v>
                </c:pt>
                <c:pt idx="2">
                  <c:v>0.16</c:v>
                </c:pt>
                <c:pt idx="3">
                  <c:v>0.46</c:v>
                </c:pt>
                <c:pt idx="4">
                  <c:v>2.0000000000000011E-2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Кино,</a:t>
            </a:r>
            <a:r>
              <a:rPr lang="ru-RU" baseline="0" dirty="0" smtClean="0"/>
              <a:t> театр 5-ые классы</a:t>
            </a: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23788142390852715"/>
          <c:w val="0.74743296899471157"/>
          <c:h val="0.76211857609147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Как часто ходят в кино ученики 5ых классов</c:v>
                </c:pt>
              </c:strCache>
            </c:strRef>
          </c:tx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Раз в неделю и чаще</c:v>
                </c:pt>
                <c:pt idx="1">
                  <c:v>Раз в 2 недели</c:v>
                </c:pt>
                <c:pt idx="2">
                  <c:v>Раз в месяц</c:v>
                </c:pt>
                <c:pt idx="3">
                  <c:v>Реже чем раз в месяц</c:v>
                </c:pt>
                <c:pt idx="4">
                  <c:v>Не ходят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0.24000000000000021</c:v>
                </c:pt>
                <c:pt idx="1">
                  <c:v>0.14000000000000001</c:v>
                </c:pt>
                <c:pt idx="2">
                  <c:v>0.24000000000000021</c:v>
                </c:pt>
                <c:pt idx="3">
                  <c:v>0.26</c:v>
                </c:pt>
                <c:pt idx="4">
                  <c:v>0.12000000000000002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302913364041659"/>
          <c:y val="7.8249421739912964E-2"/>
          <c:w val="0.36970866359583693"/>
          <c:h val="0.36491266661778488"/>
        </c:manualLayout>
      </c:layout>
      <c:txPr>
        <a:bodyPr/>
        <a:lstStyle/>
        <a:p>
          <a:pPr>
            <a:defRPr sz="1100"/>
          </a:pPr>
          <a:endParaRPr lang="ru-RU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занятия в школе</c:v>
                </c:pt>
                <c:pt idx="1">
                  <c:v>выполнение домашнего задания</c:v>
                </c:pt>
                <c:pt idx="2">
                  <c:v>отдых</c:v>
                </c:pt>
                <c:pt idx="3">
                  <c:v>сон</c:v>
                </c:pt>
                <c:pt idx="4">
                  <c:v>кружки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90</c:v>
                </c:pt>
                <c:pt idx="1">
                  <c:v>46.8</c:v>
                </c:pt>
                <c:pt idx="2">
                  <c:v>57.6</c:v>
                </c:pt>
                <c:pt idx="3">
                  <c:v>118.8</c:v>
                </c:pt>
                <c:pt idx="4">
                  <c:v>46.8</c:v>
                </c:pt>
              </c:numCache>
            </c:numRef>
          </c:val>
        </c:ser>
        <c:firstSliceAng val="0"/>
      </c:pieChart>
      <c:spPr>
        <a:noFill/>
        <a:ln w="25410">
          <a:noFill/>
        </a:ln>
      </c:spPr>
    </c:plotArea>
    <c:legend>
      <c:legendPos val="r"/>
      <c:layout/>
    </c:legend>
    <c:plotVisOnly val="1"/>
    <c:dispBlanksAs val="zero"/>
  </c:chart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Алиса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1-ое полугодие</c:v>
                </c:pt>
                <c:pt idx="1">
                  <c:v>Ср. бал по предметам гуманитарного цикла</c:v>
                </c:pt>
                <c:pt idx="2">
                  <c:v>Ср. бал по прендметам естественно-математического цикла.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Лада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1-ое полугодие</c:v>
                </c:pt>
                <c:pt idx="1">
                  <c:v>Ср. бал по предметам гуманитарного цикла</c:v>
                </c:pt>
                <c:pt idx="2">
                  <c:v>Ср. бал по прендметам естественно-математического цикла.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4.8899999999999997</c:v>
                </c:pt>
                <c:pt idx="1">
                  <c:v>4.5</c:v>
                </c:pt>
                <c:pt idx="2">
                  <c:v>4.75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София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1-ое полугодие</c:v>
                </c:pt>
                <c:pt idx="1">
                  <c:v>Ср. бал по предметам гуманитарного цикла</c:v>
                </c:pt>
                <c:pt idx="2">
                  <c:v>Ср. бал по прендметам естественно-математического цикла.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4.8899999999999997</c:v>
                </c:pt>
                <c:pt idx="1">
                  <c:v>4.5</c:v>
                </c:pt>
                <c:pt idx="2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Класс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1-ое полугодие</c:v>
                </c:pt>
                <c:pt idx="1">
                  <c:v>Ср. бал по предметам гуманитарного цикла</c:v>
                </c:pt>
                <c:pt idx="2">
                  <c:v>Ср. бал по прендметам естественно-математического цикла.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4.1599999999999984</c:v>
                </c:pt>
                <c:pt idx="1">
                  <c:v>3.8499999999999992</c:v>
                </c:pt>
                <c:pt idx="2">
                  <c:v>3.9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Захар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1-ое полугодие</c:v>
                </c:pt>
                <c:pt idx="1">
                  <c:v>Ср. бал по предметам гуманитарного цикла</c:v>
                </c:pt>
                <c:pt idx="2">
                  <c:v>Ср. бал по прендметам естественно-математического цикла.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3.3499999999999992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Лазар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1-ое полугодие</c:v>
                </c:pt>
                <c:pt idx="1">
                  <c:v>Ср. бал по предметам гуманитарного цикла</c:v>
                </c:pt>
                <c:pt idx="2">
                  <c:v>Ср. бал по прендметам естественно-математического цикла.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3.2800000000000002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  <c:marker val="1"/>
        <c:axId val="96314880"/>
        <c:axId val="96316416"/>
      </c:lineChart>
      <c:catAx>
        <c:axId val="963148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96316416"/>
        <c:crosses val="autoZero"/>
        <c:auto val="1"/>
        <c:lblAlgn val="ctr"/>
        <c:lblOffset val="100"/>
      </c:catAx>
      <c:valAx>
        <c:axId val="96316416"/>
        <c:scaling>
          <c:orientation val="minMax"/>
        </c:scaling>
        <c:axPos val="l"/>
        <c:majorGridlines/>
        <c:numFmt formatCode="General" sourceLinked="1"/>
        <c:tickLblPos val="nextTo"/>
        <c:crossAx val="963148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plotArea>
      <c:layout>
        <c:manualLayout>
          <c:layoutTarget val="inner"/>
          <c:xMode val="edge"/>
          <c:yMode val="edge"/>
          <c:x val="3.6247465334575846E-2"/>
          <c:y val="0.25522830986309808"/>
          <c:w val="0.62492775953574164"/>
          <c:h val="0.6362900824363927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учеников 7-ых классов.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Мальчики</c:v>
                </c:pt>
                <c:pt idx="1">
                  <c:v>Девочки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0.44</c:v>
                </c:pt>
                <c:pt idx="1">
                  <c:v>0.56000000000000005</c:v>
                </c:pt>
              </c:numCache>
            </c:numRef>
          </c:val>
        </c:ser>
        <c:firstSliceAng val="0"/>
      </c:pieChart>
    </c:plotArea>
    <c:legend>
      <c:legendPos val="r"/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Домашнее</a:t>
            </a:r>
            <a:r>
              <a:rPr lang="ru-RU" baseline="0" dirty="0" smtClean="0"/>
              <a:t> задание</a:t>
            </a:r>
            <a:endParaRPr lang="ru-RU" dirty="0"/>
          </a:p>
        </c:rich>
      </c:tx>
    </c:title>
    <c:plotArea>
      <c:layout>
        <c:manualLayout>
          <c:layoutTarget val="inner"/>
          <c:xMode val="edge"/>
          <c:yMode val="edge"/>
          <c:x val="4.0613682760038412E-2"/>
          <c:y val="0.16057295071705777"/>
          <c:w val="0.61644194700535504"/>
          <c:h val="0.7985077110784786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 выполнения домашнего задания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Менее часа</c:v>
                </c:pt>
                <c:pt idx="1">
                  <c:v>От 1 до 2</c:v>
                </c:pt>
                <c:pt idx="2">
                  <c:v>От 2 до 3</c:v>
                </c:pt>
                <c:pt idx="3">
                  <c:v>Более 3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0.22</c:v>
                </c:pt>
                <c:pt idx="1">
                  <c:v>0.48000000000000032</c:v>
                </c:pt>
                <c:pt idx="2">
                  <c:v>0.18000000000000024</c:v>
                </c:pt>
                <c:pt idx="3">
                  <c:v>0.12000000000000002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6844866155750271"/>
          <c:y val="0.42710641308170932"/>
          <c:w val="0.22118865368013677"/>
          <c:h val="0.33739073239845341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Домашнее</a:t>
            </a:r>
            <a:r>
              <a:rPr lang="ru-RU" baseline="0" dirty="0" smtClean="0"/>
              <a:t> задание </a:t>
            </a:r>
            <a:endParaRPr lang="ru-RU" dirty="0"/>
          </a:p>
        </c:rich>
      </c:tx>
      <c:layout>
        <c:manualLayout>
          <c:xMode val="edge"/>
          <c:yMode val="edge"/>
          <c:x val="0.35425640349749432"/>
          <c:y val="1.3109257923101298E-2"/>
        </c:manualLayout>
      </c:layout>
    </c:title>
    <c:plotArea>
      <c:layout>
        <c:manualLayout>
          <c:layoutTarget val="inner"/>
          <c:xMode val="edge"/>
          <c:yMode val="edge"/>
          <c:x val="4.7759619195271746E-2"/>
          <c:y val="0.25149646824204902"/>
          <c:w val="0.68700781303246061"/>
          <c:h val="0.618052377162640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Уроки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Менее часа</c:v>
                </c:pt>
                <c:pt idx="1">
                  <c:v>От часа до двух</c:v>
                </c:pt>
                <c:pt idx="2">
                  <c:v>От двух до трёх</c:v>
                </c:pt>
                <c:pt idx="3">
                  <c:v>Более трёх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0.30000000000000032</c:v>
                </c:pt>
                <c:pt idx="1">
                  <c:v>0.34</c:v>
                </c:pt>
                <c:pt idx="2">
                  <c:v>0.30000000000000032</c:v>
                </c:pt>
                <c:pt idx="3">
                  <c:v>6.0000000000000032E-2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3600685331000482"/>
          <c:y val="0.39873172103487164"/>
          <c:w val="0.25010425780110779"/>
          <c:h val="0.41197587483652137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3.821395680803058E-2"/>
          <c:y val="3.0866366089684412E-2"/>
          <c:w val="0.6920432149928627"/>
          <c:h val="0.89472227119891867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 читают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Приключения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Фантастика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Историческую литературу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Детективы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Комиксы/журналы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Лист1!$G$2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Юмористические рассказы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Лист1!$H$2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Художественную литературу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Лист1!$I$2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Учебная литература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Лист1!$J$2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Классика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Лист1!$K$2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Современная проза</c:v>
                </c:pt>
              </c:strCache>
            </c:strRef>
          </c:tx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Лист1!$L$2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94769152"/>
        <c:axId val="94770688"/>
      </c:barChart>
      <c:catAx>
        <c:axId val="94769152"/>
        <c:scaling>
          <c:orientation val="minMax"/>
        </c:scaling>
        <c:axPos val="b"/>
        <c:numFmt formatCode="General" sourceLinked="1"/>
        <c:tickLblPos val="nextTo"/>
        <c:crossAx val="94770688"/>
        <c:crosses val="autoZero"/>
        <c:auto val="1"/>
        <c:lblAlgn val="ctr"/>
        <c:lblOffset val="100"/>
      </c:catAx>
      <c:valAx>
        <c:axId val="94770688"/>
        <c:scaling>
          <c:orientation val="minMax"/>
        </c:scaling>
        <c:axPos val="l"/>
        <c:majorGridlines/>
        <c:numFmt formatCode="General" sourceLinked="1"/>
        <c:tickLblPos val="nextTo"/>
        <c:crossAx val="94769152"/>
        <c:crosses val="autoZero"/>
        <c:crossBetween val="between"/>
      </c:valAx>
    </c:plotArea>
    <c:legend>
      <c:legendPos val="r"/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4076956431331466E-2"/>
          <c:y val="3.5456341792275095E-2"/>
          <c:w val="0.65809580303589987"/>
          <c:h val="0.8767824102828990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Фантастика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читают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Приключения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Детективы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Классика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Современная проза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Учебная лит-ра.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Романтические рассказы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Поэзия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Журналы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Лист1!$K$2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Ужасы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Лист1!$L$2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Юмор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Что читают ученики 7-ых классов</c:v>
                </c:pt>
              </c:strCache>
            </c:strRef>
          </c:cat>
          <c:val>
            <c:numRef>
              <c:f>Лист1!$M$2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94824320"/>
        <c:axId val="94825856"/>
      </c:barChart>
      <c:catAx>
        <c:axId val="94824320"/>
        <c:scaling>
          <c:orientation val="minMax"/>
        </c:scaling>
        <c:delete val="1"/>
        <c:axPos val="b"/>
        <c:tickLblPos val="nextTo"/>
        <c:crossAx val="94825856"/>
        <c:crosses val="autoZero"/>
        <c:auto val="1"/>
        <c:lblAlgn val="ctr"/>
        <c:lblOffset val="100"/>
      </c:catAx>
      <c:valAx>
        <c:axId val="94825856"/>
        <c:scaling>
          <c:orientation val="minMax"/>
        </c:scaling>
        <c:axPos val="l"/>
        <c:majorGridlines/>
        <c:numFmt formatCode="General" sourceLinked="1"/>
        <c:tickLblPos val="nextTo"/>
        <c:crossAx val="94824320"/>
        <c:crosses val="autoZero"/>
        <c:crossBetween val="between"/>
      </c:valAx>
    </c:plotArea>
    <c:legend>
      <c:legendPos val="r"/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>
        <c:manualLayout>
          <c:layoutTarget val="inner"/>
          <c:xMode val="edge"/>
          <c:yMode val="edge"/>
          <c:x val="0.11105367080496098"/>
          <c:y val="1.4003010575365057E-2"/>
          <c:w val="0.87524461422667976"/>
          <c:h val="0.74034362745568161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Кружки</c:v>
                </c:pt>
              </c:strCache>
            </c:strRef>
          </c:tx>
          <c:cat>
            <c:strRef>
              <c:f>Лист1!$A$2:$A$12</c:f>
              <c:strCache>
                <c:ptCount val="11"/>
                <c:pt idx="0">
                  <c:v>Английский язык </c:v>
                </c:pt>
                <c:pt idx="1">
                  <c:v>Не посещают кружков</c:v>
                </c:pt>
                <c:pt idx="2">
                  <c:v>Боевые искусства</c:v>
                </c:pt>
                <c:pt idx="3">
                  <c:v>Танцы</c:v>
                </c:pt>
                <c:pt idx="4">
                  <c:v>Спортивные игры</c:v>
                </c:pt>
                <c:pt idx="5">
                  <c:v>Музыкальная школа</c:v>
                </c:pt>
                <c:pt idx="6">
                  <c:v>Математика</c:v>
                </c:pt>
                <c:pt idx="7">
                  <c:v>Художественная школа</c:v>
                </c:pt>
                <c:pt idx="8">
                  <c:v>Театральная студия</c:v>
                </c:pt>
                <c:pt idx="9">
                  <c:v>Конные спорт</c:v>
                </c:pt>
                <c:pt idx="10">
                  <c:v>Журналистика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24</c:v>
                </c:pt>
                <c:pt idx="1">
                  <c:v>12</c:v>
                </c:pt>
                <c:pt idx="2">
                  <c:v>3</c:v>
                </c:pt>
                <c:pt idx="3">
                  <c:v>9</c:v>
                </c:pt>
                <c:pt idx="4">
                  <c:v>11</c:v>
                </c:pt>
                <c:pt idx="5">
                  <c:v>2</c:v>
                </c:pt>
                <c:pt idx="6">
                  <c:v>2</c:v>
                </c:pt>
                <c:pt idx="7">
                  <c:v>5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marker val="1"/>
        <c:axId val="94410624"/>
        <c:axId val="94412160"/>
      </c:lineChart>
      <c:catAx>
        <c:axId val="94410624"/>
        <c:scaling>
          <c:orientation val="minMax"/>
        </c:scaling>
        <c:axPos val="b"/>
        <c:numFmt formatCode="General" sourceLinked="1"/>
        <c:tickLblPos val="nextTo"/>
        <c:crossAx val="94412160"/>
        <c:crosses val="autoZero"/>
        <c:auto val="1"/>
        <c:lblAlgn val="ctr"/>
        <c:lblOffset val="100"/>
      </c:catAx>
      <c:valAx>
        <c:axId val="94412160"/>
        <c:scaling>
          <c:orientation val="minMax"/>
        </c:scaling>
        <c:axPos val="l"/>
        <c:majorGridlines/>
        <c:numFmt formatCode="General" sourceLinked="1"/>
        <c:tickLblPos val="nextTo"/>
        <c:crossAx val="94410624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Кружки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9462421110653745E-2"/>
          <c:y val="1.4329529131967103E-2"/>
          <c:w val="0.90053757888934505"/>
          <c:h val="0.73192134408137965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Кружковые занятия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Не посещают</c:v>
                </c:pt>
                <c:pt idx="1">
                  <c:v>Школьные </c:v>
                </c:pt>
                <c:pt idx="2">
                  <c:v>Художественная школа</c:v>
                </c:pt>
                <c:pt idx="3">
                  <c:v>Декор</c:v>
                </c:pt>
                <c:pt idx="4">
                  <c:v>Музыкальная школа</c:v>
                </c:pt>
                <c:pt idx="5">
                  <c:v>Танцы</c:v>
                </c:pt>
                <c:pt idx="6">
                  <c:v>Английский язык</c:v>
                </c:pt>
                <c:pt idx="7">
                  <c:v>Французский язык</c:v>
                </c:pt>
                <c:pt idx="8">
                  <c:v>Спортивые кружки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10</c:v>
                </c:pt>
                <c:pt idx="1">
                  <c:v>12</c:v>
                </c:pt>
                <c:pt idx="2">
                  <c:v>7</c:v>
                </c:pt>
                <c:pt idx="3">
                  <c:v>1</c:v>
                </c:pt>
                <c:pt idx="4">
                  <c:v>5</c:v>
                </c:pt>
                <c:pt idx="5">
                  <c:v>5</c:v>
                </c:pt>
                <c:pt idx="6">
                  <c:v>10</c:v>
                </c:pt>
                <c:pt idx="7">
                  <c:v>2</c:v>
                </c:pt>
                <c:pt idx="8">
                  <c:v>12</c:v>
                </c:pt>
              </c:numCache>
            </c:numRef>
          </c:val>
        </c:ser>
        <c:marker val="1"/>
        <c:axId val="95115904"/>
        <c:axId val="95125888"/>
      </c:lineChart>
      <c:catAx>
        <c:axId val="95115904"/>
        <c:scaling>
          <c:orientation val="minMax"/>
        </c:scaling>
        <c:axPos val="b"/>
        <c:tickLblPos val="nextTo"/>
        <c:crossAx val="95125888"/>
        <c:crosses val="autoZero"/>
        <c:auto val="1"/>
        <c:lblAlgn val="ctr"/>
        <c:lblOffset val="100"/>
      </c:catAx>
      <c:valAx>
        <c:axId val="95125888"/>
        <c:scaling>
          <c:orientation val="minMax"/>
        </c:scaling>
        <c:axPos val="l"/>
        <c:majorGridlines/>
        <c:numFmt formatCode="General" sourceLinked="1"/>
        <c:tickLblPos val="nextTo"/>
        <c:crossAx val="95115904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Вредные</a:t>
            </a:r>
            <a:r>
              <a:rPr lang="ru-RU" baseline="0"/>
              <a:t> привычки.</a:t>
            </a:r>
            <a:endParaRPr lang="ru-RU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779563184616191E-3"/>
          <c:y val="0.14819432070260843"/>
          <c:w val="0.60780281350688015"/>
          <c:h val="0.851750304253956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5"/>
              <c:layout>
                <c:manualLayout>
                  <c:x val="5.5135376700937211E-2"/>
                  <c:y val="6.4347395953126994E-3"/>
                </c:manualLayout>
              </c:layout>
              <c:showVal val="1"/>
            </c:dLbl>
            <c:dLbl>
              <c:idx val="6"/>
              <c:layout>
                <c:manualLayout>
                  <c:x val="4.8758295732220833E-2"/>
                  <c:y val="2.269934331192552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Лист1!$A$2:$A$12</c:f>
              <c:strCache>
                <c:ptCount val="11"/>
                <c:pt idx="0">
                  <c:v>Нет вредных привычек/не замечают </c:v>
                </c:pt>
                <c:pt idx="1">
                  <c:v>Лениться</c:v>
                </c:pt>
                <c:pt idx="2">
                  <c:v>Поздно ложиться</c:v>
                </c:pt>
                <c:pt idx="3">
                  <c:v>Грызть что-либо (ручку, ногти)</c:v>
                </c:pt>
                <c:pt idx="4">
                  <c:v>Сутулиться</c:v>
                </c:pt>
                <c:pt idx="5">
                  <c:v>Мало гулять</c:v>
                </c:pt>
                <c:pt idx="6">
                  <c:v>Опаздывать/прогуливать</c:v>
                </c:pt>
                <c:pt idx="7">
                  <c:v>Вредничать</c:v>
                </c:pt>
                <c:pt idx="8">
                  <c:v>Много сидеть в интернете/компьютере</c:v>
                </c:pt>
                <c:pt idx="9">
                  <c:v>Свистеть</c:v>
                </c:pt>
                <c:pt idx="10">
                  <c:v>Слова-паразиты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23</c:v>
                </c:pt>
                <c:pt idx="1">
                  <c:v>4</c:v>
                </c:pt>
                <c:pt idx="2">
                  <c:v>6</c:v>
                </c:pt>
                <c:pt idx="3">
                  <c:v>5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7022937587623044"/>
          <c:y val="9.4876393061905012E-2"/>
          <c:w val="0.31804909444261048"/>
          <c:h val="0.87607985331689719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786190"/>
            <a:ext cx="8458200" cy="1643074"/>
          </a:xfrm>
        </p:spPr>
        <p:txBody>
          <a:bodyPr/>
          <a:lstStyle/>
          <a:p>
            <a:r>
              <a:rPr lang="ru-RU" dirty="0" smtClean="0"/>
              <a:t>Статистическая обработка данных.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429264"/>
            <a:ext cx="8458200" cy="100013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Выполнила: ученица 7 «а» класса Молодых Алиса.</a:t>
            </a:r>
          </a:p>
          <a:p>
            <a:r>
              <a:rPr lang="ru-RU" dirty="0" smtClean="0"/>
              <a:t>Руководитель: </a:t>
            </a:r>
            <a:r>
              <a:rPr lang="ru-RU" dirty="0" err="1" smtClean="0"/>
              <a:t>Кузнечихина</a:t>
            </a:r>
            <a:r>
              <a:rPr lang="ru-RU" dirty="0" smtClean="0"/>
              <a:t> Вера Геннадьевна, учитель математики.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Анкета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 smtClean="0"/>
              <a:t>Пол ____________________________________</a:t>
            </a:r>
          </a:p>
          <a:p>
            <a:pPr lvl="0"/>
            <a:r>
              <a:rPr lang="ru-RU" dirty="0" smtClean="0"/>
              <a:t>Знак </a:t>
            </a:r>
            <a:r>
              <a:rPr lang="ru-RU" dirty="0" err="1" smtClean="0"/>
              <a:t>Зодиака____________________________</a:t>
            </a:r>
            <a:endParaRPr lang="ru-RU" dirty="0" smtClean="0"/>
          </a:p>
          <a:p>
            <a:pPr lvl="0"/>
            <a:r>
              <a:rPr lang="ru-RU" dirty="0" smtClean="0"/>
              <a:t>Есть ли вредные </a:t>
            </a:r>
            <a:r>
              <a:rPr lang="ru-RU" dirty="0" err="1" smtClean="0"/>
              <a:t>привычки________________</a:t>
            </a:r>
            <a:endParaRPr lang="ru-RU" dirty="0" smtClean="0"/>
          </a:p>
          <a:p>
            <a:pPr lvl="0"/>
            <a:r>
              <a:rPr lang="ru-RU" dirty="0" err="1" smtClean="0"/>
              <a:t>Какие?__________________________________</a:t>
            </a:r>
            <a:endParaRPr lang="ru-RU" dirty="0" smtClean="0"/>
          </a:p>
          <a:p>
            <a:pPr lvl="0"/>
            <a:r>
              <a:rPr lang="ru-RU" dirty="0" smtClean="0"/>
              <a:t>Какие кружки </a:t>
            </a:r>
            <a:r>
              <a:rPr lang="ru-RU" dirty="0" err="1" smtClean="0"/>
              <a:t>посещаете_________________</a:t>
            </a:r>
            <a:endParaRPr lang="ru-RU" dirty="0" smtClean="0"/>
          </a:p>
          <a:p>
            <a:r>
              <a:rPr lang="ru-RU" dirty="0" smtClean="0"/>
              <a:t>________________________________________</a:t>
            </a:r>
          </a:p>
          <a:p>
            <a:pPr lvl="0"/>
            <a:r>
              <a:rPr lang="ru-RU" dirty="0" err="1" smtClean="0"/>
              <a:t>Хобби___________________________________</a:t>
            </a:r>
            <a:endParaRPr lang="ru-RU" dirty="0" smtClean="0"/>
          </a:p>
          <a:p>
            <a:pPr lvl="0"/>
            <a:r>
              <a:rPr lang="ru-RU" dirty="0" smtClean="0"/>
              <a:t>Сколько времени тратите на выполнение </a:t>
            </a:r>
            <a:r>
              <a:rPr lang="ru-RU" dirty="0" err="1" smtClean="0"/>
              <a:t>уроков?_________________________________</a:t>
            </a:r>
            <a:endParaRPr lang="ru-RU" dirty="0" smtClean="0"/>
          </a:p>
          <a:p>
            <a:pPr lvl="0"/>
            <a:r>
              <a:rPr lang="ru-RU" dirty="0" smtClean="0"/>
              <a:t>Есть ли друзья среди </a:t>
            </a:r>
            <a:r>
              <a:rPr lang="ru-RU" dirty="0" err="1" smtClean="0"/>
              <a:t>одноклассников?______</a:t>
            </a:r>
            <a:endParaRPr lang="ru-RU" dirty="0" smtClean="0"/>
          </a:p>
          <a:p>
            <a:pPr lvl="0"/>
            <a:r>
              <a:rPr lang="ru-RU" dirty="0" smtClean="0"/>
              <a:t>Что  любите делать в свободное </a:t>
            </a:r>
            <a:r>
              <a:rPr lang="ru-RU" dirty="0" err="1" smtClean="0"/>
              <a:t>время?______</a:t>
            </a:r>
            <a:endParaRPr lang="ru-RU" dirty="0" smtClean="0"/>
          </a:p>
          <a:p>
            <a:r>
              <a:rPr lang="ru-RU" dirty="0" smtClean="0"/>
              <a:t>________________________________________</a:t>
            </a:r>
          </a:p>
          <a:p>
            <a:pPr lvl="0"/>
            <a:r>
              <a:rPr lang="ru-RU" dirty="0" smtClean="0"/>
              <a:t>Ходите  ли в театр, кинотеатр и как </a:t>
            </a:r>
            <a:r>
              <a:rPr lang="ru-RU" dirty="0" err="1" smtClean="0"/>
              <a:t>часто?____</a:t>
            </a:r>
            <a:endParaRPr lang="ru-RU" dirty="0" smtClean="0"/>
          </a:p>
          <a:p>
            <a:r>
              <a:rPr lang="ru-RU" dirty="0" smtClean="0"/>
              <a:t>________________________________________</a:t>
            </a:r>
          </a:p>
          <a:p>
            <a:pPr lvl="0"/>
            <a:r>
              <a:rPr lang="ru-RU" dirty="0" err="1" smtClean="0"/>
              <a:t>Чтовы</a:t>
            </a:r>
            <a:r>
              <a:rPr lang="ru-RU" dirty="0" smtClean="0"/>
              <a:t> читаете в свободное </a:t>
            </a:r>
            <a:r>
              <a:rPr lang="ru-RU" dirty="0" err="1" smtClean="0"/>
              <a:t>время?__________</a:t>
            </a:r>
            <a:endParaRPr lang="ru-RU" dirty="0" smtClean="0"/>
          </a:p>
          <a:p>
            <a:r>
              <a:rPr lang="ru-RU" dirty="0" smtClean="0"/>
              <a:t>________________________________________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моего исследования.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000240"/>
          <a:ext cx="4572032" cy="3937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929190" y="2000240"/>
          <a:ext cx="4000528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5-ые                 и               7-ые классы.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2071678"/>
          <a:ext cx="492919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500561" y="2014095"/>
          <a:ext cx="4643439" cy="4843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5-ые классы.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7-ые классы.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5-ые                     и                7-ые классы.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857364"/>
          <a:ext cx="4500562" cy="500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429124" y="1714488"/>
          <a:ext cx="4714876" cy="5143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5-ые классы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428736"/>
          <a:ext cx="8286808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7-ые классы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5-ые                     и              7-ые классы.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0" y="2071678"/>
          <a:ext cx="4572000" cy="4786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0" y="2214554"/>
          <a:ext cx="4857752" cy="4500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Диаграмма 1"/>
          <p:cNvGraphicFramePr>
            <a:graphicFrameLocks/>
          </p:cNvGraphicFramePr>
          <p:nvPr/>
        </p:nvGraphicFramePr>
        <p:xfrm>
          <a:off x="642910" y="571480"/>
          <a:ext cx="7591425" cy="5718175"/>
        </p:xfrm>
        <a:graphic>
          <a:graphicData uri="http://schemas.openxmlformats.org/presentationml/2006/ole">
            <p:oleObj spid="_x0000_s1026" r:id="rId3" imgW="7596274" imgH="5718544" progId="Excel.Sheet.8">
              <p:embed/>
            </p:oleObj>
          </a:graphicData>
        </a:graphic>
      </p:graphicFrame>
      <p:sp>
        <p:nvSpPr>
          <p:cNvPr id="7171" name="Прямоугольник 2"/>
          <p:cNvSpPr>
            <a:spLocks noChangeArrowheads="1"/>
          </p:cNvSpPr>
          <p:nvPr/>
        </p:nvSpPr>
        <p:spPr bwMode="auto">
          <a:xfrm>
            <a:off x="928662" y="188913"/>
            <a:ext cx="64294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Диаграмма </a:t>
            </a:r>
            <a:r>
              <a:rPr lang="ru-RU" dirty="0" smtClean="0"/>
              <a:t>здоровья учеников 5,6,7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задачи: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686800" cy="487523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1.Ознакомиться с видами и способами статистического наблюдения;</a:t>
            </a:r>
          </a:p>
          <a:p>
            <a:pPr>
              <a:buNone/>
            </a:pPr>
            <a:r>
              <a:rPr lang="ru-RU" dirty="0" smtClean="0"/>
              <a:t>2.Выяснить, как собираются и группируются статистические данные;</a:t>
            </a:r>
          </a:p>
          <a:p>
            <a:pPr>
              <a:buNone/>
            </a:pPr>
            <a:r>
              <a:rPr lang="ru-RU" dirty="0" smtClean="0"/>
              <a:t>3.Провести анкетирование учащихся;</a:t>
            </a:r>
          </a:p>
          <a:p>
            <a:pPr>
              <a:buNone/>
            </a:pPr>
            <a:r>
              <a:rPr lang="ru-RU" dirty="0" smtClean="0"/>
              <a:t>4.Собрать статическую информацию об учащихся 25 школы;</a:t>
            </a:r>
          </a:p>
          <a:p>
            <a:pPr>
              <a:buNone/>
            </a:pPr>
            <a:r>
              <a:rPr lang="ru-RU" dirty="0" smtClean="0"/>
              <a:t>5. Научиться обрабатывать собранные данные;</a:t>
            </a:r>
          </a:p>
          <a:p>
            <a:pPr lvl="0">
              <a:buNone/>
            </a:pPr>
            <a:r>
              <a:rPr lang="ru-RU" dirty="0" smtClean="0"/>
              <a:t>6. Построить диаграммы и гистограммы по результатам исследований;</a:t>
            </a:r>
          </a:p>
          <a:p>
            <a:pPr>
              <a:buNone/>
            </a:pPr>
            <a:r>
              <a:rPr lang="ru-RU" dirty="0" smtClean="0"/>
              <a:t>7. Изучить данные качества успеваемости учащихся за 1-ое полугодие 2015-2016 учебного года. Выяснить с помощью сбора информации и ее статистической обработки  отношение учащихся к  учебе и чем занимаются школьники во внеурочное время. Сделать выводы.</a:t>
            </a:r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Распорядок дня </a:t>
            </a:r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1554161"/>
          <a:ext cx="8848755" cy="4017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85"/>
                <a:gridCol w="2949585"/>
                <a:gridCol w="2949585"/>
              </a:tblGrid>
              <a:tr h="669663">
                <a:tc>
                  <a:txBody>
                    <a:bodyPr/>
                    <a:lstStyle/>
                    <a:p>
                      <a:r>
                        <a:rPr lang="ru-RU" dirty="0" smtClean="0"/>
                        <a:t>Распорядок дня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Время, час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Относительная частота, %</a:t>
                      </a:r>
                      <a:endParaRPr lang="ru-RU" dirty="0"/>
                    </a:p>
                  </a:txBody>
                  <a:tcPr/>
                </a:tc>
              </a:tr>
              <a:tr h="669663"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в школе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</a:tr>
              <a:tr h="669663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Кружки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669663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Выполнение домашнего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669663">
                <a:tc>
                  <a:txBody>
                    <a:bodyPr/>
                    <a:lstStyle/>
                    <a:p>
                      <a:r>
                        <a:rPr lang="ru-RU" dirty="0" smtClean="0"/>
                        <a:t>Отдых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  <a:tr h="669663">
                <a:tc>
                  <a:txBody>
                    <a:bodyPr/>
                    <a:lstStyle/>
                    <a:p>
                      <a:r>
                        <a:rPr lang="ru-RU" dirty="0" smtClean="0"/>
                        <a:t>Сон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Диаграмма   режима   дня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928662" y="1357298"/>
          <a:ext cx="721523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4" cy="4214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972"/>
                <a:gridCol w="1240972"/>
                <a:gridCol w="1240972"/>
                <a:gridCol w="1240972"/>
                <a:gridCol w="1240972"/>
                <a:gridCol w="1240972"/>
                <a:gridCol w="1240972"/>
              </a:tblGrid>
              <a:tr h="7314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София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Лада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Алиса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Ср. бал класса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Захар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Лазар</a:t>
                      </a:r>
                      <a:endParaRPr lang="ru-RU" dirty="0"/>
                    </a:p>
                  </a:txBody>
                  <a:tcPr marL="86868" marR="86868"/>
                </a:tc>
              </a:tr>
              <a:tr h="8359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бал за 1-ое 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полугодие</a:t>
                      </a:r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4,89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4,89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4,16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3,35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3,27</a:t>
                      </a:r>
                      <a:endParaRPr lang="ru-RU" dirty="0"/>
                    </a:p>
                  </a:txBody>
                  <a:tcPr marL="86868" marR="86868"/>
                </a:tc>
              </a:tr>
              <a:tr h="10798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Ср. бал по предметам гуманитарного цикла.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3,85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86868" marR="86868"/>
                </a:tc>
              </a:tr>
              <a:tr h="1567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Ср. бал по предметам естественно-математического цикла.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4,75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3,39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86868" marR="86868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86868" marR="8686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00174"/>
          <a:ext cx="882964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внимание.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latin typeface="+mn-lt"/>
                <a:ea typeface="Calibri" pitchFamily="34" charset="0"/>
                <a:cs typeface="Times New Roman" pitchFamily="18" charset="0"/>
              </a:rPr>
              <a:t>Этапы исследования:</a:t>
            </a:r>
            <a:r>
              <a:rPr lang="ru-RU" sz="2000" dirty="0" smtClean="0">
                <a:latin typeface="+mn-lt"/>
                <a:cs typeface="Arial" pitchFamily="34" charset="0"/>
              </a:rPr>
              <a:t/>
            </a:r>
            <a:br>
              <a:rPr lang="ru-RU" sz="2000" dirty="0" smtClean="0">
                <a:latin typeface="+mn-lt"/>
                <a:cs typeface="Arial" pitchFamily="34" charset="0"/>
              </a:rPr>
            </a:b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44926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1.Изучение литературы по данной теме;</a:t>
            </a:r>
            <a:endParaRPr lang="ru-RU" sz="1800" dirty="0" smtClean="0">
              <a:cs typeface="Arial" pitchFamily="34" charset="0"/>
            </a:endParaRPr>
          </a:p>
          <a:p>
            <a:pPr marL="0" lvl="0" indent="44926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2.Сбор информации;</a:t>
            </a:r>
          </a:p>
          <a:p>
            <a:pPr marL="0" lvl="0" indent="44926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3.Обработка данных и оформление результатов;</a:t>
            </a:r>
            <a:endParaRPr lang="ru-RU" sz="4400" dirty="0" smtClean="0">
              <a:cs typeface="Arial" pitchFamily="34" charset="0"/>
            </a:endParaRPr>
          </a:p>
          <a:p>
            <a:pPr>
              <a:buNone/>
            </a:pPr>
            <a:r>
              <a:rPr lang="ru-RU" b="1" dirty="0" smtClean="0"/>
              <a:t>    Объект исследования</a:t>
            </a:r>
            <a:r>
              <a:rPr lang="ru-RU" dirty="0" smtClean="0"/>
              <a:t>– объектом исследования стали учащиеся 5- 7 классов школы №25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Гипотеза: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Без статистической обработки данных и сравнения событий нельзя проследить развитие проблемы.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Что такое статистика?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686800" cy="4525963"/>
          </a:xfrm>
        </p:spPr>
        <p:txBody>
          <a:bodyPr>
            <a:normAutofit/>
          </a:bodyPr>
          <a:lstStyle/>
          <a:p>
            <a:pPr marL="0" lvl="0" indent="449263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«Независимо от того, в какой отрасли знания получены числовые данные, они обладают определёнными свойствами, для выявления которых может потребоваться особого рода научный метод обработки. Последний известен как статистический метод или, короче, статистика».</a:t>
            </a:r>
            <a:endParaRPr lang="ru-RU" sz="2400" dirty="0" smtClean="0">
              <a:cs typeface="Arial" pitchFamily="34" charset="0"/>
            </a:endParaRPr>
          </a:p>
          <a:p>
            <a:pPr marL="0" lvl="0" indent="449263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i="1" dirty="0" smtClean="0">
                <a:ea typeface="Calibri" pitchFamily="34" charset="0"/>
                <a:cs typeface="Times New Roman" pitchFamily="18" charset="0"/>
              </a:rPr>
              <a:t>       Дж. Юл. М. </a:t>
            </a:r>
            <a:r>
              <a:rPr lang="ru-RU" sz="2400" i="1" dirty="0" err="1" smtClean="0">
                <a:ea typeface="Calibri" pitchFamily="34" charset="0"/>
                <a:cs typeface="Times New Roman" pitchFamily="18" charset="0"/>
              </a:rPr>
              <a:t>Кендалл</a:t>
            </a:r>
            <a:r>
              <a:rPr lang="ru-RU" sz="2400" i="1" dirty="0" smtClean="0">
                <a:ea typeface="Calibri" pitchFamily="34" charset="0"/>
                <a:cs typeface="Times New Roman" pitchFamily="18" charset="0"/>
              </a:rPr>
              <a:t>.</a:t>
            </a:r>
            <a:endParaRPr lang="ru-RU" sz="2400" dirty="0" smtClean="0">
              <a:cs typeface="Arial" pitchFamily="34" charset="0"/>
            </a:endParaRPr>
          </a:p>
          <a:p>
            <a:pPr marL="0" lvl="0" indent="449263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i="1" dirty="0" smtClean="0">
                <a:ea typeface="Calibri" pitchFamily="34" charset="0"/>
                <a:cs typeface="Times New Roman" pitchFamily="18" charset="0"/>
              </a:rPr>
              <a:t>                              «Теория статистики»</a:t>
            </a:r>
            <a:endParaRPr lang="ru-RU" sz="2400" dirty="0" smtClean="0">
              <a:cs typeface="Arial" pitchFamily="34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Статистика…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i="1" dirty="0" smtClean="0"/>
              <a:t> Статистика (нем . </a:t>
            </a:r>
            <a:r>
              <a:rPr lang="en-US" sz="2400" i="1" dirty="0" err="1" smtClean="0"/>
              <a:t>Statistik</a:t>
            </a:r>
            <a:r>
              <a:rPr lang="ru-RU" sz="2400" i="1" dirty="0" smtClean="0"/>
              <a:t> от </a:t>
            </a:r>
            <a:r>
              <a:rPr lang="ru-RU" sz="2400" i="1" dirty="0" err="1" smtClean="0"/>
              <a:t>итал</a:t>
            </a:r>
            <a:r>
              <a:rPr lang="ru-RU" sz="2400" i="1" dirty="0" smtClean="0"/>
              <a:t>.  </a:t>
            </a:r>
            <a:r>
              <a:rPr lang="en-US" sz="2400" i="1" dirty="0" err="1" smtClean="0"/>
              <a:t>Stato</a:t>
            </a:r>
            <a:r>
              <a:rPr lang="ru-RU" sz="2400" i="1" dirty="0" smtClean="0"/>
              <a:t>- государство) – получение, обработка, анализ и публикация информации, характеризующей количественные закономерности жизни общества в неразрывной связи с их качественным содержанием. В естественных науках понятие «статистика» означает анализ массовых явлений, основанный на применении методов теории вероятности.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+mn-lt"/>
              </a:rPr>
              <a:t>Статистические исследования и наблюдения.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 </a:t>
            </a:r>
            <a:endParaRPr lang="ru-RU" dirty="0" smtClean="0"/>
          </a:p>
          <a:p>
            <a:r>
              <a:rPr lang="ru-RU" dirty="0" smtClean="0"/>
              <a:t>Для изучения различных общественных и социально-экономических явлений, а также некоторых процессов, происходящих в природе, проводятся специальные </a:t>
            </a:r>
            <a:r>
              <a:rPr lang="ru-RU" b="1" i="1" dirty="0" smtClean="0"/>
              <a:t>статистические исследования.</a:t>
            </a:r>
            <a:r>
              <a:rPr lang="ru-RU" dirty="0" smtClean="0"/>
              <a:t> Всякое статистическое исследование начинается с целенаправленного сбора информации об изучаемом явлении или процессе. Этот этап называется этапом </a:t>
            </a:r>
            <a:r>
              <a:rPr lang="ru-RU" b="1" i="1" dirty="0" smtClean="0"/>
              <a:t>статистического наблюдения.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+mn-lt"/>
              </a:rPr>
              <a:t>Способы статистического наблюдения.</a:t>
            </a:r>
            <a:endParaRPr lang="ru-RU" dirty="0">
              <a:latin typeface="+mn-lt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В зависимости от источников собираемых сведений различают наблюдение непосредственное, документальное и опрос.</a:t>
            </a:r>
          </a:p>
          <a:p>
            <a:r>
              <a:rPr lang="ru-RU" i="1" dirty="0" smtClean="0"/>
              <a:t>Непосредственным</a:t>
            </a:r>
            <a:r>
              <a:rPr lang="ru-RU" dirty="0" smtClean="0"/>
              <a:t> называют наблюдение, осуществляемое путем подсчета, измерения значений признаков, снятия показаний приборов специальными лицами, осуществляющими наблюдениями, иначе говоря -  регистраторами.</a:t>
            </a:r>
          </a:p>
          <a:p>
            <a:r>
              <a:rPr lang="ru-RU" i="1" dirty="0" smtClean="0"/>
              <a:t>Документальное наблюдение</a:t>
            </a:r>
            <a:r>
              <a:rPr lang="ru-RU" dirty="0" smtClean="0"/>
              <a:t> – это такое наблюдение, когда запись ответа на вопросы формуляра наблюдения производится на основании соответствующих документов.</a:t>
            </a:r>
          </a:p>
          <a:p>
            <a:r>
              <a:rPr lang="ru-RU" i="1" dirty="0" smtClean="0"/>
              <a:t>Опрос </a:t>
            </a:r>
            <a:r>
              <a:rPr lang="ru-RU" dirty="0" smtClean="0"/>
              <a:t>– это наблюдение, при котором ответы на вопросы формуляра наблюдения записываются со слов опрашиваемого.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1441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+mn-lt"/>
              </a:rPr>
              <a:t>Математическая статистика использует следующие числовые характеристики: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среднее арифметическое</a:t>
            </a:r>
          </a:p>
          <a:p>
            <a:pPr>
              <a:buNone/>
            </a:pPr>
            <a:r>
              <a:rPr lang="ru-RU" dirty="0" smtClean="0"/>
              <a:t>2. медиана</a:t>
            </a:r>
          </a:p>
          <a:p>
            <a:pPr>
              <a:buNone/>
            </a:pPr>
            <a:r>
              <a:rPr lang="ru-RU" dirty="0" smtClean="0"/>
              <a:t>3. мода</a:t>
            </a:r>
          </a:p>
          <a:p>
            <a:pPr>
              <a:buNone/>
            </a:pPr>
            <a:r>
              <a:rPr lang="ru-RU" dirty="0" smtClean="0"/>
              <a:t>4. размах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398</TotalTime>
  <Words>638</Words>
  <PresentationFormat>Экран (4:3)</PresentationFormat>
  <Paragraphs>133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Трек</vt:lpstr>
      <vt:lpstr>Лист Microsoft Office Excel 97-2003</vt:lpstr>
      <vt:lpstr>Статистическая обработка данных.</vt:lpstr>
      <vt:lpstr>задачи:</vt:lpstr>
      <vt:lpstr>Этапы исследования: </vt:lpstr>
      <vt:lpstr>Гипотеза:</vt:lpstr>
      <vt:lpstr>Что такое статистика?</vt:lpstr>
      <vt:lpstr>Статистика…</vt:lpstr>
      <vt:lpstr>Статистические исследования и наблюдения.</vt:lpstr>
      <vt:lpstr>Способы статистического наблюдения.</vt:lpstr>
      <vt:lpstr>Математическая статистика использует следующие числовые характеристики: </vt:lpstr>
      <vt:lpstr>Анкета</vt:lpstr>
      <vt:lpstr>Результаты моего исследования.</vt:lpstr>
      <vt:lpstr>  5-ые                 и               7-ые классы.</vt:lpstr>
      <vt:lpstr>5-ые классы.</vt:lpstr>
      <vt:lpstr>7-ые классы.</vt:lpstr>
      <vt:lpstr>5-ые                     и                7-ые классы.</vt:lpstr>
      <vt:lpstr>5-ые классы</vt:lpstr>
      <vt:lpstr>7-ые классы</vt:lpstr>
      <vt:lpstr>5-ые                     и              7-ые классы.</vt:lpstr>
      <vt:lpstr>Слайд 19</vt:lpstr>
      <vt:lpstr>Распорядок дня </vt:lpstr>
      <vt:lpstr>Диаграмма   режима   дня</vt:lpstr>
      <vt:lpstr>Слайд 22</vt:lpstr>
      <vt:lpstr>Слайд 23</vt:lpstr>
      <vt:lpstr>Спасибо за внимание.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Tan</dc:creator>
  <cp:lastModifiedBy>Секретарь</cp:lastModifiedBy>
  <cp:revision>57</cp:revision>
  <dcterms:created xsi:type="dcterms:W3CDTF">2016-04-11T14:46:02Z</dcterms:created>
  <dcterms:modified xsi:type="dcterms:W3CDTF">2016-04-15T03:19:51Z</dcterms:modified>
</cp:coreProperties>
</file>