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0" r:id="rId18"/>
    <p:sldId id="273" r:id="rId19"/>
    <p:sldId id="274" r:id="rId20"/>
    <p:sldId id="277" r:id="rId21"/>
    <p:sldId id="276" r:id="rId22"/>
    <p:sldId id="275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3200" dirty="0"/>
              <a:t>Родители 2 "А", участвующие в жизни класса</a:t>
            </a:r>
          </a:p>
        </c:rich>
      </c:tx>
      <c:layout>
        <c:manualLayout>
          <c:xMode val="edge"/>
          <c:yMode val="edge"/>
          <c:x val="0.1862574193447526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Родители 2 "А", участвующие в жизни класса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Творческие группы</c:v>
                </c:pt>
                <c:pt idx="1">
                  <c:v>Не охваченые родители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</c:v>
                </c:pt>
                <c:pt idx="1">
                  <c:v>6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97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07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00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8204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9421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90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7319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0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258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583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8231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69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40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03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59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740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34E3F-5C4D-4760-99CE-5B52AC7039AC}" type="datetimeFigureOut">
              <a:rPr lang="ru-RU" smtClean="0"/>
              <a:t>29.03.2017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3B48EB-4ED4-4025-82FE-FE199CD23E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1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ru-RU" sz="4400" dirty="0" smtClean="0"/>
              <a:t>Интеграция усилий классного руководителя и семьи в создании благоприятных условий для развития личности ребенка  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521417"/>
          </a:xfrm>
        </p:spPr>
        <p:txBody>
          <a:bodyPr>
            <a:normAutofit/>
          </a:bodyPr>
          <a:lstStyle/>
          <a:p>
            <a:r>
              <a:rPr lang="ru-RU" dirty="0" smtClean="0"/>
              <a:t>Классный руководитель 2 «А» класса</a:t>
            </a:r>
          </a:p>
          <a:p>
            <a:r>
              <a:rPr lang="ru-RU" dirty="0" smtClean="0"/>
              <a:t>Учитель начальных классов, </a:t>
            </a:r>
          </a:p>
          <a:p>
            <a:r>
              <a:rPr lang="ru-RU" dirty="0" smtClean="0"/>
              <a:t>первой квалификационной   категории</a:t>
            </a:r>
          </a:p>
          <a:p>
            <a:r>
              <a:rPr lang="ru-RU" dirty="0" smtClean="0"/>
              <a:t>Баженова А.В.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32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0" y="344488"/>
            <a:ext cx="4626768" cy="308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428243"/>
            <a:ext cx="4510089" cy="3004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untitled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1" y="3610357"/>
            <a:ext cx="4581525" cy="3051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2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324041" cy="1320800"/>
          </a:xfrm>
        </p:spPr>
        <p:txBody>
          <a:bodyPr/>
          <a:lstStyle/>
          <a:p>
            <a:r>
              <a:rPr lang="ru-RU" dirty="0"/>
              <a:t>Творческие родительские группы 2 «А» класса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/>
              <a:t>Информационная творческая группа</a:t>
            </a:r>
            <a:endParaRPr lang="ru-RU" sz="2800" b="1" i="1" dirty="0" smtClean="0"/>
          </a:p>
          <a:p>
            <a:pPr marL="0" indent="0">
              <a:buNone/>
            </a:pPr>
            <a:r>
              <a:rPr lang="ru-RU" sz="2800" dirty="0" smtClean="0"/>
              <a:t>(Зайкова С.Г.,</a:t>
            </a:r>
            <a:r>
              <a:rPr lang="ru-RU" sz="2800" dirty="0" err="1" smtClean="0"/>
              <a:t>Столярова</a:t>
            </a:r>
            <a:r>
              <a:rPr lang="ru-RU" sz="2800" dirty="0" smtClean="0"/>
              <a:t> Л.А.)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59799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" y="609600"/>
            <a:ext cx="11158538" cy="1320800"/>
          </a:xfrm>
        </p:spPr>
        <p:txBody>
          <a:bodyPr/>
          <a:lstStyle/>
          <a:p>
            <a:r>
              <a:rPr lang="ru-RU" dirty="0"/>
              <a:t>Творческие родительские группы 2 «А» класса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b="1" i="1" dirty="0"/>
              <a:t>культурно - массовое направление</a:t>
            </a:r>
            <a:r>
              <a:rPr lang="ru-RU" sz="3200" dirty="0"/>
              <a:t>. </a:t>
            </a:r>
            <a:endParaRPr lang="ru-RU" sz="3200" dirty="0" smtClean="0"/>
          </a:p>
          <a:p>
            <a:pPr marL="0" indent="0">
              <a:buNone/>
            </a:pPr>
            <a:r>
              <a:rPr lang="ru-RU" sz="3200" dirty="0"/>
              <a:t>(</a:t>
            </a:r>
            <a:r>
              <a:rPr lang="ru-RU" sz="2000" b="1" dirty="0"/>
              <a:t>Кулиева Н.В., </a:t>
            </a:r>
            <a:r>
              <a:rPr lang="ru-RU" sz="2000" b="1" dirty="0" err="1"/>
              <a:t>Худобина</a:t>
            </a:r>
            <a:r>
              <a:rPr lang="ru-RU" sz="2000" b="1" dirty="0"/>
              <a:t> Т.А., </a:t>
            </a:r>
            <a:r>
              <a:rPr lang="ru-RU" sz="2000" b="1" dirty="0" err="1"/>
              <a:t>Саурина</a:t>
            </a:r>
            <a:r>
              <a:rPr lang="ru-RU" sz="2000" b="1" dirty="0"/>
              <a:t> М.А., Кучерявая Н.А., </a:t>
            </a:r>
            <a:r>
              <a:rPr lang="ru-RU" sz="2000" b="1" dirty="0" err="1"/>
              <a:t>Полуйкова</a:t>
            </a:r>
            <a:r>
              <a:rPr lang="ru-RU" sz="2000" b="1" dirty="0"/>
              <a:t> Я.М</a:t>
            </a:r>
            <a:r>
              <a:rPr lang="ru-RU" sz="2000" dirty="0"/>
              <a:t>., </a:t>
            </a:r>
            <a:r>
              <a:rPr lang="ru-RU" sz="2000" b="1" dirty="0"/>
              <a:t>Федорова О.В., </a:t>
            </a:r>
            <a:r>
              <a:rPr lang="ru-RU" sz="2000" b="1" dirty="0" err="1"/>
              <a:t>Ганницкая</a:t>
            </a:r>
            <a:r>
              <a:rPr lang="ru-RU" sz="2000" b="1" dirty="0"/>
              <a:t> Е.В., </a:t>
            </a:r>
            <a:r>
              <a:rPr lang="ru-RU" sz="2000" b="1" dirty="0" err="1"/>
              <a:t>Масасина</a:t>
            </a:r>
            <a:r>
              <a:rPr lang="ru-RU" sz="2000" b="1" dirty="0"/>
              <a:t> Е.В., Долгова Н.Ю.)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132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10369" y="1331116"/>
            <a:ext cx="5600705" cy="3881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605" y="1270000"/>
            <a:ext cx="5507831" cy="367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4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1" y="609600"/>
            <a:ext cx="5407377" cy="304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63" y="609600"/>
            <a:ext cx="3320876" cy="4995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7" y="3910310"/>
            <a:ext cx="4833937" cy="271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864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84" y="232221"/>
            <a:ext cx="5019938" cy="2823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420" y="3433315"/>
            <a:ext cx="5681929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63" y="609600"/>
            <a:ext cx="3414712" cy="527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99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27" y="199107"/>
            <a:ext cx="6155707" cy="3462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3200399"/>
            <a:ext cx="6045200" cy="3400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291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Творческие родительские группы 2 «А» класса 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i="1" dirty="0" smtClean="0"/>
              <a:t>Физкультурно- </a:t>
            </a:r>
            <a:r>
              <a:rPr lang="ru-RU" sz="2800" b="1" i="1" dirty="0"/>
              <a:t>оздоровительное.</a:t>
            </a:r>
            <a:r>
              <a:rPr lang="ru-RU" sz="2800" dirty="0"/>
              <a:t> </a:t>
            </a:r>
            <a:endParaRPr lang="ru-RU" sz="2800" dirty="0" smtClean="0"/>
          </a:p>
          <a:p>
            <a:pPr marL="0" indent="0">
              <a:buNone/>
            </a:pPr>
            <a:r>
              <a:rPr lang="ru-RU" sz="2400" b="1" dirty="0"/>
              <a:t>(</a:t>
            </a:r>
            <a:r>
              <a:rPr lang="ru-RU" sz="2400" b="1" dirty="0" err="1"/>
              <a:t>Целов</a:t>
            </a:r>
            <a:r>
              <a:rPr lang="ru-RU" sz="2400" b="1" dirty="0"/>
              <a:t> А.А., Зубова С.В., Шишкин, Кузнецова М.С., </a:t>
            </a:r>
            <a:r>
              <a:rPr lang="ru-RU" sz="2400" b="1" dirty="0" err="1"/>
              <a:t>Парамошина</a:t>
            </a:r>
            <a:r>
              <a:rPr lang="ru-RU" sz="2400" b="1" dirty="0"/>
              <a:t> С.Г., Долгова Н.Ю.)</a:t>
            </a:r>
            <a:endParaRPr lang="ru-RU" sz="2400" dirty="0"/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97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6" y="397779"/>
            <a:ext cx="5129212" cy="3065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37" y="1284494"/>
            <a:ext cx="5506864" cy="3097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96" y="3674841"/>
            <a:ext cx="5391150" cy="303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618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Творческие родительские группы 2 «А» класса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b="1" i="1" dirty="0"/>
              <a:t>техническое </a:t>
            </a:r>
            <a:r>
              <a:rPr lang="ru-RU" sz="2800" b="1" i="1" dirty="0" smtClean="0"/>
              <a:t>обеспечение</a:t>
            </a:r>
          </a:p>
          <a:p>
            <a:pPr marL="0" indent="0">
              <a:buNone/>
            </a:pPr>
            <a:r>
              <a:rPr lang="ru-RU" sz="2400" dirty="0"/>
              <a:t>(</a:t>
            </a:r>
            <a:r>
              <a:rPr lang="ru-RU" sz="2400" b="1" dirty="0" err="1"/>
              <a:t>Парамошина</a:t>
            </a:r>
            <a:r>
              <a:rPr lang="ru-RU" sz="2400" b="1" dirty="0"/>
              <a:t> С.Г, </a:t>
            </a:r>
            <a:r>
              <a:rPr lang="ru-RU" sz="2400" b="1" dirty="0" err="1"/>
              <a:t>Келлер</a:t>
            </a:r>
            <a:r>
              <a:rPr lang="ru-RU" sz="2400" b="1" dirty="0"/>
              <a:t> Т.А., Федорова О.В.,)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Формами организации родительского самоуправления в классе являются: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1. </a:t>
            </a:r>
            <a:r>
              <a:rPr lang="ru-RU" sz="3600" dirty="0"/>
              <a:t>классное родительское собрание;</a:t>
            </a:r>
          </a:p>
          <a:p>
            <a:r>
              <a:rPr lang="ru-RU" sz="3600" dirty="0" smtClean="0"/>
              <a:t>2.классный </a:t>
            </a:r>
            <a:r>
              <a:rPr lang="ru-RU" sz="3600" dirty="0"/>
              <a:t>родительский комитет;</a:t>
            </a:r>
          </a:p>
          <a:p>
            <a:r>
              <a:rPr lang="ru-RU" sz="3600" dirty="0" smtClean="0"/>
              <a:t>3.временные </a:t>
            </a:r>
            <a:r>
              <a:rPr lang="ru-RU" sz="3600" dirty="0"/>
              <a:t>творческие группы родителей класса.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3838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421539"/>
              </p:ext>
            </p:extLst>
          </p:nvPr>
        </p:nvGraphicFramePr>
        <p:xfrm>
          <a:off x="677863" y="609600"/>
          <a:ext cx="9594850" cy="5432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0397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0259" y="2977227"/>
            <a:ext cx="8596668" cy="388077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572162"/>
            <a:ext cx="5567363" cy="3711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363" y="2977227"/>
            <a:ext cx="5395912" cy="3597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8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Перспективы развития родительского самоуправления на 2017-2018 учебный год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Серия классных часов «Знакомьтесь, Баженовы!»</a:t>
            </a:r>
          </a:p>
          <a:p>
            <a:r>
              <a:rPr lang="ru-RU" sz="3200" dirty="0" smtClean="0"/>
              <a:t>Родительские собрания на актуальные темы. Продолжить серию собраний – практикумов</a:t>
            </a:r>
          </a:p>
          <a:p>
            <a:r>
              <a:rPr lang="ru-RU" sz="3200" dirty="0" smtClean="0"/>
              <a:t>Серия экскурсий «Мамина/папина работа»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781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160589"/>
            <a:ext cx="8596668" cy="218281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394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Родительское собрание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428751"/>
            <a:ext cx="9766829" cy="4612612"/>
          </a:xfrm>
        </p:spPr>
        <p:txBody>
          <a:bodyPr>
            <a:noAutofit/>
          </a:bodyPr>
          <a:lstStyle/>
          <a:p>
            <a:pPr lvl="0"/>
            <a:r>
              <a:rPr lang="ru-RU" sz="2400" dirty="0" smtClean="0"/>
              <a:t>1. Тема </a:t>
            </a:r>
            <a:r>
              <a:rPr lang="ru-RU" sz="2400" dirty="0"/>
              <a:t>родительского собрания должна быть актуальна (интересна) </a:t>
            </a:r>
          </a:p>
          <a:p>
            <a:pPr marL="0" indent="0">
              <a:buNone/>
            </a:pPr>
            <a:r>
              <a:rPr lang="ru-RU" sz="2400" dirty="0"/>
              <a:t> </a:t>
            </a:r>
            <a:r>
              <a:rPr lang="ru-RU" sz="2400" dirty="0" smtClean="0"/>
              <a:t>родителям.</a:t>
            </a:r>
          </a:p>
          <a:p>
            <a:r>
              <a:rPr lang="ru-RU" sz="2400" dirty="0"/>
              <a:t>2.  Время родительского собрания должно быть удобным для всех его участников</a:t>
            </a:r>
            <a:r>
              <a:rPr lang="ru-RU" sz="2400" dirty="0" smtClean="0"/>
              <a:t>.</a:t>
            </a:r>
          </a:p>
          <a:p>
            <a:r>
              <a:rPr lang="ru-RU" sz="2400" dirty="0"/>
              <a:t>3. План (повестка) родительского собрания должен быть известен </a:t>
            </a:r>
            <a:r>
              <a:rPr lang="ru-RU" sz="2400" dirty="0" smtClean="0"/>
              <a:t>заранее.</a:t>
            </a:r>
          </a:p>
          <a:p>
            <a:r>
              <a:rPr lang="ru-RU" sz="2400" dirty="0"/>
              <a:t>4.  Общение между участниками родительского собрания должно быть тактичным, выдержанным. </a:t>
            </a:r>
            <a:endParaRPr lang="ru-RU" sz="2400" dirty="0" smtClean="0"/>
          </a:p>
          <a:p>
            <a:r>
              <a:rPr lang="ru-RU" sz="2400" dirty="0"/>
              <a:t>5. Решение родительского собрания должно быть реально выполнимым.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4654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Родительское собрание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85888"/>
            <a:ext cx="8596668" cy="5357811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Тематика собраний 1 класс:</a:t>
            </a:r>
          </a:p>
          <a:p>
            <a:pPr marL="0" indent="0">
              <a:buNone/>
            </a:pPr>
            <a:r>
              <a:rPr lang="ru-RU" sz="2000" dirty="0" smtClean="0"/>
              <a:t>« Первые шаги ребенка в школе.</a:t>
            </a:r>
            <a:r>
              <a:rPr lang="ru-RU" sz="2000" dirty="0"/>
              <a:t> Адаптация первоклассников</a:t>
            </a:r>
            <a:r>
              <a:rPr lang="ru-RU" sz="2000" dirty="0" smtClean="0"/>
              <a:t> »</a:t>
            </a:r>
          </a:p>
          <a:p>
            <a:pPr marL="0" indent="0">
              <a:buNone/>
            </a:pPr>
            <a:r>
              <a:rPr lang="ru-RU" sz="2000" dirty="0" smtClean="0"/>
              <a:t>« Универсальные учебные действия»</a:t>
            </a:r>
          </a:p>
          <a:p>
            <a:pPr marL="0" indent="0">
              <a:buNone/>
            </a:pPr>
            <a:r>
              <a:rPr lang="ru-RU" sz="2000" dirty="0" smtClean="0"/>
              <a:t>« Нормы оформления письменных работ» собрание – практикум</a:t>
            </a:r>
          </a:p>
          <a:p>
            <a:pPr marL="0" indent="0">
              <a:buNone/>
            </a:pPr>
            <a:r>
              <a:rPr lang="ru-RU" sz="2000" dirty="0" smtClean="0"/>
              <a:t>« Итоги обучения первоклассников. Регулятивные УУД»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Тематика собраний 2 класс:</a:t>
            </a:r>
          </a:p>
          <a:p>
            <a:pPr marL="0" indent="0">
              <a:buNone/>
            </a:pPr>
            <a:r>
              <a:rPr lang="ru-RU" sz="2000" dirty="0" smtClean="0"/>
              <a:t>« Ваш ребенок второклассник»</a:t>
            </a:r>
          </a:p>
          <a:p>
            <a:pPr marL="0" indent="0">
              <a:buNone/>
            </a:pPr>
            <a:r>
              <a:rPr lang="ru-RU" sz="2000" dirty="0" smtClean="0"/>
              <a:t>«Единый орфографический режим» собрание - практикум</a:t>
            </a:r>
          </a:p>
          <a:p>
            <a:pPr marL="0" indent="0">
              <a:buNone/>
            </a:pPr>
            <a:r>
              <a:rPr lang="ru-RU" sz="2000" dirty="0" smtClean="0"/>
              <a:t>«</a:t>
            </a:r>
            <a:r>
              <a:rPr lang="ru-RU" sz="2000" dirty="0"/>
              <a:t>Отметка </a:t>
            </a:r>
            <a:r>
              <a:rPr lang="ru-RU" sz="2000" dirty="0" smtClean="0"/>
              <a:t>.Как </a:t>
            </a:r>
            <a:r>
              <a:rPr lang="ru-RU" sz="2000" dirty="0"/>
              <a:t>к ней </a:t>
            </a:r>
            <a:r>
              <a:rPr lang="ru-RU" sz="2000" dirty="0" smtClean="0"/>
              <a:t>относится?» Работа в группах. Выступление психолога.</a:t>
            </a:r>
          </a:p>
          <a:p>
            <a:pPr marL="0" indent="0">
              <a:buNone/>
            </a:pPr>
            <a:r>
              <a:rPr lang="ru-RU" sz="2000" dirty="0" smtClean="0"/>
              <a:t>« Мотивация учебной деятельности младших школьников»</a:t>
            </a:r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742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Родительский комитет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dirty="0"/>
              <a:t>Заседания родительского комитета 2 «А» класса проходят по мере необходимости, но не реже 2 раз в месяц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Состав родительского комитета:</a:t>
            </a:r>
          </a:p>
          <a:p>
            <a:pPr marL="0" indent="0">
              <a:buNone/>
            </a:pPr>
            <a:r>
              <a:rPr lang="ru-RU" sz="2000" dirty="0" err="1" smtClean="0"/>
              <a:t>Столярова</a:t>
            </a:r>
            <a:r>
              <a:rPr lang="ru-RU" sz="2000" dirty="0" smtClean="0"/>
              <a:t> Л.А.</a:t>
            </a:r>
          </a:p>
          <a:p>
            <a:pPr marL="0" indent="0">
              <a:buNone/>
            </a:pPr>
            <a:r>
              <a:rPr lang="ru-RU" sz="2000" dirty="0" smtClean="0"/>
              <a:t>Кулиева Н.В.</a:t>
            </a:r>
          </a:p>
          <a:p>
            <a:pPr marL="0" indent="0">
              <a:buNone/>
            </a:pPr>
            <a:r>
              <a:rPr lang="ru-RU" sz="2000" dirty="0" err="1" smtClean="0"/>
              <a:t>Деканова</a:t>
            </a:r>
            <a:r>
              <a:rPr lang="ru-RU" sz="2000" dirty="0" smtClean="0"/>
              <a:t> Е.А.</a:t>
            </a:r>
          </a:p>
          <a:p>
            <a:pPr marL="0" indent="0">
              <a:buNone/>
            </a:pPr>
            <a:r>
              <a:rPr lang="ru-RU" sz="2000" dirty="0" err="1" smtClean="0"/>
              <a:t>Худобина</a:t>
            </a:r>
            <a:r>
              <a:rPr lang="ru-RU" sz="2000" dirty="0" smtClean="0"/>
              <a:t> Т.А.</a:t>
            </a:r>
          </a:p>
          <a:p>
            <a:pPr marL="0" indent="0">
              <a:buNone/>
            </a:pPr>
            <a:r>
              <a:rPr lang="ru-RU" sz="2000" dirty="0" smtClean="0"/>
              <a:t>Павловская Е.В.</a:t>
            </a:r>
          </a:p>
          <a:p>
            <a:pPr marL="0" indent="0">
              <a:buNone/>
            </a:pPr>
            <a:r>
              <a:rPr lang="ru-RU" sz="2000" dirty="0" smtClean="0"/>
              <a:t>Павловский Д.А.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54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Временные творческие группы родителей класса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Территориальный принцип </a:t>
            </a:r>
            <a:r>
              <a:rPr lang="ru-RU" sz="3600" dirty="0"/>
              <a:t>формирования</a:t>
            </a:r>
            <a:endParaRPr lang="ru-RU" sz="3600" dirty="0" smtClean="0"/>
          </a:p>
          <a:p>
            <a:r>
              <a:rPr lang="ru-RU" sz="3600" dirty="0" smtClean="0"/>
              <a:t>Возрастной принцип формирования </a:t>
            </a:r>
          </a:p>
          <a:p>
            <a:r>
              <a:rPr lang="ru-RU" sz="3600" dirty="0" smtClean="0"/>
              <a:t>Профессиональный принцип формирования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6148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" y="609600"/>
            <a:ext cx="10972800" cy="1320800"/>
          </a:xfrm>
        </p:spPr>
        <p:txBody>
          <a:bodyPr/>
          <a:lstStyle/>
          <a:p>
            <a:r>
              <a:rPr lang="ru-RU" dirty="0" smtClean="0"/>
              <a:t>Творческие родительские группы 2 «А» класса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3200" b="1" i="1" dirty="0"/>
              <a:t>организация образовательных </a:t>
            </a:r>
            <a:r>
              <a:rPr lang="ru-RU" sz="3200" b="1" i="1" dirty="0" smtClean="0"/>
              <a:t>мероприятий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b="1" dirty="0" err="1"/>
              <a:t>Деканова</a:t>
            </a:r>
            <a:r>
              <a:rPr lang="ru-RU" b="1" dirty="0"/>
              <a:t> Е.А., Мальцева Ю.А., </a:t>
            </a:r>
            <a:r>
              <a:rPr lang="ru-RU" b="1" dirty="0" err="1"/>
              <a:t>Метальникова</a:t>
            </a:r>
            <a:r>
              <a:rPr lang="ru-RU" b="1" dirty="0"/>
              <a:t> Е.В</a:t>
            </a:r>
            <a:r>
              <a:rPr lang="ru-RU" dirty="0"/>
              <a:t>., </a:t>
            </a:r>
            <a:r>
              <a:rPr lang="ru-RU" b="1" dirty="0" err="1"/>
              <a:t>Ковин</a:t>
            </a:r>
            <a:r>
              <a:rPr lang="ru-RU" b="1" dirty="0"/>
              <a:t> В.В.)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321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4" y="431801"/>
            <a:ext cx="5181598" cy="3454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487"/>
            <a:ext cx="51435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11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609600"/>
            <a:ext cx="3906274" cy="26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2" y="3429000"/>
            <a:ext cx="5092700" cy="339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8710" y="1818958"/>
            <a:ext cx="5129530" cy="3420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706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115</TotalTime>
  <Words>386</Words>
  <Application>Microsoft Office PowerPoint</Application>
  <PresentationFormat>Широкоэкранный</PresentationFormat>
  <Paragraphs>61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Trebuchet MS</vt:lpstr>
      <vt:lpstr>Wingdings 3</vt:lpstr>
      <vt:lpstr>Грань</vt:lpstr>
      <vt:lpstr>Интеграция усилий классного руководителя и семьи в создании благоприятных условий для развития личности ребенка  </vt:lpstr>
      <vt:lpstr>Формами организации родительского самоуправления в классе являются: </vt:lpstr>
      <vt:lpstr>Родительское собрание</vt:lpstr>
      <vt:lpstr>Родительское собрание</vt:lpstr>
      <vt:lpstr>Родительский комитет</vt:lpstr>
      <vt:lpstr>Временные творческие группы родителей класса</vt:lpstr>
      <vt:lpstr>Творческие родительские группы 2 «А» класса </vt:lpstr>
      <vt:lpstr>Презентация PowerPoint</vt:lpstr>
      <vt:lpstr>Презентация PowerPoint</vt:lpstr>
      <vt:lpstr>Презентация PowerPoint</vt:lpstr>
      <vt:lpstr>Творческие родительские группы 2 «А» класса </vt:lpstr>
      <vt:lpstr>Творческие родительские группы 2 «А» класса </vt:lpstr>
      <vt:lpstr>Презентация PowerPoint</vt:lpstr>
      <vt:lpstr>Презентация PowerPoint</vt:lpstr>
      <vt:lpstr>Презентация PowerPoint</vt:lpstr>
      <vt:lpstr>Презентация PowerPoint</vt:lpstr>
      <vt:lpstr>Творческие родительские группы 2 «А» класса </vt:lpstr>
      <vt:lpstr>Презентация PowerPoint</vt:lpstr>
      <vt:lpstr>Творческие родительские группы 2 «А» класса </vt:lpstr>
      <vt:lpstr>Презентация PowerPoint</vt:lpstr>
      <vt:lpstr>Презентация PowerPoint</vt:lpstr>
      <vt:lpstr>Перспективы развития родительского самоуправления на 2017-2018 учебный год</vt:lpstr>
      <vt:lpstr>  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Интеграция усилий классного руководителя и семьи в создании благоприятных условий для развития личности ребенка  </dc:title>
  <dc:creator>Анастасия Баженова</dc:creator>
  <cp:lastModifiedBy>Анастасия Баженова</cp:lastModifiedBy>
  <cp:revision>12</cp:revision>
  <dcterms:created xsi:type="dcterms:W3CDTF">2017-03-29T15:40:19Z</dcterms:created>
  <dcterms:modified xsi:type="dcterms:W3CDTF">2017-03-29T17:35:21Z</dcterms:modified>
</cp:coreProperties>
</file>