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9E39"/>
    <a:srgbClr val="FFFFFF"/>
    <a:srgbClr val="35493E"/>
    <a:srgbClr val="455F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1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0515D9-56EE-4EED-BCE7-252F801788F8}" type="doc">
      <dgm:prSet loTypeId="urn:microsoft.com/office/officeart/2005/8/layout/hierarchy2" loCatId="hierarchy" qsTypeId="urn:microsoft.com/office/officeart/2005/8/quickstyle/simple2" qsCatId="simple" csTypeId="urn:microsoft.com/office/officeart/2005/8/colors/accent1_2" csCatId="accent1" phldr="1"/>
      <dgm:spPr/>
      <dgm:t>
        <a:bodyPr/>
        <a:lstStyle/>
        <a:p>
          <a:endParaRPr lang="ru-RU"/>
        </a:p>
      </dgm:t>
    </dgm:pt>
    <dgm:pt modelId="{1C1F6543-63F0-4949-8F6D-8305B614DF80}">
      <dgm:prSet phldrT="[Текст]" custT="1"/>
      <dgm:spPr/>
      <dgm:t>
        <a:bodyPr/>
        <a:lstStyle/>
        <a:p>
          <a:r>
            <a:rPr lang="ru-RU" sz="2200" dirty="0"/>
            <a:t>Однофакторная аутентификация (ввод логина и пароля)</a:t>
          </a:r>
        </a:p>
      </dgm:t>
    </dgm:pt>
    <dgm:pt modelId="{CBD9B727-1059-4F36-AA5E-595AC74AF8A4}" type="parTrans" cxnId="{7551862F-9C94-45E7-A45B-3F95E89B7DF6}">
      <dgm:prSet/>
      <dgm:spPr/>
      <dgm:t>
        <a:bodyPr/>
        <a:lstStyle/>
        <a:p>
          <a:endParaRPr lang="ru-RU"/>
        </a:p>
      </dgm:t>
    </dgm:pt>
    <dgm:pt modelId="{984EEBE0-6ED8-4807-88EB-E02E70FB34BB}" type="sibTrans" cxnId="{7551862F-9C94-45E7-A45B-3F95E89B7DF6}">
      <dgm:prSet/>
      <dgm:spPr/>
      <dgm:t>
        <a:bodyPr/>
        <a:lstStyle/>
        <a:p>
          <a:endParaRPr lang="ru-RU"/>
        </a:p>
      </dgm:t>
    </dgm:pt>
    <dgm:pt modelId="{65D29A84-CD56-4109-BD83-74A6F10D992E}">
      <dgm:prSet phldrT="[Текст]" custT="1"/>
      <dgm:spPr/>
      <dgm:t>
        <a:bodyPr/>
        <a:lstStyle/>
        <a:p>
          <a:r>
            <a:rPr lang="ru-RU" sz="2200" dirty="0"/>
            <a:t>Софт после ввода данных проверяет, есть ли у него в базе такие логин и пароль</a:t>
          </a:r>
        </a:p>
      </dgm:t>
    </dgm:pt>
    <dgm:pt modelId="{230D725B-7321-48B3-9AA6-730B92FE4DEA}" type="parTrans" cxnId="{2631BF06-FB8E-4D65-A44C-29E711C19419}">
      <dgm:prSet/>
      <dgm:spPr>
        <a:ln w="28575">
          <a:solidFill>
            <a:schemeClr val="accent1"/>
          </a:solidFill>
        </a:ln>
      </dgm:spPr>
      <dgm:t>
        <a:bodyPr/>
        <a:lstStyle/>
        <a:p>
          <a:endParaRPr lang="ru-RU"/>
        </a:p>
      </dgm:t>
    </dgm:pt>
    <dgm:pt modelId="{5660403D-2FF0-4B7E-B7FB-C8B08BB6D672}" type="sibTrans" cxnId="{2631BF06-FB8E-4D65-A44C-29E711C19419}">
      <dgm:prSet/>
      <dgm:spPr/>
      <dgm:t>
        <a:bodyPr/>
        <a:lstStyle/>
        <a:p>
          <a:endParaRPr lang="ru-RU"/>
        </a:p>
      </dgm:t>
    </dgm:pt>
    <dgm:pt modelId="{235608BD-AB7D-49E9-94F6-7361EB3A3F6A}">
      <dgm:prSet phldrT="[Текст]" custT="1"/>
      <dgm:spPr/>
      <dgm:t>
        <a:bodyPr/>
        <a:lstStyle/>
        <a:p>
          <a:r>
            <a:rPr lang="ru-RU" sz="2200" dirty="0"/>
            <a:t>Система распознаёт пользователя и смотрит, какие у него есть права</a:t>
          </a:r>
        </a:p>
      </dgm:t>
    </dgm:pt>
    <dgm:pt modelId="{DE058FA5-3AC0-4B7F-8D5C-6EED0B5AFEF8}" type="parTrans" cxnId="{F9E9562F-989A-48AC-8848-52D3208F5611}">
      <dgm:prSet/>
      <dgm:spPr>
        <a:ln w="28575">
          <a:solidFill>
            <a:schemeClr val="accent1"/>
          </a:solidFill>
        </a:ln>
      </dgm:spPr>
      <dgm:t>
        <a:bodyPr/>
        <a:lstStyle/>
        <a:p>
          <a:endParaRPr lang="ru-RU"/>
        </a:p>
      </dgm:t>
    </dgm:pt>
    <dgm:pt modelId="{5F433920-4E30-4BDE-A772-8A8D7651CD9D}" type="sibTrans" cxnId="{F9E9562F-989A-48AC-8848-52D3208F5611}">
      <dgm:prSet/>
      <dgm:spPr/>
      <dgm:t>
        <a:bodyPr/>
        <a:lstStyle/>
        <a:p>
          <a:endParaRPr lang="ru-RU"/>
        </a:p>
      </dgm:t>
    </dgm:pt>
    <dgm:pt modelId="{F3D0AEDD-CA42-4605-9C57-52869B227EBD}">
      <dgm:prSet phldrT="[Текст]" custT="1"/>
      <dgm:spPr/>
      <dgm:t>
        <a:bodyPr/>
        <a:lstStyle/>
        <a:p>
          <a:r>
            <a:rPr lang="ru-RU" sz="2200" dirty="0"/>
            <a:t>Система не даёт разрешение на вход</a:t>
          </a:r>
        </a:p>
      </dgm:t>
    </dgm:pt>
    <dgm:pt modelId="{0FA67076-A3C4-481D-B409-C864C032B017}" type="parTrans" cxnId="{53BD71EE-88F9-4CBE-B58D-2A5AC75945B4}">
      <dgm:prSet/>
      <dgm:spPr>
        <a:ln w="28575">
          <a:solidFill>
            <a:schemeClr val="accent1"/>
          </a:solidFill>
        </a:ln>
      </dgm:spPr>
      <dgm:t>
        <a:bodyPr/>
        <a:lstStyle/>
        <a:p>
          <a:endParaRPr lang="ru-RU"/>
        </a:p>
      </dgm:t>
    </dgm:pt>
    <dgm:pt modelId="{D92DE654-7D92-40F9-B20A-B41399F9E78A}" type="sibTrans" cxnId="{53BD71EE-88F9-4CBE-B58D-2A5AC75945B4}">
      <dgm:prSet/>
      <dgm:spPr/>
      <dgm:t>
        <a:bodyPr/>
        <a:lstStyle/>
        <a:p>
          <a:endParaRPr lang="ru-RU"/>
        </a:p>
      </dgm:t>
    </dgm:pt>
    <dgm:pt modelId="{5CFA73DA-4001-498B-B949-2807A16363C1}" type="pres">
      <dgm:prSet presAssocID="{BB0515D9-56EE-4EED-BCE7-252F801788F8}" presName="diagram" presStyleCnt="0">
        <dgm:presLayoutVars>
          <dgm:chPref val="1"/>
          <dgm:dir/>
          <dgm:animOne val="branch"/>
          <dgm:animLvl val="lvl"/>
          <dgm:resizeHandles val="exact"/>
        </dgm:presLayoutVars>
      </dgm:prSet>
      <dgm:spPr/>
    </dgm:pt>
    <dgm:pt modelId="{590B38ED-54E0-4E16-97E9-CBE1563FC508}" type="pres">
      <dgm:prSet presAssocID="{1C1F6543-63F0-4949-8F6D-8305B614DF80}" presName="root1" presStyleCnt="0"/>
      <dgm:spPr/>
    </dgm:pt>
    <dgm:pt modelId="{90A035D6-2A88-4EF2-8D66-A31FB44CACAC}" type="pres">
      <dgm:prSet presAssocID="{1C1F6543-63F0-4949-8F6D-8305B614DF80}" presName="LevelOneTextNode" presStyleLbl="node0" presStyleIdx="0" presStyleCnt="1" custScaleX="118389" custScaleY="126004">
        <dgm:presLayoutVars>
          <dgm:chPref val="3"/>
        </dgm:presLayoutVars>
      </dgm:prSet>
      <dgm:spPr/>
    </dgm:pt>
    <dgm:pt modelId="{89FB52A9-F120-42DF-A6B9-229B009B8F64}" type="pres">
      <dgm:prSet presAssocID="{1C1F6543-63F0-4949-8F6D-8305B614DF80}" presName="level2hierChild" presStyleCnt="0"/>
      <dgm:spPr/>
    </dgm:pt>
    <dgm:pt modelId="{A64AEA58-A3F8-4868-A6F7-B4EC37C5C8E2}" type="pres">
      <dgm:prSet presAssocID="{230D725B-7321-48B3-9AA6-730B92FE4DEA}" presName="conn2-1" presStyleLbl="parChTrans1D2" presStyleIdx="0" presStyleCnt="1"/>
      <dgm:spPr/>
    </dgm:pt>
    <dgm:pt modelId="{E6082E6B-DE44-4AC7-A425-674EE3D19CF9}" type="pres">
      <dgm:prSet presAssocID="{230D725B-7321-48B3-9AA6-730B92FE4DEA}" presName="connTx" presStyleLbl="parChTrans1D2" presStyleIdx="0" presStyleCnt="1"/>
      <dgm:spPr/>
    </dgm:pt>
    <dgm:pt modelId="{8F4F2EBF-CDB3-4637-8F13-6E2F0D27CC97}" type="pres">
      <dgm:prSet presAssocID="{65D29A84-CD56-4109-BD83-74A6F10D992E}" presName="root2" presStyleCnt="0"/>
      <dgm:spPr/>
    </dgm:pt>
    <dgm:pt modelId="{8ACF7444-1F38-4C61-ABE4-E9DB4A9FC05D}" type="pres">
      <dgm:prSet presAssocID="{65D29A84-CD56-4109-BD83-74A6F10D992E}" presName="LevelTwoTextNode" presStyleLbl="node2" presStyleIdx="0" presStyleCnt="1" custScaleX="137241" custScaleY="129104">
        <dgm:presLayoutVars>
          <dgm:chPref val="3"/>
        </dgm:presLayoutVars>
      </dgm:prSet>
      <dgm:spPr/>
    </dgm:pt>
    <dgm:pt modelId="{4DA43140-50CF-4EAA-8E42-4F4AA69DBC4D}" type="pres">
      <dgm:prSet presAssocID="{65D29A84-CD56-4109-BD83-74A6F10D992E}" presName="level3hierChild" presStyleCnt="0"/>
      <dgm:spPr/>
    </dgm:pt>
    <dgm:pt modelId="{AAEE3606-8156-437E-9105-D1AE4FAE2FEC}" type="pres">
      <dgm:prSet presAssocID="{DE058FA5-3AC0-4B7F-8D5C-6EED0B5AFEF8}" presName="conn2-1" presStyleLbl="parChTrans1D3" presStyleIdx="0" presStyleCnt="2"/>
      <dgm:spPr/>
    </dgm:pt>
    <dgm:pt modelId="{E4FECB2A-B729-4DCD-9C6D-53C72BB9D7B4}" type="pres">
      <dgm:prSet presAssocID="{DE058FA5-3AC0-4B7F-8D5C-6EED0B5AFEF8}" presName="connTx" presStyleLbl="parChTrans1D3" presStyleIdx="0" presStyleCnt="2"/>
      <dgm:spPr/>
    </dgm:pt>
    <dgm:pt modelId="{9870DF3B-6BD4-4FAE-B06C-7F1B3CF8A5E8}" type="pres">
      <dgm:prSet presAssocID="{235608BD-AB7D-49E9-94F6-7361EB3A3F6A}" presName="root2" presStyleCnt="0"/>
      <dgm:spPr/>
    </dgm:pt>
    <dgm:pt modelId="{ECDA9DC2-BA85-4EE0-9AA4-22F9BB017F63}" type="pres">
      <dgm:prSet presAssocID="{235608BD-AB7D-49E9-94F6-7361EB3A3F6A}" presName="LevelTwoTextNode" presStyleLbl="node3" presStyleIdx="0" presStyleCnt="2" custScaleX="119708" custScaleY="118541">
        <dgm:presLayoutVars>
          <dgm:chPref val="3"/>
        </dgm:presLayoutVars>
      </dgm:prSet>
      <dgm:spPr/>
    </dgm:pt>
    <dgm:pt modelId="{29D96724-9335-475E-A715-52668C869439}" type="pres">
      <dgm:prSet presAssocID="{235608BD-AB7D-49E9-94F6-7361EB3A3F6A}" presName="level3hierChild" presStyleCnt="0"/>
      <dgm:spPr/>
    </dgm:pt>
    <dgm:pt modelId="{214F2068-CB70-48E0-966C-47B04C881782}" type="pres">
      <dgm:prSet presAssocID="{0FA67076-A3C4-481D-B409-C864C032B017}" presName="conn2-1" presStyleLbl="parChTrans1D3" presStyleIdx="1" presStyleCnt="2"/>
      <dgm:spPr/>
    </dgm:pt>
    <dgm:pt modelId="{AA996400-DFF8-4A58-A385-BC7647EF8EFD}" type="pres">
      <dgm:prSet presAssocID="{0FA67076-A3C4-481D-B409-C864C032B017}" presName="connTx" presStyleLbl="parChTrans1D3" presStyleIdx="1" presStyleCnt="2"/>
      <dgm:spPr/>
    </dgm:pt>
    <dgm:pt modelId="{382C2C4D-46B8-4EF9-A482-465E07A3C19E}" type="pres">
      <dgm:prSet presAssocID="{F3D0AEDD-CA42-4605-9C57-52869B227EBD}" presName="root2" presStyleCnt="0"/>
      <dgm:spPr/>
    </dgm:pt>
    <dgm:pt modelId="{2146F7F5-5B14-4F2C-A71A-5A52A982D750}" type="pres">
      <dgm:prSet presAssocID="{F3D0AEDD-CA42-4605-9C57-52869B227EBD}" presName="LevelTwoTextNode" presStyleLbl="node3" presStyleIdx="1" presStyleCnt="2" custScaleX="119663" custScaleY="121526">
        <dgm:presLayoutVars>
          <dgm:chPref val="3"/>
        </dgm:presLayoutVars>
      </dgm:prSet>
      <dgm:spPr/>
    </dgm:pt>
    <dgm:pt modelId="{E8AD1A20-B889-49E6-BDA6-FAF7A36B7E95}" type="pres">
      <dgm:prSet presAssocID="{F3D0AEDD-CA42-4605-9C57-52869B227EBD}" presName="level3hierChild" presStyleCnt="0"/>
      <dgm:spPr/>
    </dgm:pt>
  </dgm:ptLst>
  <dgm:cxnLst>
    <dgm:cxn modelId="{2631BF06-FB8E-4D65-A44C-29E711C19419}" srcId="{1C1F6543-63F0-4949-8F6D-8305B614DF80}" destId="{65D29A84-CD56-4109-BD83-74A6F10D992E}" srcOrd="0" destOrd="0" parTransId="{230D725B-7321-48B3-9AA6-730B92FE4DEA}" sibTransId="{5660403D-2FF0-4B7E-B7FB-C8B08BB6D672}"/>
    <dgm:cxn modelId="{10DD4810-2F48-457F-B322-5F014802536A}" type="presOf" srcId="{65D29A84-CD56-4109-BD83-74A6F10D992E}" destId="{8ACF7444-1F38-4C61-ABE4-E9DB4A9FC05D}" srcOrd="0" destOrd="0" presId="urn:microsoft.com/office/officeart/2005/8/layout/hierarchy2"/>
    <dgm:cxn modelId="{75870E12-9867-4523-8AAB-70535430E3B7}" type="presOf" srcId="{235608BD-AB7D-49E9-94F6-7361EB3A3F6A}" destId="{ECDA9DC2-BA85-4EE0-9AA4-22F9BB017F63}" srcOrd="0" destOrd="0" presId="urn:microsoft.com/office/officeart/2005/8/layout/hierarchy2"/>
    <dgm:cxn modelId="{A88F311B-ECCE-405D-BA8D-FBD1DD023AD5}" type="presOf" srcId="{230D725B-7321-48B3-9AA6-730B92FE4DEA}" destId="{A64AEA58-A3F8-4868-A6F7-B4EC37C5C8E2}" srcOrd="0" destOrd="0" presId="urn:microsoft.com/office/officeart/2005/8/layout/hierarchy2"/>
    <dgm:cxn modelId="{F9E9562F-989A-48AC-8848-52D3208F5611}" srcId="{65D29A84-CD56-4109-BD83-74A6F10D992E}" destId="{235608BD-AB7D-49E9-94F6-7361EB3A3F6A}" srcOrd="0" destOrd="0" parTransId="{DE058FA5-3AC0-4B7F-8D5C-6EED0B5AFEF8}" sibTransId="{5F433920-4E30-4BDE-A772-8A8D7651CD9D}"/>
    <dgm:cxn modelId="{7551862F-9C94-45E7-A45B-3F95E89B7DF6}" srcId="{BB0515D9-56EE-4EED-BCE7-252F801788F8}" destId="{1C1F6543-63F0-4949-8F6D-8305B614DF80}" srcOrd="0" destOrd="0" parTransId="{CBD9B727-1059-4F36-AA5E-595AC74AF8A4}" sibTransId="{984EEBE0-6ED8-4807-88EB-E02E70FB34BB}"/>
    <dgm:cxn modelId="{EFB5CD33-3CEB-46D1-8277-4C3EBB66AF44}" type="presOf" srcId="{1C1F6543-63F0-4949-8F6D-8305B614DF80}" destId="{90A035D6-2A88-4EF2-8D66-A31FB44CACAC}" srcOrd="0" destOrd="0" presId="urn:microsoft.com/office/officeart/2005/8/layout/hierarchy2"/>
    <dgm:cxn modelId="{5B06A339-D713-4978-8ED5-FD13E468EEE5}" type="presOf" srcId="{0FA67076-A3C4-481D-B409-C864C032B017}" destId="{AA996400-DFF8-4A58-A385-BC7647EF8EFD}" srcOrd="1" destOrd="0" presId="urn:microsoft.com/office/officeart/2005/8/layout/hierarchy2"/>
    <dgm:cxn modelId="{CCA18A3C-EA66-4918-AC0C-B300CFEDF67E}" type="presOf" srcId="{F3D0AEDD-CA42-4605-9C57-52869B227EBD}" destId="{2146F7F5-5B14-4F2C-A71A-5A52A982D750}" srcOrd="0" destOrd="0" presId="urn:microsoft.com/office/officeart/2005/8/layout/hierarchy2"/>
    <dgm:cxn modelId="{37836C59-9BC5-4324-BAB3-4FD8F532B2CE}" type="presOf" srcId="{BB0515D9-56EE-4EED-BCE7-252F801788F8}" destId="{5CFA73DA-4001-498B-B949-2807A16363C1}" srcOrd="0" destOrd="0" presId="urn:microsoft.com/office/officeart/2005/8/layout/hierarchy2"/>
    <dgm:cxn modelId="{30275F7C-2CAE-4C80-B80C-AF18C7153658}" type="presOf" srcId="{DE058FA5-3AC0-4B7F-8D5C-6EED0B5AFEF8}" destId="{E4FECB2A-B729-4DCD-9C6D-53C72BB9D7B4}" srcOrd="1" destOrd="0" presId="urn:microsoft.com/office/officeart/2005/8/layout/hierarchy2"/>
    <dgm:cxn modelId="{7716C093-0F35-4BFB-9CB4-F5A92BD2552C}" type="presOf" srcId="{0FA67076-A3C4-481D-B409-C864C032B017}" destId="{214F2068-CB70-48E0-966C-47B04C881782}" srcOrd="0" destOrd="0" presId="urn:microsoft.com/office/officeart/2005/8/layout/hierarchy2"/>
    <dgm:cxn modelId="{E443ECA9-FF81-45D9-83DD-80898A933711}" type="presOf" srcId="{230D725B-7321-48B3-9AA6-730B92FE4DEA}" destId="{E6082E6B-DE44-4AC7-A425-674EE3D19CF9}" srcOrd="1" destOrd="0" presId="urn:microsoft.com/office/officeart/2005/8/layout/hierarchy2"/>
    <dgm:cxn modelId="{53BD71EE-88F9-4CBE-B58D-2A5AC75945B4}" srcId="{65D29A84-CD56-4109-BD83-74A6F10D992E}" destId="{F3D0AEDD-CA42-4605-9C57-52869B227EBD}" srcOrd="1" destOrd="0" parTransId="{0FA67076-A3C4-481D-B409-C864C032B017}" sibTransId="{D92DE654-7D92-40F9-B20A-B41399F9E78A}"/>
    <dgm:cxn modelId="{D4A655FD-B201-4AA8-81AC-9C5DB669CFDE}" type="presOf" srcId="{DE058FA5-3AC0-4B7F-8D5C-6EED0B5AFEF8}" destId="{AAEE3606-8156-437E-9105-D1AE4FAE2FEC}" srcOrd="0" destOrd="0" presId="urn:microsoft.com/office/officeart/2005/8/layout/hierarchy2"/>
    <dgm:cxn modelId="{23E92D17-89B9-4474-B1A2-623A295920FF}" type="presParOf" srcId="{5CFA73DA-4001-498B-B949-2807A16363C1}" destId="{590B38ED-54E0-4E16-97E9-CBE1563FC508}" srcOrd="0" destOrd="0" presId="urn:microsoft.com/office/officeart/2005/8/layout/hierarchy2"/>
    <dgm:cxn modelId="{2097D3C9-B0F9-4D30-9359-AECF205370D9}" type="presParOf" srcId="{590B38ED-54E0-4E16-97E9-CBE1563FC508}" destId="{90A035D6-2A88-4EF2-8D66-A31FB44CACAC}" srcOrd="0" destOrd="0" presId="urn:microsoft.com/office/officeart/2005/8/layout/hierarchy2"/>
    <dgm:cxn modelId="{C49D9D81-E319-4A56-808C-FA31273894E0}" type="presParOf" srcId="{590B38ED-54E0-4E16-97E9-CBE1563FC508}" destId="{89FB52A9-F120-42DF-A6B9-229B009B8F64}" srcOrd="1" destOrd="0" presId="urn:microsoft.com/office/officeart/2005/8/layout/hierarchy2"/>
    <dgm:cxn modelId="{36F8F803-5AFB-46B5-92E7-1F350FF69A35}" type="presParOf" srcId="{89FB52A9-F120-42DF-A6B9-229B009B8F64}" destId="{A64AEA58-A3F8-4868-A6F7-B4EC37C5C8E2}" srcOrd="0" destOrd="0" presId="urn:microsoft.com/office/officeart/2005/8/layout/hierarchy2"/>
    <dgm:cxn modelId="{BC27BAE6-73BD-4599-BCAF-5E42CDEB9615}" type="presParOf" srcId="{A64AEA58-A3F8-4868-A6F7-B4EC37C5C8E2}" destId="{E6082E6B-DE44-4AC7-A425-674EE3D19CF9}" srcOrd="0" destOrd="0" presId="urn:microsoft.com/office/officeart/2005/8/layout/hierarchy2"/>
    <dgm:cxn modelId="{BE7BA28D-F085-4212-99AA-E4BDE9D8FAEB}" type="presParOf" srcId="{89FB52A9-F120-42DF-A6B9-229B009B8F64}" destId="{8F4F2EBF-CDB3-4637-8F13-6E2F0D27CC97}" srcOrd="1" destOrd="0" presId="urn:microsoft.com/office/officeart/2005/8/layout/hierarchy2"/>
    <dgm:cxn modelId="{9FDC1754-3C23-44D9-A976-466B127D474B}" type="presParOf" srcId="{8F4F2EBF-CDB3-4637-8F13-6E2F0D27CC97}" destId="{8ACF7444-1F38-4C61-ABE4-E9DB4A9FC05D}" srcOrd="0" destOrd="0" presId="urn:microsoft.com/office/officeart/2005/8/layout/hierarchy2"/>
    <dgm:cxn modelId="{00770F1D-237C-4E04-8412-4119DE66646E}" type="presParOf" srcId="{8F4F2EBF-CDB3-4637-8F13-6E2F0D27CC97}" destId="{4DA43140-50CF-4EAA-8E42-4F4AA69DBC4D}" srcOrd="1" destOrd="0" presId="urn:microsoft.com/office/officeart/2005/8/layout/hierarchy2"/>
    <dgm:cxn modelId="{13A43B36-D93B-487E-8F3B-02AD516D80A9}" type="presParOf" srcId="{4DA43140-50CF-4EAA-8E42-4F4AA69DBC4D}" destId="{AAEE3606-8156-437E-9105-D1AE4FAE2FEC}" srcOrd="0" destOrd="0" presId="urn:microsoft.com/office/officeart/2005/8/layout/hierarchy2"/>
    <dgm:cxn modelId="{9550E2AD-2142-4F69-91A6-786B223D61AF}" type="presParOf" srcId="{AAEE3606-8156-437E-9105-D1AE4FAE2FEC}" destId="{E4FECB2A-B729-4DCD-9C6D-53C72BB9D7B4}" srcOrd="0" destOrd="0" presId="urn:microsoft.com/office/officeart/2005/8/layout/hierarchy2"/>
    <dgm:cxn modelId="{D5F1FDB6-B622-4AB0-9EB4-70C81134E4D5}" type="presParOf" srcId="{4DA43140-50CF-4EAA-8E42-4F4AA69DBC4D}" destId="{9870DF3B-6BD4-4FAE-B06C-7F1B3CF8A5E8}" srcOrd="1" destOrd="0" presId="urn:microsoft.com/office/officeart/2005/8/layout/hierarchy2"/>
    <dgm:cxn modelId="{9A231899-637F-4CAA-8BE4-14F61CC2C125}" type="presParOf" srcId="{9870DF3B-6BD4-4FAE-B06C-7F1B3CF8A5E8}" destId="{ECDA9DC2-BA85-4EE0-9AA4-22F9BB017F63}" srcOrd="0" destOrd="0" presId="urn:microsoft.com/office/officeart/2005/8/layout/hierarchy2"/>
    <dgm:cxn modelId="{0CCC70C4-8A84-450E-866B-4E27051E329C}" type="presParOf" srcId="{9870DF3B-6BD4-4FAE-B06C-7F1B3CF8A5E8}" destId="{29D96724-9335-475E-A715-52668C869439}" srcOrd="1" destOrd="0" presId="urn:microsoft.com/office/officeart/2005/8/layout/hierarchy2"/>
    <dgm:cxn modelId="{47A9533F-C8BE-4D8A-8414-8B188204E85C}" type="presParOf" srcId="{4DA43140-50CF-4EAA-8E42-4F4AA69DBC4D}" destId="{214F2068-CB70-48E0-966C-47B04C881782}" srcOrd="2" destOrd="0" presId="urn:microsoft.com/office/officeart/2005/8/layout/hierarchy2"/>
    <dgm:cxn modelId="{AFE3640F-21E9-4FB8-AAAB-1957AE2A454E}" type="presParOf" srcId="{214F2068-CB70-48E0-966C-47B04C881782}" destId="{AA996400-DFF8-4A58-A385-BC7647EF8EFD}" srcOrd="0" destOrd="0" presId="urn:microsoft.com/office/officeart/2005/8/layout/hierarchy2"/>
    <dgm:cxn modelId="{29C37C73-9AC3-4CE3-BFD0-3A51E7E035AA}" type="presParOf" srcId="{4DA43140-50CF-4EAA-8E42-4F4AA69DBC4D}" destId="{382C2C4D-46B8-4EF9-A482-465E07A3C19E}" srcOrd="3" destOrd="0" presId="urn:microsoft.com/office/officeart/2005/8/layout/hierarchy2"/>
    <dgm:cxn modelId="{87E5EE4E-B29C-4403-9556-5B83A1CC840C}" type="presParOf" srcId="{382C2C4D-46B8-4EF9-A482-465E07A3C19E}" destId="{2146F7F5-5B14-4F2C-A71A-5A52A982D750}" srcOrd="0" destOrd="0" presId="urn:microsoft.com/office/officeart/2005/8/layout/hierarchy2"/>
    <dgm:cxn modelId="{9DF5133E-95A0-4369-8745-3CF3903DCDAF}" type="presParOf" srcId="{382C2C4D-46B8-4EF9-A482-465E07A3C19E}" destId="{E8AD1A20-B889-49E6-BDA6-FAF7A36B7E9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035D6-2A88-4EF2-8D66-A31FB44CACAC}">
      <dsp:nvSpPr>
        <dsp:cNvPr id="0" name=""/>
        <dsp:cNvSpPr/>
      </dsp:nvSpPr>
      <dsp:spPr>
        <a:xfrm>
          <a:off x="7847" y="933400"/>
          <a:ext cx="2798822" cy="148942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147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ru-RU" sz="2200" kern="1200" dirty="0"/>
            <a:t>Однофакторная аутентификация (ввод логина и пароля)</a:t>
          </a:r>
        </a:p>
      </dsp:txBody>
      <dsp:txXfrm>
        <a:off x="51471" y="977024"/>
        <a:ext cx="2711574" cy="1402175"/>
      </dsp:txXfrm>
    </dsp:sp>
    <dsp:sp modelId="{A64AEA58-A3F8-4868-A6F7-B4EC37C5C8E2}">
      <dsp:nvSpPr>
        <dsp:cNvPr id="0" name=""/>
        <dsp:cNvSpPr/>
      </dsp:nvSpPr>
      <dsp:spPr>
        <a:xfrm>
          <a:off x="2806669" y="1646414"/>
          <a:ext cx="945635" cy="63395"/>
        </a:xfrm>
        <a:custGeom>
          <a:avLst/>
          <a:gdLst/>
          <a:ahLst/>
          <a:cxnLst/>
          <a:rect l="0" t="0" r="0" b="0"/>
          <a:pathLst>
            <a:path>
              <a:moveTo>
                <a:pt x="0" y="31697"/>
              </a:moveTo>
              <a:lnTo>
                <a:pt x="945635" y="31697"/>
              </a:lnTo>
            </a:path>
          </a:pathLst>
        </a:custGeom>
        <a:noFill/>
        <a:ln w="28575" cap="flat" cmpd="sng" algn="ctr">
          <a:solidFill>
            <a:schemeClr val="accent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3255846" y="1654471"/>
        <a:ext cx="47281" cy="47281"/>
      </dsp:txXfrm>
    </dsp:sp>
    <dsp:sp modelId="{8ACF7444-1F38-4C61-ABE4-E9DB4A9FC05D}">
      <dsp:nvSpPr>
        <dsp:cNvPr id="0" name=""/>
        <dsp:cNvSpPr/>
      </dsp:nvSpPr>
      <dsp:spPr>
        <a:xfrm>
          <a:off x="3752305" y="915078"/>
          <a:ext cx="3244500" cy="15260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147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ru-RU" sz="2200" kern="1200" dirty="0"/>
            <a:t>Софт после ввода данных проверяет, есть ли у него в базе такие логин и пароль</a:t>
          </a:r>
        </a:p>
      </dsp:txBody>
      <dsp:txXfrm>
        <a:off x="3797002" y="959775"/>
        <a:ext cx="3155106" cy="1436673"/>
      </dsp:txXfrm>
    </dsp:sp>
    <dsp:sp modelId="{AAEE3606-8156-437E-9105-D1AE4FAE2FEC}">
      <dsp:nvSpPr>
        <dsp:cNvPr id="0" name=""/>
        <dsp:cNvSpPr/>
      </dsp:nvSpPr>
      <dsp:spPr>
        <a:xfrm rot="19171577">
          <a:off x="6848070" y="1242965"/>
          <a:ext cx="1243106" cy="63395"/>
        </a:xfrm>
        <a:custGeom>
          <a:avLst/>
          <a:gdLst/>
          <a:ahLst/>
          <a:cxnLst/>
          <a:rect l="0" t="0" r="0" b="0"/>
          <a:pathLst>
            <a:path>
              <a:moveTo>
                <a:pt x="0" y="31697"/>
              </a:moveTo>
              <a:lnTo>
                <a:pt x="1243106" y="31697"/>
              </a:lnTo>
            </a:path>
          </a:pathLst>
        </a:custGeom>
        <a:noFill/>
        <a:ln w="28575" cap="flat" cmpd="sng" algn="ctr">
          <a:solidFill>
            <a:schemeClr val="accent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7438546" y="1243585"/>
        <a:ext cx="62155" cy="62155"/>
      </dsp:txXfrm>
    </dsp:sp>
    <dsp:sp modelId="{ECDA9DC2-BA85-4EE0-9AA4-22F9BB017F63}">
      <dsp:nvSpPr>
        <dsp:cNvPr id="0" name=""/>
        <dsp:cNvSpPr/>
      </dsp:nvSpPr>
      <dsp:spPr>
        <a:xfrm>
          <a:off x="7942442" y="170609"/>
          <a:ext cx="2830004" cy="14012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147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ru-RU" sz="2200" kern="1200" dirty="0"/>
            <a:t>Система распознаёт пользователя и смотрит, какие у него есть права</a:t>
          </a:r>
        </a:p>
      </dsp:txBody>
      <dsp:txXfrm>
        <a:off x="7983482" y="211649"/>
        <a:ext cx="2747924" cy="1319127"/>
      </dsp:txXfrm>
    </dsp:sp>
    <dsp:sp modelId="{214F2068-CB70-48E0-966C-47B04C881782}">
      <dsp:nvSpPr>
        <dsp:cNvPr id="0" name=""/>
        <dsp:cNvSpPr/>
      </dsp:nvSpPr>
      <dsp:spPr>
        <a:xfrm rot="2390966">
          <a:off x="6853759" y="2041043"/>
          <a:ext cx="1231728" cy="63395"/>
        </a:xfrm>
        <a:custGeom>
          <a:avLst/>
          <a:gdLst/>
          <a:ahLst/>
          <a:cxnLst/>
          <a:rect l="0" t="0" r="0" b="0"/>
          <a:pathLst>
            <a:path>
              <a:moveTo>
                <a:pt x="0" y="31697"/>
              </a:moveTo>
              <a:lnTo>
                <a:pt x="1231728" y="31697"/>
              </a:lnTo>
            </a:path>
          </a:pathLst>
        </a:custGeom>
        <a:noFill/>
        <a:ln w="28575" cap="flat" cmpd="sng" algn="ctr">
          <a:solidFill>
            <a:schemeClr val="accent1"/>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7438830" y="2041947"/>
        <a:ext cx="61586" cy="61586"/>
      </dsp:txXfrm>
    </dsp:sp>
    <dsp:sp modelId="{2146F7F5-5B14-4F2C-A71A-5A52A982D750}">
      <dsp:nvSpPr>
        <dsp:cNvPr id="0" name=""/>
        <dsp:cNvSpPr/>
      </dsp:nvSpPr>
      <dsp:spPr>
        <a:xfrm>
          <a:off x="7942442" y="1749123"/>
          <a:ext cx="2828940" cy="14364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147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ru-RU" sz="2200" kern="1200" dirty="0"/>
            <a:t>Система не даёт разрешение на вход</a:t>
          </a:r>
        </a:p>
      </dsp:txBody>
      <dsp:txXfrm>
        <a:off x="7984515" y="1791196"/>
        <a:ext cx="2744794" cy="13523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0" baseline="0">
                <a:solidFill>
                  <a:schemeClr val="tx1"/>
                </a:solidFill>
              </a:defRPr>
            </a:lvl1pPr>
          </a:lstStyle>
          <a:p>
            <a:r>
              <a:rPr lang="ru-RU"/>
              <a:t>Образец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141A5850-15EA-4544-A51B-9275672BA6FB}" type="datetimeFigureOut">
              <a:rPr lang="ru-RU" smtClean="0"/>
              <a:t>19.03.2023</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ADD71C52-A99F-424F-9F99-9BDCC7031173}" type="slidenum">
              <a:rPr lang="ru-RU" smtClean="0"/>
              <a:t>‹#›</a:t>
            </a:fld>
            <a:endParaRPr lang="ru-RU"/>
          </a:p>
        </p:txBody>
      </p:sp>
      <p:sp>
        <p:nvSpPr>
          <p:cNvPr id="11" name="Rectangle 10"/>
          <p:cNvSpPr/>
          <p:nvPr/>
        </p:nvSpPr>
        <p:spPr>
          <a:xfrm>
            <a:off x="11292840" y="0"/>
            <a:ext cx="9144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4144892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1A5850-15EA-4544-A51B-9275672BA6FB}" type="datetimeFigureOut">
              <a:rPr lang="ru-RU" smtClean="0"/>
              <a:t>19.03.2023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854339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1A5850-15EA-4544-A51B-9275672BA6FB}" type="datetimeFigureOut">
              <a:rPr lang="ru-RU" smtClean="0"/>
              <a:t>19.03.2023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107867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1A5850-15EA-4544-A51B-9275672BA6FB}" type="datetimeFigureOut">
              <a:rPr lang="ru-RU" smtClean="0"/>
              <a:t>19.03.2023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110785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ru-RU"/>
              <a:t>Образец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1A5850-15EA-4544-A51B-9275672BA6FB}" type="datetimeFigureOut">
              <a:rPr lang="ru-RU" smtClean="0"/>
              <a:t>19.03.2023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DD71C52-A99F-424F-9F99-9BDCC7031173}" type="slidenum">
              <a:rPr lang="ru-RU" smtClean="0"/>
              <a:t>‹#›</a:t>
            </a:fld>
            <a:endParaRPr lang="ru-RU"/>
          </a:p>
        </p:txBody>
      </p:sp>
      <p:sp>
        <p:nvSpPr>
          <p:cNvPr id="8" name="Rectangle 7"/>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3254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41A5850-15EA-4544-A51B-9275672BA6FB}" type="datetimeFigureOut">
              <a:rPr lang="ru-RU" smtClean="0"/>
              <a:t>19.03.2023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1868214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61872" y="1721606"/>
            <a:ext cx="4480560" cy="731520"/>
          </a:xfrm>
        </p:spPr>
        <p:txBody>
          <a:bodyPr anchor="b">
            <a:normAutofit/>
          </a:bodyPr>
          <a:lstStyle>
            <a:lvl1pPr marL="0" indent="0">
              <a:spcBef>
                <a:spcPts val="0"/>
              </a:spcBef>
              <a:buNone/>
              <a:defRPr sz="2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3"/>
          </p:nvPr>
        </p:nvSpPr>
        <p:spPr>
          <a:xfrm>
            <a:off x="6126480" y="1721606"/>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ru-RU"/>
              <a:t>Образец текста</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41A5850-15EA-4544-A51B-9275672BA6FB}" type="datetimeFigureOut">
              <a:rPr lang="ru-RU" smtClean="0"/>
              <a:t>19.03.2023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48072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41A5850-15EA-4544-A51B-9275672BA6FB}" type="datetimeFigureOut">
              <a:rPr lang="ru-RU" smtClean="0"/>
              <a:t>19.03.2023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867759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A5850-15EA-4544-A51B-9275672BA6FB}" type="datetimeFigureOut">
              <a:rPr lang="ru-RU" smtClean="0"/>
              <a:t>19.03.2023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1484596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1" baseline="0"/>
            </a:lvl1pPr>
          </a:lstStyle>
          <a:p>
            <a:r>
              <a:rPr lang="ru-RU"/>
              <a:t>Образец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41A5850-15EA-4544-A51B-9275672BA6FB}" type="datetimeFigureOut">
              <a:rPr lang="ru-RU" smtClean="0"/>
              <a:t>19.03.2023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3586117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41A5850-15EA-4544-A51B-9275672BA6FB}" type="datetimeFigureOut">
              <a:rPr lang="ru-RU" smtClean="0"/>
              <a:t>19.03.2023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DD71C52-A99F-424F-9F99-9BDCC7031173}" type="slidenum">
              <a:rPr lang="ru-RU" smtClean="0"/>
              <a:t>‹#›</a:t>
            </a:fld>
            <a:endParaRPr lang="ru-RU"/>
          </a:p>
        </p:txBody>
      </p:sp>
    </p:spTree>
    <p:extLst>
      <p:ext uri="{BB962C8B-B14F-4D97-AF65-F5344CB8AC3E}">
        <p14:creationId xmlns:p14="http://schemas.microsoft.com/office/powerpoint/2010/main" val="13276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62393"/>
            <a:ext cx="9692640" cy="1428929"/>
          </a:xfrm>
          <a:prstGeom prst="rect">
            <a:avLst/>
          </a:prstGeom>
        </p:spPr>
        <p:txBody>
          <a:bodyPr vert="horz" lIns="91440" tIns="27432"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141A5850-15EA-4544-A51B-9275672BA6FB}" type="datetimeFigureOut">
              <a:rPr lang="ru-RU" smtClean="0"/>
              <a:t>19.03.2023</a:t>
            </a:fld>
            <a:endParaRPr lang="ru-RU"/>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ru-RU"/>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latin typeface="+mj-lt"/>
              </a:defRPr>
            </a:lvl1pPr>
          </a:lstStyle>
          <a:p>
            <a:fld id="{ADD71C52-A99F-424F-9F99-9BDCC7031173}" type="slidenum">
              <a:rPr lang="ru-RU" smtClean="0"/>
              <a:t>‹#›</a:t>
            </a:fld>
            <a:endParaRPr lang="ru-RU"/>
          </a:p>
        </p:txBody>
      </p:sp>
    </p:spTree>
    <p:extLst>
      <p:ext uri="{BB962C8B-B14F-4D97-AF65-F5344CB8AC3E}">
        <p14:creationId xmlns:p14="http://schemas.microsoft.com/office/powerpoint/2010/main" val="156802769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84E704-F462-48F7-A148-B646A8532C74}"/>
              </a:ext>
            </a:extLst>
          </p:cNvPr>
          <p:cNvSpPr>
            <a:spLocks noGrp="1"/>
          </p:cNvSpPr>
          <p:nvPr>
            <p:ph type="ctrTitle"/>
          </p:nvPr>
        </p:nvSpPr>
        <p:spPr>
          <a:xfrm>
            <a:off x="1261872" y="1500326"/>
            <a:ext cx="9418320" cy="3300274"/>
          </a:xfrm>
        </p:spPr>
        <p:txBody>
          <a:bodyPr/>
          <a:lstStyle/>
          <a:p>
            <a:r>
              <a:rPr lang="ru-RU" dirty="0">
                <a:solidFill>
                  <a:srgbClr val="549E39"/>
                </a:solidFill>
              </a:rPr>
              <a:t>Двухфакторная</a:t>
            </a:r>
            <a:r>
              <a:rPr lang="ru-RU" dirty="0"/>
              <a:t> аутентификация</a:t>
            </a:r>
          </a:p>
        </p:txBody>
      </p:sp>
      <p:sp>
        <p:nvSpPr>
          <p:cNvPr id="3" name="Подзаголовок 2">
            <a:extLst>
              <a:ext uri="{FF2B5EF4-FFF2-40B4-BE49-F238E27FC236}">
                <a16:creationId xmlns:a16="http://schemas.microsoft.com/office/drawing/2014/main" id="{757DA193-8B01-4E0E-911F-EDFD728E1DA7}"/>
              </a:ext>
            </a:extLst>
          </p:cNvPr>
          <p:cNvSpPr>
            <a:spLocks noGrp="1"/>
          </p:cNvSpPr>
          <p:nvPr>
            <p:ph type="subTitle" idx="1"/>
          </p:nvPr>
        </p:nvSpPr>
        <p:spPr/>
        <p:txBody>
          <a:bodyPr/>
          <a:lstStyle/>
          <a:p>
            <a:r>
              <a:rPr lang="ru-RU" dirty="0"/>
              <a:t>Как обезопасить свой аккаунт и данные</a:t>
            </a:r>
          </a:p>
        </p:txBody>
      </p:sp>
    </p:spTree>
    <p:extLst>
      <p:ext uri="{BB962C8B-B14F-4D97-AF65-F5344CB8AC3E}">
        <p14:creationId xmlns:p14="http://schemas.microsoft.com/office/powerpoint/2010/main" val="3077782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09CF60-B6DF-4374-826D-3DBC471E25D4}"/>
              </a:ext>
            </a:extLst>
          </p:cNvPr>
          <p:cNvSpPr txBox="1"/>
          <p:nvPr/>
        </p:nvSpPr>
        <p:spPr>
          <a:xfrm>
            <a:off x="128337" y="120316"/>
            <a:ext cx="11053009" cy="2862322"/>
          </a:xfrm>
          <a:prstGeom prst="rect">
            <a:avLst/>
          </a:prstGeom>
          <a:noFill/>
        </p:spPr>
        <p:txBody>
          <a:bodyPr wrap="square">
            <a:spAutoFit/>
          </a:bodyPr>
          <a:lstStyle/>
          <a:p>
            <a:pPr algn="just"/>
            <a:r>
              <a:rPr lang="ru-RU" sz="2000" b="1" dirty="0">
                <a:solidFill>
                  <a:srgbClr val="549E39"/>
                </a:solidFill>
                <a:latin typeface="Century" panose="02040604050505020304" pitchFamily="18" charset="0"/>
              </a:rPr>
              <a:t>Подключение двухфакторной аутентификации в социальной сети ВКонтакте</a:t>
            </a:r>
          </a:p>
          <a:p>
            <a:pPr algn="just"/>
            <a:r>
              <a:rPr lang="ru-RU" sz="2000" dirty="0">
                <a:solidFill>
                  <a:srgbClr val="000000"/>
                </a:solidFill>
                <a:latin typeface="Century" panose="02040604050505020304" pitchFamily="18" charset="0"/>
              </a:rPr>
              <a:t>Если заходить в социальную сеть с компьютера, то следует зайти в настройки профиля. На вкладке «Безопасность» в области «Подтверждение входа» нужно нажать на кнопку «Подключить». Вначале появится окошко с описанием, его рекомендуется изучить, а после необходимо нажать на кнопку «Приступить к настройке». Для подтверждения действия нужно будет заново ввести пароль от страницы, затем последние цифры номера, с которого на телефон пользователя поступит звонок, и функция подтверждения входа будет подключена. Пользователь может выбрать способы получения кода безопасности.</a:t>
            </a:r>
          </a:p>
        </p:txBody>
      </p:sp>
      <p:sp>
        <p:nvSpPr>
          <p:cNvPr id="6" name="TextBox 5">
            <a:extLst>
              <a:ext uri="{FF2B5EF4-FFF2-40B4-BE49-F238E27FC236}">
                <a16:creationId xmlns:a16="http://schemas.microsoft.com/office/drawing/2014/main" id="{3D66F466-BB0E-41D5-82AE-77D553A0298C}"/>
              </a:ext>
            </a:extLst>
          </p:cNvPr>
          <p:cNvSpPr txBox="1"/>
          <p:nvPr/>
        </p:nvSpPr>
        <p:spPr>
          <a:xfrm>
            <a:off x="128337" y="3240505"/>
            <a:ext cx="6352674" cy="2862322"/>
          </a:xfrm>
          <a:prstGeom prst="rect">
            <a:avLst/>
          </a:prstGeom>
          <a:noFill/>
        </p:spPr>
        <p:txBody>
          <a:bodyPr wrap="square">
            <a:spAutoFit/>
          </a:bodyPr>
          <a:lstStyle/>
          <a:p>
            <a:pPr algn="just"/>
            <a:r>
              <a:rPr lang="ru-RU" sz="2000" dirty="0">
                <a:solidFill>
                  <a:srgbClr val="000000"/>
                </a:solidFill>
                <a:latin typeface="Century" panose="02040604050505020304" pitchFamily="18" charset="0"/>
              </a:rPr>
              <a:t>Если пользователь заходит в социальную сеть с планшета или смартфона, то необходимо зайти в настройки, затем выбрать «Управление VK ID», следом «Безопасность и вход». Затем нажимаем кнопку «Настроить». Вводим пароль. Нажимаем кнопку «Продолжить». Подтверждаем вход через «Звонок сброс». Вводим снова пароль и текст с картинки. Делаем снимок резервных кодов. Подтверждение входа готово.</a:t>
            </a:r>
          </a:p>
        </p:txBody>
      </p:sp>
      <p:pic>
        <p:nvPicPr>
          <p:cNvPr id="1028" name="Picture 4">
            <a:extLst>
              <a:ext uri="{FF2B5EF4-FFF2-40B4-BE49-F238E27FC236}">
                <a16:creationId xmlns:a16="http://schemas.microsoft.com/office/drawing/2014/main" id="{CC51FDC1-B070-40FF-9C5B-1559112358C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217" t="14276" r="9540"/>
          <a:stretch/>
        </p:blipFill>
        <p:spPr bwMode="auto">
          <a:xfrm>
            <a:off x="6481011" y="2774499"/>
            <a:ext cx="5710989" cy="3963185"/>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583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67280E-FA83-4452-A835-8B1B65CE913D}"/>
              </a:ext>
            </a:extLst>
          </p:cNvPr>
          <p:cNvSpPr txBox="1"/>
          <p:nvPr/>
        </p:nvSpPr>
        <p:spPr>
          <a:xfrm>
            <a:off x="128335" y="237218"/>
            <a:ext cx="10924676" cy="2246769"/>
          </a:xfrm>
          <a:prstGeom prst="rect">
            <a:avLst/>
          </a:prstGeom>
          <a:noFill/>
        </p:spPr>
        <p:txBody>
          <a:bodyPr wrap="square">
            <a:spAutoFit/>
          </a:bodyPr>
          <a:lstStyle/>
          <a:p>
            <a:pPr algn="just"/>
            <a:r>
              <a:rPr lang="ru-RU" sz="2000" b="1" i="0" dirty="0">
                <a:solidFill>
                  <a:srgbClr val="549E39"/>
                </a:solidFill>
                <a:effectLst/>
                <a:latin typeface="Century" panose="02040604050505020304" pitchFamily="18" charset="0"/>
              </a:rPr>
              <a:t>Подключение двухфакторной аутентификации в Google</a:t>
            </a:r>
          </a:p>
          <a:p>
            <a:pPr algn="just"/>
            <a:r>
              <a:rPr lang="ru-RU" sz="2000" b="0" i="0" dirty="0">
                <a:solidFill>
                  <a:srgbClr val="000000"/>
                </a:solidFill>
                <a:effectLst/>
                <a:latin typeface="Century" panose="02040604050505020304" pitchFamily="18" charset="0"/>
              </a:rPr>
              <a:t>Здесь настройка немного дольше, но не сильно сложнее. Подтверждение входа на почту или другие сервисы Google происходит на странице аккаунта. Сначала нужно подтвердить, что это ваш аккаунт, введя пароль и подтвердив вход. Затем выбираем способ, которым будут в дальнейшем приходить коды. Это может быть смс, звонок или резервные коды. Далее удостоверяемся, что выбранный способ аутентификации работает. И подтверждаем, что хотим подключить эту функцию.</a:t>
            </a:r>
          </a:p>
        </p:txBody>
      </p:sp>
      <p:pic>
        <p:nvPicPr>
          <p:cNvPr id="2050" name="Picture 2">
            <a:extLst>
              <a:ext uri="{FF2B5EF4-FFF2-40B4-BE49-F238E27FC236}">
                <a16:creationId xmlns:a16="http://schemas.microsoft.com/office/drawing/2014/main" id="{1AAE0DBF-3755-4DE9-86FD-4E9B472004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997" t="7199" r="6756" b="3855"/>
          <a:stretch/>
        </p:blipFill>
        <p:spPr bwMode="auto">
          <a:xfrm>
            <a:off x="128335" y="2655842"/>
            <a:ext cx="3689685" cy="3964940"/>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3711DBDE-ED42-48FA-A37E-E121D915978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133" r="17056" b="6958"/>
          <a:stretch/>
        </p:blipFill>
        <p:spPr bwMode="auto">
          <a:xfrm>
            <a:off x="3978441" y="2655842"/>
            <a:ext cx="7319888" cy="3964940"/>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000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738C80-A192-4DBB-90C9-0C37E82DDE51}"/>
              </a:ext>
            </a:extLst>
          </p:cNvPr>
          <p:cNvSpPr txBox="1"/>
          <p:nvPr/>
        </p:nvSpPr>
        <p:spPr>
          <a:xfrm>
            <a:off x="112295" y="224589"/>
            <a:ext cx="11149263" cy="2862322"/>
          </a:xfrm>
          <a:prstGeom prst="rect">
            <a:avLst/>
          </a:prstGeom>
          <a:noFill/>
        </p:spPr>
        <p:txBody>
          <a:bodyPr wrap="square">
            <a:spAutoFit/>
          </a:bodyPr>
          <a:lstStyle/>
          <a:p>
            <a:pPr algn="just"/>
            <a:r>
              <a:rPr lang="ru-RU" sz="2000" b="1" i="0" dirty="0">
                <a:solidFill>
                  <a:srgbClr val="549E39"/>
                </a:solidFill>
                <a:effectLst/>
                <a:latin typeface="Century" panose="02040604050505020304" pitchFamily="18" charset="0"/>
              </a:rPr>
              <a:t>Подключение двухфакторной аутентификации в Яндексе</a:t>
            </a:r>
          </a:p>
          <a:p>
            <a:pPr algn="just"/>
            <a:r>
              <a:rPr lang="ru-RU" sz="2000" b="0" i="0" dirty="0">
                <a:solidFill>
                  <a:srgbClr val="000000"/>
                </a:solidFill>
                <a:effectLst/>
                <a:latin typeface="Century" panose="02040604050505020304" pitchFamily="18" charset="0"/>
              </a:rPr>
              <a:t>Для начала необходимо скачать приложение </a:t>
            </a:r>
            <a:r>
              <a:rPr lang="ru-RU" sz="2000" b="0" i="0" dirty="0" err="1">
                <a:solidFill>
                  <a:srgbClr val="000000"/>
                </a:solidFill>
                <a:effectLst/>
                <a:latin typeface="Century" panose="02040604050505020304" pitchFamily="18" charset="0"/>
              </a:rPr>
              <a:t>Яндекс.Ключ</a:t>
            </a:r>
            <a:r>
              <a:rPr lang="ru-RU" sz="2000" b="0" i="0" dirty="0">
                <a:solidFill>
                  <a:srgbClr val="000000"/>
                </a:solidFill>
                <a:effectLst/>
                <a:latin typeface="Century" panose="02040604050505020304" pitchFamily="18" charset="0"/>
              </a:rPr>
              <a:t>, чтобы подключить двухфакторную аутентификацию в сервисах Яндекса. Кстати, это приложение можно применять для входа и в другие сервисы, кроме Яндекса, в которых можно использовать для подтверждения личности приложения-</a:t>
            </a:r>
            <a:r>
              <a:rPr lang="ru-RU" sz="2000" b="0" i="0" dirty="0" err="1">
                <a:solidFill>
                  <a:srgbClr val="000000"/>
                </a:solidFill>
                <a:effectLst/>
                <a:latin typeface="Century" panose="02040604050505020304" pitchFamily="18" charset="0"/>
              </a:rPr>
              <a:t>аутентификаторы</a:t>
            </a:r>
            <a:r>
              <a:rPr lang="ru-RU" sz="2000" b="0" i="0" dirty="0">
                <a:solidFill>
                  <a:srgbClr val="000000"/>
                </a:solidFill>
                <a:effectLst/>
                <a:latin typeface="Century" panose="02040604050505020304" pitchFamily="18" charset="0"/>
              </a:rPr>
              <a:t>.</a:t>
            </a:r>
          </a:p>
          <a:p>
            <a:pPr algn="just"/>
            <a:r>
              <a:rPr lang="ru-RU" sz="2000" b="0" i="0" dirty="0">
                <a:solidFill>
                  <a:srgbClr val="000000"/>
                </a:solidFill>
                <a:effectLst/>
                <a:latin typeface="Century" panose="02040604050505020304" pitchFamily="18" charset="0"/>
              </a:rPr>
              <a:t>Итак, заходим на эту страницу. Подтверждаем номер телефона, придумываем </a:t>
            </a:r>
            <a:r>
              <a:rPr lang="ru-RU" sz="2000" b="0" i="0" dirty="0" err="1">
                <a:solidFill>
                  <a:srgbClr val="000000"/>
                </a:solidFill>
                <a:effectLst/>
                <a:latin typeface="Century" panose="02040604050505020304" pitchFamily="18" charset="0"/>
              </a:rPr>
              <a:t>пин-код</a:t>
            </a:r>
            <a:r>
              <a:rPr lang="ru-RU" sz="2000" b="0" i="0" dirty="0">
                <a:solidFill>
                  <a:srgbClr val="000000"/>
                </a:solidFill>
                <a:effectLst/>
                <a:latin typeface="Century" panose="02040604050505020304" pitchFamily="18" charset="0"/>
              </a:rPr>
              <a:t> и скачиваем приложение </a:t>
            </a:r>
            <a:r>
              <a:rPr lang="ru-RU" sz="2000" b="0" i="0" dirty="0" err="1">
                <a:solidFill>
                  <a:srgbClr val="000000"/>
                </a:solidFill>
                <a:effectLst/>
                <a:latin typeface="Century" panose="02040604050505020304" pitchFamily="18" charset="0"/>
              </a:rPr>
              <a:t>Яндекс.Ключ</a:t>
            </a:r>
            <a:r>
              <a:rPr lang="ru-RU" sz="2000" b="0" i="0" dirty="0">
                <a:solidFill>
                  <a:srgbClr val="000000"/>
                </a:solidFill>
                <a:effectLst/>
                <a:latin typeface="Century" panose="02040604050505020304" pitchFamily="18" charset="0"/>
              </a:rPr>
              <a:t>. Через это приложение необходимо сканировать QR-код. После этих действий в приложении появится первый из кодов, который генерируется автоматически. Этот код необходимо ввести на сайте.</a:t>
            </a:r>
          </a:p>
        </p:txBody>
      </p:sp>
      <p:pic>
        <p:nvPicPr>
          <p:cNvPr id="3074" name="Picture 2">
            <a:extLst>
              <a:ext uri="{FF2B5EF4-FFF2-40B4-BE49-F238E27FC236}">
                <a16:creationId xmlns:a16="http://schemas.microsoft.com/office/drawing/2014/main" id="{C7D09D4B-2E78-4575-BDAF-5CBA1283C3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346"/>
          <a:stretch/>
        </p:blipFill>
        <p:spPr bwMode="auto">
          <a:xfrm>
            <a:off x="5686926" y="3208420"/>
            <a:ext cx="5488688" cy="3304674"/>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508A11A0-A93C-464F-9A02-0A230DB1C21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96" t="3384" r="2697" b="4571"/>
          <a:stretch/>
        </p:blipFill>
        <p:spPr bwMode="auto">
          <a:xfrm>
            <a:off x="561473" y="3208420"/>
            <a:ext cx="4844715" cy="3304674"/>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2985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29A85A-6B10-48AE-9046-17EAE3AF2110}"/>
              </a:ext>
            </a:extLst>
          </p:cNvPr>
          <p:cNvSpPr txBox="1"/>
          <p:nvPr/>
        </p:nvSpPr>
        <p:spPr>
          <a:xfrm>
            <a:off x="209048" y="151205"/>
            <a:ext cx="11020425" cy="2246769"/>
          </a:xfrm>
          <a:prstGeom prst="rect">
            <a:avLst/>
          </a:prstGeom>
          <a:noFill/>
        </p:spPr>
        <p:txBody>
          <a:bodyPr wrap="square">
            <a:spAutoFit/>
          </a:bodyPr>
          <a:lstStyle/>
          <a:p>
            <a:pPr algn="just"/>
            <a:r>
              <a:rPr lang="ru-RU" sz="2000" b="1" i="0" dirty="0">
                <a:solidFill>
                  <a:srgbClr val="549E39"/>
                </a:solidFill>
                <a:effectLst/>
                <a:latin typeface="Century" panose="02040604050505020304" pitchFamily="18" charset="0"/>
              </a:rPr>
              <a:t>Подключение двухфакторной аутентификации в </a:t>
            </a:r>
            <a:r>
              <a:rPr lang="en-US" sz="2000" b="1" i="0" dirty="0">
                <a:solidFill>
                  <a:srgbClr val="549E39"/>
                </a:solidFill>
                <a:effectLst/>
                <a:latin typeface="Century" panose="02040604050505020304" pitchFamily="18" charset="0"/>
              </a:rPr>
              <a:t>Mail.ru</a:t>
            </a:r>
            <a:endParaRPr lang="ru-RU" sz="2000" b="0" i="0" dirty="0">
              <a:solidFill>
                <a:srgbClr val="444444"/>
              </a:solidFill>
              <a:effectLst/>
              <a:latin typeface="Century" panose="02040604050505020304" pitchFamily="18" charset="0"/>
            </a:endParaRPr>
          </a:p>
          <a:p>
            <a:pPr algn="just"/>
            <a:r>
              <a:rPr lang="ru-RU" sz="2000" b="0" i="0" dirty="0">
                <a:solidFill>
                  <a:srgbClr val="444444"/>
                </a:solidFill>
                <a:effectLst/>
                <a:latin typeface="Century" panose="02040604050505020304" pitchFamily="18" charset="0"/>
              </a:rPr>
              <a:t>Откройте выпадающее меню, нажав свой адрес электронной почты, и зайдите в раздел "</a:t>
            </a:r>
            <a:r>
              <a:rPr lang="ru-RU" sz="2000" b="1" i="0" dirty="0">
                <a:solidFill>
                  <a:srgbClr val="444444"/>
                </a:solidFill>
                <a:effectLst/>
                <a:latin typeface="Century" panose="02040604050505020304" pitchFamily="18" charset="0"/>
              </a:rPr>
              <a:t>Пароль и безопасность</a:t>
            </a:r>
            <a:r>
              <a:rPr lang="ru-RU" sz="2000" b="0" i="0" dirty="0">
                <a:solidFill>
                  <a:srgbClr val="444444"/>
                </a:solidFill>
                <a:effectLst/>
                <a:latin typeface="Century" panose="02040604050505020304" pitchFamily="18" charset="0"/>
              </a:rPr>
              <a:t>".</a:t>
            </a:r>
            <a:r>
              <a:rPr lang="en-US" sz="2000" b="0" i="0" dirty="0">
                <a:solidFill>
                  <a:srgbClr val="444444"/>
                </a:solidFill>
                <a:effectLst/>
                <a:latin typeface="Century" panose="02040604050505020304" pitchFamily="18" charset="0"/>
              </a:rPr>
              <a:t> </a:t>
            </a:r>
            <a:r>
              <a:rPr lang="ru-RU" sz="2000" b="0" i="0" dirty="0">
                <a:solidFill>
                  <a:srgbClr val="444444"/>
                </a:solidFill>
                <a:effectLst/>
                <a:latin typeface="Century" panose="02040604050505020304" pitchFamily="18" charset="0"/>
              </a:rPr>
              <a:t>Найдите секцию "</a:t>
            </a:r>
            <a:r>
              <a:rPr lang="ru-RU" sz="2000" b="1" i="0" dirty="0">
                <a:solidFill>
                  <a:srgbClr val="444444"/>
                </a:solidFill>
                <a:effectLst/>
                <a:latin typeface="Century" panose="02040604050505020304" pitchFamily="18" charset="0"/>
              </a:rPr>
              <a:t>Двухфакторная аутентификация</a:t>
            </a:r>
            <a:r>
              <a:rPr lang="ru-RU" sz="2000" b="0" i="0" dirty="0">
                <a:solidFill>
                  <a:srgbClr val="444444"/>
                </a:solidFill>
                <a:effectLst/>
                <a:latin typeface="Century" panose="02040604050505020304" pitchFamily="18" charset="0"/>
              </a:rPr>
              <a:t>" и нажмите кнопку "</a:t>
            </a:r>
            <a:r>
              <a:rPr lang="ru-RU" sz="2000" b="1" i="0" dirty="0">
                <a:solidFill>
                  <a:srgbClr val="444444"/>
                </a:solidFill>
                <a:effectLst/>
                <a:latin typeface="Century" panose="02040604050505020304" pitchFamily="18" charset="0"/>
              </a:rPr>
              <a:t>Включить</a:t>
            </a:r>
            <a:r>
              <a:rPr lang="ru-RU" sz="2000" b="0" i="0" dirty="0">
                <a:solidFill>
                  <a:srgbClr val="444444"/>
                </a:solidFill>
                <a:effectLst/>
                <a:latin typeface="Century" panose="02040604050505020304" pitchFamily="18" charset="0"/>
              </a:rPr>
              <a:t>".</a:t>
            </a:r>
            <a:r>
              <a:rPr lang="en-US" sz="2000" b="0" i="0" dirty="0">
                <a:solidFill>
                  <a:srgbClr val="444444"/>
                </a:solidFill>
                <a:effectLst/>
                <a:latin typeface="Century" panose="02040604050505020304" pitchFamily="18" charset="0"/>
              </a:rPr>
              <a:t> </a:t>
            </a:r>
            <a:r>
              <a:rPr lang="ru-RU" sz="2000" b="0" i="0" dirty="0">
                <a:solidFill>
                  <a:srgbClr val="000000"/>
                </a:solidFill>
                <a:effectLst/>
                <a:latin typeface="Century" panose="02040604050505020304" pitchFamily="18" charset="0"/>
              </a:rPr>
              <a:t>Затем выбираем способ, которым будут в дальнейшем приходить коды. Это может быть смс, звонок или резервные коды. Далее удостоверяемся, что выбранный способ аутентификации работает. И подтверждаем, что хотим подключить эту функцию.</a:t>
            </a:r>
            <a:endParaRPr lang="ru-RU" sz="2000" dirty="0">
              <a:latin typeface="Century" panose="02040604050505020304" pitchFamily="18" charset="0"/>
            </a:endParaRPr>
          </a:p>
        </p:txBody>
      </p:sp>
      <p:pic>
        <p:nvPicPr>
          <p:cNvPr id="4098" name="Picture 2" descr="Как зайти в раздел &quot;Пароль и безопасность&quot; почтового сервиса Mail.Ru">
            <a:extLst>
              <a:ext uri="{FF2B5EF4-FFF2-40B4-BE49-F238E27FC236}">
                <a16:creationId xmlns:a16="http://schemas.microsoft.com/office/drawing/2014/main" id="{34213942-4F8F-425E-8630-455CFA648BF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5139" t="12391" b="31088"/>
          <a:stretch/>
        </p:blipFill>
        <p:spPr bwMode="auto">
          <a:xfrm>
            <a:off x="606594" y="2856757"/>
            <a:ext cx="3459579" cy="3718386"/>
          </a:xfrm>
          <a:prstGeom prst="rect">
            <a:avLst/>
          </a:prstGeom>
          <a:noFill/>
          <a:ln>
            <a:solidFill>
              <a:srgbClr val="549E39"/>
            </a:solidFill>
          </a:ln>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a16="http://schemas.microsoft.com/office/drawing/2014/main" id="{177C056E-72BF-493D-A96D-4EE292A1341C}"/>
              </a:ext>
            </a:extLst>
          </p:cNvPr>
          <p:cNvPicPr>
            <a:picLocks noChangeAspect="1"/>
          </p:cNvPicPr>
          <p:nvPr/>
        </p:nvPicPr>
        <p:blipFill>
          <a:blip r:embed="rId3"/>
          <a:stretch>
            <a:fillRect/>
          </a:stretch>
        </p:blipFill>
        <p:spPr>
          <a:xfrm>
            <a:off x="6207500" y="4915407"/>
            <a:ext cx="4668252" cy="1733315"/>
          </a:xfrm>
          <a:prstGeom prst="rect">
            <a:avLst/>
          </a:prstGeom>
          <a:ln>
            <a:solidFill>
              <a:srgbClr val="549E39"/>
            </a:solidFill>
          </a:ln>
        </p:spPr>
      </p:pic>
      <p:pic>
        <p:nvPicPr>
          <p:cNvPr id="7" name="Рисунок 6">
            <a:extLst>
              <a:ext uri="{FF2B5EF4-FFF2-40B4-BE49-F238E27FC236}">
                <a16:creationId xmlns:a16="http://schemas.microsoft.com/office/drawing/2014/main" id="{035518E3-6ED3-454A-9DF9-5B4466F4C6D5}"/>
              </a:ext>
            </a:extLst>
          </p:cNvPr>
          <p:cNvPicPr>
            <a:picLocks noChangeAspect="1"/>
          </p:cNvPicPr>
          <p:nvPr/>
        </p:nvPicPr>
        <p:blipFill>
          <a:blip r:embed="rId4"/>
          <a:stretch>
            <a:fillRect/>
          </a:stretch>
        </p:blipFill>
        <p:spPr>
          <a:xfrm>
            <a:off x="4880813" y="2142049"/>
            <a:ext cx="3960810" cy="2573901"/>
          </a:xfrm>
          <a:prstGeom prst="rect">
            <a:avLst/>
          </a:prstGeom>
          <a:ln>
            <a:solidFill>
              <a:srgbClr val="549E39"/>
            </a:solidFill>
          </a:ln>
        </p:spPr>
      </p:pic>
    </p:spTree>
    <p:extLst>
      <p:ext uri="{BB962C8B-B14F-4D97-AF65-F5344CB8AC3E}">
        <p14:creationId xmlns:p14="http://schemas.microsoft.com/office/powerpoint/2010/main" val="3012853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9A4DA97-0916-48B6-85AA-BAB496D83DC3}"/>
              </a:ext>
            </a:extLst>
          </p:cNvPr>
          <p:cNvSpPr txBox="1"/>
          <p:nvPr/>
        </p:nvSpPr>
        <p:spPr>
          <a:xfrm>
            <a:off x="372863" y="368319"/>
            <a:ext cx="10813002" cy="5570756"/>
          </a:xfrm>
          <a:prstGeom prst="rect">
            <a:avLst/>
          </a:prstGeom>
          <a:noFill/>
        </p:spPr>
        <p:txBody>
          <a:bodyPr wrap="square">
            <a:spAutoFit/>
          </a:bodyPr>
          <a:lstStyle/>
          <a:p>
            <a:pPr algn="just"/>
            <a:r>
              <a:rPr lang="ru-RU" sz="2200" dirty="0">
                <a:solidFill>
                  <a:srgbClr val="000000"/>
                </a:solidFill>
                <a:latin typeface="Century" panose="02040604050505020304" pitchFamily="18" charset="0"/>
              </a:rPr>
              <a:t>Одной из мер защиты информации является прохождение таких процедур, как идентификация, авторизация и аутентификация.</a:t>
            </a:r>
          </a:p>
          <a:p>
            <a:pPr algn="just"/>
            <a:endParaRPr lang="ru-RU" sz="2200" dirty="0">
              <a:solidFill>
                <a:srgbClr val="000000"/>
              </a:solidFill>
              <a:latin typeface="Century" panose="02040604050505020304" pitchFamily="18" charset="0"/>
            </a:endParaRPr>
          </a:p>
          <a:p>
            <a:pPr algn="just"/>
            <a:endParaRPr lang="ru-RU" sz="2200" b="1" dirty="0">
              <a:solidFill>
                <a:srgbClr val="000000"/>
              </a:solidFill>
              <a:latin typeface="Century" panose="02040604050505020304" pitchFamily="18" charset="0"/>
            </a:endParaRPr>
          </a:p>
          <a:p>
            <a:pPr algn="just"/>
            <a:r>
              <a:rPr lang="ru-RU" sz="2400" b="1" dirty="0">
                <a:solidFill>
                  <a:srgbClr val="549E39"/>
                </a:solidFill>
                <a:latin typeface="Century" panose="02040604050505020304" pitchFamily="18" charset="0"/>
              </a:rPr>
              <a:t>Идентификация</a:t>
            </a:r>
            <a:r>
              <a:rPr lang="ru-RU" sz="2400" b="1" dirty="0">
                <a:solidFill>
                  <a:srgbClr val="000000"/>
                </a:solidFill>
                <a:latin typeface="Century" panose="02040604050505020304" pitchFamily="18" charset="0"/>
              </a:rPr>
              <a:t> </a:t>
            </a:r>
            <a:r>
              <a:rPr lang="ru-RU" sz="2200" b="1" dirty="0">
                <a:solidFill>
                  <a:srgbClr val="000000"/>
                </a:solidFill>
                <a:latin typeface="Century" panose="02040604050505020304" pitchFamily="18" charset="0"/>
              </a:rPr>
              <a:t>– </a:t>
            </a:r>
            <a:r>
              <a:rPr lang="ru-RU" sz="2200" dirty="0">
                <a:solidFill>
                  <a:srgbClr val="000000"/>
                </a:solidFill>
                <a:latin typeface="Century" panose="02040604050505020304" pitchFamily="18" charset="0"/>
              </a:rPr>
              <a:t>это процедура, в результате выполнения которой пользователь, объект или субъект ресурсов получает уникальное имя, а также код (идентификатор), однозначно идентифицирующий этого пользователя в информационной системе.</a:t>
            </a:r>
          </a:p>
          <a:p>
            <a:pPr algn="just"/>
            <a:endParaRPr lang="ru-RU" sz="2200" dirty="0">
              <a:solidFill>
                <a:srgbClr val="000000"/>
              </a:solidFill>
              <a:latin typeface="Century" panose="02040604050505020304" pitchFamily="18" charset="0"/>
            </a:endParaRPr>
          </a:p>
          <a:p>
            <a:pPr algn="just"/>
            <a:endParaRPr lang="ru-RU" sz="2200" b="1" dirty="0">
              <a:solidFill>
                <a:srgbClr val="000000"/>
              </a:solidFill>
              <a:latin typeface="Century" panose="02040604050505020304" pitchFamily="18" charset="0"/>
            </a:endParaRPr>
          </a:p>
          <a:p>
            <a:pPr algn="just"/>
            <a:r>
              <a:rPr lang="ru-RU" sz="2400" b="1" dirty="0">
                <a:solidFill>
                  <a:srgbClr val="549E39"/>
                </a:solidFill>
                <a:latin typeface="Century" panose="02040604050505020304" pitchFamily="18" charset="0"/>
              </a:rPr>
              <a:t>Аутентификация</a:t>
            </a:r>
            <a:r>
              <a:rPr lang="ru-RU" sz="2400" b="1" dirty="0">
                <a:solidFill>
                  <a:srgbClr val="000000"/>
                </a:solidFill>
                <a:latin typeface="Century" panose="02040604050505020304" pitchFamily="18" charset="0"/>
              </a:rPr>
              <a:t> </a:t>
            </a:r>
            <a:r>
              <a:rPr lang="ru-RU" sz="2200" dirty="0">
                <a:solidFill>
                  <a:srgbClr val="000000"/>
                </a:solidFill>
                <a:latin typeface="Century" panose="02040604050505020304" pitchFamily="18" charset="0"/>
              </a:rPr>
              <a:t>– это проверка подлинности сервером данных пользователя, который представил идентификатор.</a:t>
            </a:r>
          </a:p>
          <a:p>
            <a:pPr algn="just"/>
            <a:endParaRPr lang="ru-RU" sz="2200" dirty="0">
              <a:solidFill>
                <a:srgbClr val="000000"/>
              </a:solidFill>
              <a:latin typeface="Century" panose="02040604050505020304" pitchFamily="18" charset="0"/>
            </a:endParaRPr>
          </a:p>
          <a:p>
            <a:pPr algn="just"/>
            <a:endParaRPr lang="ru-RU" sz="2200" b="1" dirty="0">
              <a:solidFill>
                <a:srgbClr val="000000"/>
              </a:solidFill>
              <a:latin typeface="Century" panose="02040604050505020304" pitchFamily="18" charset="0"/>
            </a:endParaRPr>
          </a:p>
          <a:p>
            <a:pPr algn="just"/>
            <a:r>
              <a:rPr lang="ru-RU" sz="2400" b="1" dirty="0">
                <a:solidFill>
                  <a:srgbClr val="549E39"/>
                </a:solidFill>
                <a:latin typeface="Century" panose="02040604050505020304" pitchFamily="18" charset="0"/>
              </a:rPr>
              <a:t>Авторизация</a:t>
            </a:r>
            <a:r>
              <a:rPr lang="ru-RU" sz="2400" b="1" dirty="0">
                <a:solidFill>
                  <a:srgbClr val="000000"/>
                </a:solidFill>
                <a:latin typeface="Century" panose="02040604050505020304" pitchFamily="18" charset="0"/>
              </a:rPr>
              <a:t> </a:t>
            </a:r>
            <a:r>
              <a:rPr lang="ru-RU" sz="2200" b="1" dirty="0">
                <a:solidFill>
                  <a:srgbClr val="000000"/>
                </a:solidFill>
                <a:latin typeface="Century" panose="02040604050505020304" pitchFamily="18" charset="0"/>
              </a:rPr>
              <a:t>– </a:t>
            </a:r>
            <a:r>
              <a:rPr lang="ru-RU" sz="2200" dirty="0">
                <a:solidFill>
                  <a:srgbClr val="000000"/>
                </a:solidFill>
                <a:latin typeface="Century" panose="02040604050505020304" pitchFamily="18" charset="0"/>
              </a:rPr>
              <a:t>это проверка прав пользователя, его полномочий на доступ к определённым данным и действиям с ними.</a:t>
            </a:r>
          </a:p>
        </p:txBody>
      </p:sp>
    </p:spTree>
    <p:extLst>
      <p:ext uri="{BB962C8B-B14F-4D97-AF65-F5344CB8AC3E}">
        <p14:creationId xmlns:p14="http://schemas.microsoft.com/office/powerpoint/2010/main" val="2537348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AA4CFF-437F-4ABB-88A0-72D254C44045}"/>
              </a:ext>
            </a:extLst>
          </p:cNvPr>
          <p:cNvSpPr txBox="1"/>
          <p:nvPr/>
        </p:nvSpPr>
        <p:spPr>
          <a:xfrm>
            <a:off x="417095" y="144379"/>
            <a:ext cx="5678905" cy="584775"/>
          </a:xfrm>
          <a:prstGeom prst="rect">
            <a:avLst/>
          </a:prstGeom>
          <a:noFill/>
        </p:spPr>
        <p:txBody>
          <a:bodyPr wrap="square" rtlCol="0">
            <a:spAutoFit/>
          </a:bodyPr>
          <a:lstStyle/>
          <a:p>
            <a:r>
              <a:rPr lang="ru-RU" sz="3200" b="1" dirty="0">
                <a:solidFill>
                  <a:srgbClr val="549E39"/>
                </a:solidFill>
                <a:latin typeface="+mj-lt"/>
              </a:rPr>
              <a:t>Аутентификация</a:t>
            </a:r>
          </a:p>
        </p:txBody>
      </p:sp>
      <p:graphicFrame>
        <p:nvGraphicFramePr>
          <p:cNvPr id="3" name="Схема 2">
            <a:extLst>
              <a:ext uri="{FF2B5EF4-FFF2-40B4-BE49-F238E27FC236}">
                <a16:creationId xmlns:a16="http://schemas.microsoft.com/office/drawing/2014/main" id="{438B9C7D-821E-42B8-A6B8-36D8B4B70EAA}"/>
              </a:ext>
            </a:extLst>
          </p:cNvPr>
          <p:cNvGraphicFramePr/>
          <p:nvPr>
            <p:extLst>
              <p:ext uri="{D42A27DB-BD31-4B8C-83A1-F6EECF244321}">
                <p14:modId xmlns:p14="http://schemas.microsoft.com/office/powerpoint/2010/main" val="4234649795"/>
              </p:ext>
            </p:extLst>
          </p:nvPr>
        </p:nvGraphicFramePr>
        <p:xfrm>
          <a:off x="256674" y="256674"/>
          <a:ext cx="10780294" cy="3356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C040789D-5E04-44E1-8980-3580607DF38C}"/>
              </a:ext>
            </a:extLst>
          </p:cNvPr>
          <p:cNvSpPr txBox="1"/>
          <p:nvPr/>
        </p:nvSpPr>
        <p:spPr>
          <a:xfrm>
            <a:off x="256674" y="3725194"/>
            <a:ext cx="10780294" cy="2677656"/>
          </a:xfrm>
          <a:prstGeom prst="rect">
            <a:avLst/>
          </a:prstGeom>
          <a:noFill/>
        </p:spPr>
        <p:txBody>
          <a:bodyPr wrap="square">
            <a:spAutoFit/>
          </a:bodyPr>
          <a:lstStyle/>
          <a:p>
            <a:pPr algn="just"/>
            <a:r>
              <a:rPr lang="ru-RU" sz="2100" dirty="0">
                <a:solidFill>
                  <a:srgbClr val="000000"/>
                </a:solidFill>
                <a:latin typeface="Century" panose="02040604050505020304" pitchFamily="18" charset="0"/>
              </a:rPr>
              <a:t>Недостатком однофакторной аутентификации является то, что если кому-то станут известны логин и пароль пользователя, то он сможет войти в систему под его именем. Это может произойти из-за того, что люди часто пользуются ненадёжными паролями: простыми, короткими и </a:t>
            </a:r>
            <a:r>
              <a:rPr lang="ru-RU" sz="2100" dirty="0" err="1">
                <a:solidFill>
                  <a:srgbClr val="000000"/>
                </a:solidFill>
                <a:latin typeface="Century" panose="02040604050505020304" pitchFamily="18" charset="0"/>
              </a:rPr>
              <a:t>легкоугадываемыми</a:t>
            </a:r>
            <a:r>
              <a:rPr lang="ru-RU" sz="2100" dirty="0">
                <a:solidFill>
                  <a:srgbClr val="000000"/>
                </a:solidFill>
                <a:latin typeface="Century" panose="02040604050505020304" pitchFamily="18" charset="0"/>
              </a:rPr>
              <a:t>. Ошибкой будет использовать один пароль для всех сервисов. Если злоумышленник его узнает, то сможет получить доступ к данным пользователя. А использование в качестве логина названия электронной почты только упростит работу злоумышленнику, так как часто адрес почты находится в открытом доступе.</a:t>
            </a:r>
          </a:p>
        </p:txBody>
      </p:sp>
    </p:spTree>
    <p:extLst>
      <p:ext uri="{BB962C8B-B14F-4D97-AF65-F5344CB8AC3E}">
        <p14:creationId xmlns:p14="http://schemas.microsoft.com/office/powerpoint/2010/main" val="2110489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D0C37D-DAD5-49B0-B2CB-2460FFC5DB0F}"/>
              </a:ext>
            </a:extLst>
          </p:cNvPr>
          <p:cNvSpPr txBox="1"/>
          <p:nvPr/>
        </p:nvSpPr>
        <p:spPr>
          <a:xfrm>
            <a:off x="192504" y="312762"/>
            <a:ext cx="11036969" cy="6232475"/>
          </a:xfrm>
          <a:prstGeom prst="rect">
            <a:avLst/>
          </a:prstGeom>
          <a:noFill/>
        </p:spPr>
        <p:txBody>
          <a:bodyPr wrap="square">
            <a:spAutoFit/>
          </a:bodyPr>
          <a:lstStyle/>
          <a:p>
            <a:pPr algn="just"/>
            <a:r>
              <a:rPr lang="ru-RU" sz="2100" dirty="0">
                <a:solidFill>
                  <a:srgbClr val="000000"/>
                </a:solidFill>
                <a:latin typeface="Century" panose="02040604050505020304" pitchFamily="18" charset="0"/>
              </a:rPr>
              <a:t>Для защиты аккаунтов, учётных записей и данных сервисы, сайты и социальные сети предлагают пройти двухфакторную аутентификацию.</a:t>
            </a:r>
          </a:p>
          <a:p>
            <a:pPr algn="just"/>
            <a:endParaRPr lang="ru-RU" sz="2100" dirty="0">
              <a:solidFill>
                <a:srgbClr val="000000"/>
              </a:solidFill>
              <a:latin typeface="Century" panose="02040604050505020304" pitchFamily="18" charset="0"/>
            </a:endParaRPr>
          </a:p>
          <a:p>
            <a:pPr algn="just"/>
            <a:r>
              <a:rPr lang="ru-RU" sz="2100" b="1" dirty="0">
                <a:solidFill>
                  <a:srgbClr val="549E39"/>
                </a:solidFill>
                <a:latin typeface="Century" panose="02040604050505020304" pitchFamily="18" charset="0"/>
              </a:rPr>
              <a:t>Двухфакторная аутентификация </a:t>
            </a:r>
            <a:r>
              <a:rPr lang="ru-RU" sz="2100" dirty="0">
                <a:solidFill>
                  <a:srgbClr val="000000"/>
                </a:solidFill>
                <a:latin typeface="Century" panose="02040604050505020304" pitchFamily="18" charset="0"/>
              </a:rPr>
              <a:t>– это метод идентификации пользователя для входа, при котором необходимо двумя разными способами подтвердить, что именно вы владелец данного аккаунта или учётной записи.</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Важно понимать, что двухфакторная аутентификация надёжна, если для подтверждения используется другое устройство, не то, на котором осуществляется вход в аккаунт или учётную запись.</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Есть сервисы, которые работают только с двухфакторными подтверждениями, но в основном такая аутентификация используется как дополнительная защита данных от несанкционированного доступа, и пользователь сам выбирает, включать её или нет.</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Даже если к злоумышленнику попадёт логин и пароль, то подтверждение придёт к пользователю на устройство, таким образом, он узнает, что его пытаются взломать и необходимо срочно поменять пароль.</a:t>
            </a:r>
          </a:p>
        </p:txBody>
      </p:sp>
    </p:spTree>
    <p:extLst>
      <p:ext uri="{BB962C8B-B14F-4D97-AF65-F5344CB8AC3E}">
        <p14:creationId xmlns:p14="http://schemas.microsoft.com/office/powerpoint/2010/main" val="3267005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AAA3DC-596F-4A1E-9805-9BCDF468CCC0}"/>
              </a:ext>
            </a:extLst>
          </p:cNvPr>
          <p:cNvSpPr txBox="1"/>
          <p:nvPr/>
        </p:nvSpPr>
        <p:spPr>
          <a:xfrm>
            <a:off x="176463" y="348331"/>
            <a:ext cx="10972800" cy="5632311"/>
          </a:xfrm>
          <a:prstGeom prst="rect">
            <a:avLst/>
          </a:prstGeom>
          <a:noFill/>
        </p:spPr>
        <p:txBody>
          <a:bodyPr wrap="square">
            <a:spAutoFit/>
          </a:bodyPr>
          <a:lstStyle/>
          <a:p>
            <a:pPr algn="just"/>
            <a:r>
              <a:rPr lang="ru-RU" sz="2100" dirty="0">
                <a:solidFill>
                  <a:srgbClr val="000000"/>
                </a:solidFill>
                <a:latin typeface="Century" panose="02040604050505020304" pitchFamily="18" charset="0"/>
              </a:rPr>
              <a:t>Обязательно необходимо использовать двухфакторную аутентификацию при входе в банковские сервисы, платёжные системы, социальные сети, профили покупателя интернет-магазина и так далее.</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Конечно, вход в аккаунт или учётную запись станет немного дольше, но это небольшой недостаток по сравнению с тем, что данные могут оказаться у злоумышленников.</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Многие отказываются использовать двухфакторную аутентификацию для входа в аккаунты и учётные записи, так как не понимают, как это работает и считают, что это сложно. Но практически каждый уже использует данную аутентификацию. </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Банковская карточка и </a:t>
            </a:r>
            <a:r>
              <a:rPr lang="ru-RU" sz="2100" dirty="0" err="1">
                <a:solidFill>
                  <a:srgbClr val="000000"/>
                </a:solidFill>
                <a:latin typeface="Century" panose="02040604050505020304" pitchFamily="18" charset="0"/>
              </a:rPr>
              <a:t>пин-код</a:t>
            </a:r>
            <a:r>
              <a:rPr lang="ru-RU" sz="2100" dirty="0">
                <a:solidFill>
                  <a:srgbClr val="000000"/>
                </a:solidFill>
                <a:latin typeface="Century" panose="02040604050505020304" pitchFamily="18" charset="0"/>
              </a:rPr>
              <a:t> формируют систему двухфакторной аутентификации: карточка – это «ключ» к деньгам, которым владеет пользователь, а </a:t>
            </a:r>
            <a:r>
              <a:rPr lang="ru-RU" sz="2100" dirty="0" err="1">
                <a:solidFill>
                  <a:srgbClr val="000000"/>
                </a:solidFill>
                <a:latin typeface="Century" panose="02040604050505020304" pitchFamily="18" charset="0"/>
              </a:rPr>
              <a:t>пин-код</a:t>
            </a:r>
            <a:r>
              <a:rPr lang="ru-RU" sz="2100" dirty="0">
                <a:solidFill>
                  <a:srgbClr val="000000"/>
                </a:solidFill>
                <a:latin typeface="Century" panose="02040604050505020304" pitchFamily="18" charset="0"/>
              </a:rPr>
              <a:t> – это «ключ», который запоминают.</a:t>
            </a:r>
          </a:p>
          <a:p>
            <a:pPr algn="just"/>
            <a:endParaRPr lang="ru-RU" sz="2100" dirty="0">
              <a:solidFill>
                <a:srgbClr val="000000"/>
              </a:solidFill>
              <a:latin typeface="Century" panose="02040604050505020304" pitchFamily="18" charset="0"/>
            </a:endParaRPr>
          </a:p>
          <a:p>
            <a:pPr algn="just"/>
            <a:r>
              <a:rPr lang="ru-RU" sz="2100" dirty="0">
                <a:solidFill>
                  <a:srgbClr val="000000"/>
                </a:solidFill>
                <a:latin typeface="Century" panose="02040604050505020304" pitchFamily="18" charset="0"/>
              </a:rPr>
              <a:t>Рассмотрим, как можно подтвердить свою личность.</a:t>
            </a:r>
          </a:p>
        </p:txBody>
      </p:sp>
    </p:spTree>
    <p:extLst>
      <p:ext uri="{BB962C8B-B14F-4D97-AF65-F5344CB8AC3E}">
        <p14:creationId xmlns:p14="http://schemas.microsoft.com/office/powerpoint/2010/main" val="3788478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3B19DD-5B79-4667-9BC5-3DE96F1DEB46}"/>
              </a:ext>
            </a:extLst>
          </p:cNvPr>
          <p:cNvSpPr txBox="1"/>
          <p:nvPr/>
        </p:nvSpPr>
        <p:spPr>
          <a:xfrm>
            <a:off x="160420" y="635927"/>
            <a:ext cx="11133221" cy="5586145"/>
          </a:xfrm>
          <a:prstGeom prst="rect">
            <a:avLst/>
          </a:prstGeom>
          <a:noFill/>
        </p:spPr>
        <p:txBody>
          <a:bodyPr wrap="square">
            <a:spAutoFit/>
          </a:bodyPr>
          <a:lstStyle/>
          <a:p>
            <a:pPr algn="just"/>
            <a:r>
              <a:rPr lang="ru-RU" sz="2100" b="1" dirty="0">
                <a:solidFill>
                  <a:srgbClr val="549E39"/>
                </a:solidFill>
                <a:latin typeface="Century" panose="02040604050505020304" pitchFamily="18" charset="0"/>
              </a:rPr>
              <a:t>СМС-подтверждение или </a:t>
            </a:r>
            <a:r>
              <a:rPr lang="ru-RU" sz="2100" b="1" dirty="0" err="1">
                <a:solidFill>
                  <a:srgbClr val="549E39"/>
                </a:solidFill>
                <a:latin typeface="Century" panose="02040604050505020304" pitchFamily="18" charset="0"/>
              </a:rPr>
              <a:t>e-mail</a:t>
            </a:r>
            <a:r>
              <a:rPr lang="ru-RU" sz="2100" b="1" dirty="0">
                <a:solidFill>
                  <a:srgbClr val="549E39"/>
                </a:solidFill>
                <a:latin typeface="Century" panose="02040604050505020304" pitchFamily="18" charset="0"/>
              </a:rPr>
              <a:t>-подтверждение. </a:t>
            </a:r>
            <a:r>
              <a:rPr lang="ru-RU" sz="2100" dirty="0">
                <a:solidFill>
                  <a:srgbClr val="000000"/>
                </a:solidFill>
                <a:latin typeface="Century" panose="02040604050505020304" pitchFamily="18" charset="0"/>
              </a:rPr>
              <a:t>После того как пользователь ввёл логин и пароль, ему приходит код в смс-сообщении или на почту, который необходимо ввести для подтверждения. Это самый распространённый и простой вид второго фактора аутентификации. Но в данном случае предполагается, что телефон не передаётся третьим лицам и сообщение с кодом прочитает только пользователь. Также рекомендуется отключить на телефоне показ уведомлений и текстовых сообщений на экране блокировки, таким образом, увидеть сообщение с кодом сможет только тот, кто знает, как разблокировать телефон. Из этого следует, что нельзя рассказывать никому, как можно разблокировать телефон или другой гаджет.</a:t>
            </a:r>
          </a:p>
          <a:p>
            <a:pPr algn="just"/>
            <a:endParaRPr lang="ru-RU" sz="2100" dirty="0">
              <a:solidFill>
                <a:srgbClr val="549E39"/>
              </a:solidFill>
              <a:latin typeface="Century" panose="02040604050505020304" pitchFamily="18" charset="0"/>
            </a:endParaRPr>
          </a:p>
          <a:p>
            <a:pPr algn="just"/>
            <a:r>
              <a:rPr lang="ru-RU" sz="2100" b="1" dirty="0">
                <a:solidFill>
                  <a:srgbClr val="549E39"/>
                </a:solidFill>
                <a:latin typeface="Century" panose="02040604050505020304" pitchFamily="18" charset="0"/>
              </a:rPr>
              <a:t>Ссылка на электронную почту. </a:t>
            </a:r>
            <a:r>
              <a:rPr lang="ru-RU" sz="2100" dirty="0">
                <a:solidFill>
                  <a:srgbClr val="000000"/>
                </a:solidFill>
                <a:latin typeface="Century" panose="02040604050505020304" pitchFamily="18" charset="0"/>
              </a:rPr>
              <a:t>После ввода логина и пароля система присылает на почту ссылку для подтверждения. Только будьте внимательны, открывая письмо со ссылкой. Посмотрите, чтобы был правильно указан адрес отправителя, чтобы не попасть на фишинговый сайт при нажатии на ссылку. Двухфакторная аутентификация по электронной почте сейчас применяется реже, чем раньше. Так как взломать </a:t>
            </a:r>
            <a:r>
              <a:rPr lang="ru-RU" sz="2100" dirty="0" err="1">
                <a:solidFill>
                  <a:srgbClr val="000000"/>
                </a:solidFill>
                <a:latin typeface="Century" panose="02040604050505020304" pitchFamily="18" charset="0"/>
              </a:rPr>
              <a:t>e-mail</a:t>
            </a:r>
            <a:r>
              <a:rPr lang="ru-RU" sz="2100" dirty="0">
                <a:solidFill>
                  <a:srgbClr val="000000"/>
                </a:solidFill>
                <a:latin typeface="Century" panose="02040604050505020304" pitchFamily="18" charset="0"/>
              </a:rPr>
              <a:t> стало проще. Поэтому следует применять двухфакторную аутентификацию и при входе на почту.</a:t>
            </a:r>
          </a:p>
        </p:txBody>
      </p:sp>
    </p:spTree>
    <p:extLst>
      <p:ext uri="{BB962C8B-B14F-4D97-AF65-F5344CB8AC3E}">
        <p14:creationId xmlns:p14="http://schemas.microsoft.com/office/powerpoint/2010/main" val="2307470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A84A6A-FC8E-40D2-94F6-EEDCB0B1C895}"/>
              </a:ext>
            </a:extLst>
          </p:cNvPr>
          <p:cNvSpPr txBox="1"/>
          <p:nvPr/>
        </p:nvSpPr>
        <p:spPr>
          <a:xfrm>
            <a:off x="160421" y="162887"/>
            <a:ext cx="10844463" cy="6524863"/>
          </a:xfrm>
          <a:prstGeom prst="rect">
            <a:avLst/>
          </a:prstGeom>
          <a:noFill/>
        </p:spPr>
        <p:txBody>
          <a:bodyPr wrap="square">
            <a:spAutoFit/>
          </a:bodyPr>
          <a:lstStyle/>
          <a:p>
            <a:pPr algn="just"/>
            <a:r>
              <a:rPr lang="ru-RU" sz="2000" dirty="0">
                <a:solidFill>
                  <a:srgbClr val="549E39"/>
                </a:solidFill>
                <a:latin typeface="Century" panose="02040604050505020304" pitchFamily="18" charset="0"/>
              </a:rPr>
              <a:t>Подтверждение в приложении. </a:t>
            </a:r>
            <a:r>
              <a:rPr lang="ru-RU" sz="2000" dirty="0">
                <a:solidFill>
                  <a:srgbClr val="000000"/>
                </a:solidFill>
                <a:latin typeface="Century" panose="02040604050505020304" pitchFamily="18" charset="0"/>
              </a:rPr>
              <a:t>Если у пользователя установлено приложение от определённого сервиса, то при входе в аккаунт сервис связывается с приложением и на экране, например, смартфона высвечивается вопрос, например, «Это вы входите?». Пользователь должен нажать кнопку для подтверждения.</a:t>
            </a:r>
          </a:p>
          <a:p>
            <a:pPr algn="just"/>
            <a:endParaRPr lang="ru-RU" sz="2000" dirty="0">
              <a:solidFill>
                <a:srgbClr val="000000"/>
              </a:solidFill>
              <a:latin typeface="Century" panose="02040604050505020304" pitchFamily="18" charset="0"/>
            </a:endParaRPr>
          </a:p>
          <a:p>
            <a:pPr algn="just"/>
            <a:r>
              <a:rPr lang="ru-RU" sz="2000" dirty="0">
                <a:solidFill>
                  <a:srgbClr val="549E39"/>
                </a:solidFill>
                <a:latin typeface="Century" panose="02040604050505020304" pitchFamily="18" charset="0"/>
              </a:rPr>
              <a:t>Приложение-</a:t>
            </a:r>
            <a:r>
              <a:rPr lang="ru-RU" sz="2000" dirty="0" err="1">
                <a:solidFill>
                  <a:srgbClr val="549E39"/>
                </a:solidFill>
                <a:latin typeface="Century" panose="02040604050505020304" pitchFamily="18" charset="0"/>
              </a:rPr>
              <a:t>аутентификатор</a:t>
            </a:r>
            <a:r>
              <a:rPr lang="ru-RU" sz="2000" dirty="0">
                <a:solidFill>
                  <a:srgbClr val="549E39"/>
                </a:solidFill>
                <a:latin typeface="Century" panose="02040604050505020304" pitchFamily="18" charset="0"/>
              </a:rPr>
              <a:t> с кодом. </a:t>
            </a:r>
            <a:r>
              <a:rPr lang="ru-RU" sz="2000" dirty="0">
                <a:solidFill>
                  <a:srgbClr val="000000"/>
                </a:solidFill>
                <a:latin typeface="Century" panose="02040604050505020304" pitchFamily="18" charset="0"/>
              </a:rPr>
              <a:t>После ввода логина и пароля, пользователь вводит код, который генерируется в специальном приложении. В этом случае пользователь смотрит код не в смс-сообщении или на почте, а в приложении.</a:t>
            </a:r>
          </a:p>
          <a:p>
            <a:pPr algn="just"/>
            <a:endParaRPr lang="ru-RU" sz="2000" dirty="0">
              <a:solidFill>
                <a:srgbClr val="000000"/>
              </a:solidFill>
              <a:latin typeface="Century" panose="02040604050505020304" pitchFamily="18" charset="0"/>
            </a:endParaRPr>
          </a:p>
          <a:p>
            <a:pPr algn="just"/>
            <a:r>
              <a:rPr lang="ru-RU" sz="2000" dirty="0">
                <a:solidFill>
                  <a:srgbClr val="549E39"/>
                </a:solidFill>
                <a:latin typeface="Century" panose="02040604050505020304" pitchFamily="18" charset="0"/>
              </a:rPr>
              <a:t>USB-токен. </a:t>
            </a:r>
            <a:r>
              <a:rPr lang="ru-RU" sz="2000" dirty="0">
                <a:solidFill>
                  <a:srgbClr val="000000"/>
                </a:solidFill>
                <a:latin typeface="Century" panose="02040604050505020304" pitchFamily="18" charset="0"/>
              </a:rPr>
              <a:t>Устройство выглядит как </a:t>
            </a:r>
            <a:r>
              <a:rPr lang="ru-RU" sz="2000" dirty="0" err="1">
                <a:solidFill>
                  <a:srgbClr val="000000"/>
                </a:solidFill>
                <a:latin typeface="Century" panose="02040604050505020304" pitchFamily="18" charset="0"/>
              </a:rPr>
              <a:t>флеш</a:t>
            </a:r>
            <a:r>
              <a:rPr lang="ru-RU" sz="2000" dirty="0">
                <a:solidFill>
                  <a:srgbClr val="000000"/>
                </a:solidFill>
                <a:latin typeface="Century" panose="02040604050505020304" pitchFamily="18" charset="0"/>
              </a:rPr>
              <a:t>-карта, внутри которого стоит специальная микросхема и </a:t>
            </a:r>
            <a:r>
              <a:rPr lang="ru-RU" sz="2000" dirty="0" err="1">
                <a:solidFill>
                  <a:srgbClr val="000000"/>
                </a:solidFill>
                <a:latin typeface="Century" panose="02040604050505020304" pitchFamily="18" charset="0"/>
              </a:rPr>
              <a:t>криптософт</a:t>
            </a:r>
            <a:r>
              <a:rPr lang="ru-RU" sz="2000" dirty="0">
                <a:solidFill>
                  <a:srgbClr val="000000"/>
                </a:solidFill>
                <a:latin typeface="Century" panose="02040604050505020304" pitchFamily="18" charset="0"/>
              </a:rPr>
              <a:t>. Пользователь вставляет устройство в USB-порт, софт соединяется с системой и сам вводит необходимый код доступа, который генерирует микросхема. Если пользователь потеряет USB-токен, то доступ будет также потерян. Токен необходимо привязывать к системе аутентификации софта пользователя, иначе он просто не сработает.</a:t>
            </a:r>
          </a:p>
          <a:p>
            <a:pPr algn="just"/>
            <a:endParaRPr lang="ru-RU" sz="2000" dirty="0">
              <a:solidFill>
                <a:srgbClr val="000000"/>
              </a:solidFill>
              <a:latin typeface="Century" panose="02040604050505020304" pitchFamily="18" charset="0"/>
            </a:endParaRPr>
          </a:p>
          <a:p>
            <a:pPr algn="just"/>
            <a:r>
              <a:rPr lang="ru-RU" sz="2000" dirty="0">
                <a:solidFill>
                  <a:srgbClr val="549E39"/>
                </a:solidFill>
                <a:latin typeface="Century" panose="02040604050505020304" pitchFamily="18" charset="0"/>
              </a:rPr>
              <a:t>NFC-карта или карта с магнитной лентой. </a:t>
            </a:r>
            <a:r>
              <a:rPr lang="ru-RU" sz="2000" dirty="0">
                <a:solidFill>
                  <a:srgbClr val="000000"/>
                </a:solidFill>
                <a:latin typeface="Century" panose="02040604050505020304" pitchFamily="18" charset="0"/>
              </a:rPr>
              <a:t>У сотрудников, например, банковской сферы могут быть подключены к компьютеру специальные ридеры для карт. И прежде, чем совершить какую-то важную операцию, сотрудник подтверждает её картой.</a:t>
            </a:r>
          </a:p>
          <a:p>
            <a:pPr algn="just"/>
            <a:endParaRPr lang="ru-RU" sz="1600" b="0" i="0" dirty="0">
              <a:solidFill>
                <a:srgbClr val="000000"/>
              </a:solidFill>
              <a:effectLst/>
              <a:latin typeface="OpenSans"/>
            </a:endParaRPr>
          </a:p>
        </p:txBody>
      </p:sp>
    </p:spTree>
    <p:extLst>
      <p:ext uri="{BB962C8B-B14F-4D97-AF65-F5344CB8AC3E}">
        <p14:creationId xmlns:p14="http://schemas.microsoft.com/office/powerpoint/2010/main" val="3326964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9A97D5-6822-403C-9639-D1D1E288AC74}"/>
              </a:ext>
            </a:extLst>
          </p:cNvPr>
          <p:cNvSpPr txBox="1"/>
          <p:nvPr/>
        </p:nvSpPr>
        <p:spPr>
          <a:xfrm>
            <a:off x="128337" y="38573"/>
            <a:ext cx="7585139" cy="2246769"/>
          </a:xfrm>
          <a:prstGeom prst="rect">
            <a:avLst/>
          </a:prstGeom>
          <a:noFill/>
        </p:spPr>
        <p:txBody>
          <a:bodyPr wrap="square">
            <a:spAutoFit/>
          </a:bodyPr>
          <a:lstStyle/>
          <a:p>
            <a:pPr algn="just"/>
            <a:r>
              <a:rPr lang="ru-RU" sz="2000" b="1" dirty="0">
                <a:solidFill>
                  <a:srgbClr val="549E39"/>
                </a:solidFill>
                <a:latin typeface="Century" panose="02040604050505020304" pitchFamily="18" charset="0"/>
              </a:rPr>
              <a:t>Аутентификация по QR-коду. </a:t>
            </a:r>
            <a:r>
              <a:rPr lang="ru-RU" sz="2000" dirty="0">
                <a:solidFill>
                  <a:srgbClr val="000000"/>
                </a:solidFill>
                <a:latin typeface="Century" panose="02040604050505020304" pitchFamily="18" charset="0"/>
              </a:rPr>
              <a:t>В приложении-</a:t>
            </a:r>
            <a:r>
              <a:rPr lang="ru-RU" sz="2000" dirty="0" err="1">
                <a:solidFill>
                  <a:srgbClr val="000000"/>
                </a:solidFill>
                <a:latin typeface="Century" panose="02040604050505020304" pitchFamily="18" charset="0"/>
              </a:rPr>
              <a:t>аутентификаторе</a:t>
            </a:r>
            <a:r>
              <a:rPr lang="ru-RU" sz="2000" dirty="0">
                <a:solidFill>
                  <a:srgbClr val="000000"/>
                </a:solidFill>
                <a:latin typeface="Century" panose="02040604050505020304" pitchFamily="18" charset="0"/>
              </a:rPr>
              <a:t> может быть доступна следующая функция: «Считать QR-код». Пользователь подносит камеру к компьютеру, и система удостоверяется, что перед экраном именно владелец аккаунта. Каждый раз приложение генерирует новые временные коды для входа в учётную запись или аккаунт.</a:t>
            </a:r>
          </a:p>
        </p:txBody>
      </p:sp>
      <p:sp>
        <p:nvSpPr>
          <p:cNvPr id="5" name="TextBox 4">
            <a:extLst>
              <a:ext uri="{FF2B5EF4-FFF2-40B4-BE49-F238E27FC236}">
                <a16:creationId xmlns:a16="http://schemas.microsoft.com/office/drawing/2014/main" id="{7EA358F9-F1F0-4FCD-BE8D-21B2371ED61F}"/>
              </a:ext>
            </a:extLst>
          </p:cNvPr>
          <p:cNvSpPr txBox="1"/>
          <p:nvPr/>
        </p:nvSpPr>
        <p:spPr>
          <a:xfrm>
            <a:off x="128337" y="2587500"/>
            <a:ext cx="8557037" cy="3970318"/>
          </a:xfrm>
          <a:prstGeom prst="rect">
            <a:avLst/>
          </a:prstGeom>
          <a:noFill/>
        </p:spPr>
        <p:txBody>
          <a:bodyPr wrap="square">
            <a:spAutoFit/>
          </a:bodyPr>
          <a:lstStyle/>
          <a:p>
            <a:pPr algn="just"/>
            <a:r>
              <a:rPr lang="ru-RU" sz="2000" b="1" dirty="0">
                <a:solidFill>
                  <a:srgbClr val="549E39"/>
                </a:solidFill>
                <a:latin typeface="Century" panose="02040604050505020304" pitchFamily="18" charset="0"/>
              </a:rPr>
              <a:t>Биометрическая аутентификация </a:t>
            </a:r>
            <a:r>
              <a:rPr lang="ru-RU" sz="2000" dirty="0">
                <a:solidFill>
                  <a:srgbClr val="000000"/>
                </a:solidFill>
                <a:latin typeface="Century" panose="02040604050505020304" pitchFamily="18" charset="0"/>
              </a:rPr>
              <a:t>– это метод идентификации человека по уникальным биологическим характеристикам:</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сканеры радужной оболочки глаз;</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считыватели отпечатков пальцев;</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сканеры сетчатки глаз;</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сканеры распознавания лица;</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считыватели геометрии ладони;</a:t>
            </a:r>
          </a:p>
          <a:p>
            <a:pPr marL="342900" indent="-342900" algn="just">
              <a:buFont typeface="Arial" panose="020B0604020202020204" pitchFamily="34" charset="0"/>
              <a:buChar char="•"/>
            </a:pPr>
            <a:r>
              <a:rPr lang="ru-RU" sz="2000" dirty="0">
                <a:solidFill>
                  <a:srgbClr val="000000"/>
                </a:solidFill>
                <a:latin typeface="Century" panose="02040604050505020304" pitchFamily="18" charset="0"/>
              </a:rPr>
              <a:t>и даже сканеры распознавания рисунка вен.</a:t>
            </a:r>
          </a:p>
          <a:p>
            <a:pPr algn="just"/>
            <a:endParaRPr lang="ru-RU" sz="1100" dirty="0">
              <a:solidFill>
                <a:srgbClr val="000000"/>
              </a:solidFill>
              <a:latin typeface="Century" panose="02040604050505020304" pitchFamily="18" charset="0"/>
            </a:endParaRPr>
          </a:p>
          <a:p>
            <a:pPr algn="just"/>
            <a:r>
              <a:rPr lang="ru-RU" sz="2000" dirty="0">
                <a:solidFill>
                  <a:srgbClr val="000000"/>
                </a:solidFill>
                <a:latin typeface="Century" panose="02040604050505020304" pitchFamily="18" charset="0"/>
              </a:rPr>
              <a:t>Биометрические характеристики пользователя хранятся в базе данных. При входе устройство считывает биометрическую сигнатуру и сравнивает её с хранящейся в базе сигнатурой. Если они совпадают, то система подтверждает личность пользователя.</a:t>
            </a:r>
          </a:p>
        </p:txBody>
      </p:sp>
      <p:pic>
        <p:nvPicPr>
          <p:cNvPr id="7" name="Рисунок 6">
            <a:extLst>
              <a:ext uri="{FF2B5EF4-FFF2-40B4-BE49-F238E27FC236}">
                <a16:creationId xmlns:a16="http://schemas.microsoft.com/office/drawing/2014/main" id="{BDAA7A36-6688-4552-A2CF-145725E76666}"/>
              </a:ext>
            </a:extLst>
          </p:cNvPr>
          <p:cNvPicPr>
            <a:picLocks noChangeAspect="1"/>
          </p:cNvPicPr>
          <p:nvPr/>
        </p:nvPicPr>
        <p:blipFill>
          <a:blip r:embed="rId2"/>
          <a:stretch>
            <a:fillRect/>
          </a:stretch>
        </p:blipFill>
        <p:spPr>
          <a:xfrm>
            <a:off x="7713476" y="-1"/>
            <a:ext cx="3551531" cy="1973179"/>
          </a:xfrm>
          <a:prstGeom prst="rect">
            <a:avLst/>
          </a:prstGeom>
          <a:ln>
            <a:solidFill>
              <a:srgbClr val="549E39"/>
            </a:solidFill>
          </a:ln>
        </p:spPr>
      </p:pic>
      <p:pic>
        <p:nvPicPr>
          <p:cNvPr id="9" name="Рисунок 8">
            <a:extLst>
              <a:ext uri="{FF2B5EF4-FFF2-40B4-BE49-F238E27FC236}">
                <a16:creationId xmlns:a16="http://schemas.microsoft.com/office/drawing/2014/main" id="{37202371-C482-48BD-A1DB-FF438DAE9783}"/>
              </a:ext>
            </a:extLst>
          </p:cNvPr>
          <p:cNvPicPr>
            <a:picLocks noChangeAspect="1"/>
          </p:cNvPicPr>
          <p:nvPr/>
        </p:nvPicPr>
        <p:blipFill>
          <a:blip r:embed="rId3"/>
          <a:stretch>
            <a:fillRect/>
          </a:stretch>
        </p:blipFill>
        <p:spPr>
          <a:xfrm>
            <a:off x="8685374" y="2122477"/>
            <a:ext cx="2579633" cy="4534085"/>
          </a:xfrm>
          <a:prstGeom prst="rect">
            <a:avLst/>
          </a:prstGeom>
          <a:ln>
            <a:solidFill>
              <a:srgbClr val="549E39"/>
            </a:solidFill>
          </a:ln>
        </p:spPr>
      </p:pic>
    </p:spTree>
    <p:extLst>
      <p:ext uri="{BB962C8B-B14F-4D97-AF65-F5344CB8AC3E}">
        <p14:creationId xmlns:p14="http://schemas.microsoft.com/office/powerpoint/2010/main" val="1269680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67AA62-D6C7-4279-997E-03C5BC333088}"/>
              </a:ext>
            </a:extLst>
          </p:cNvPr>
          <p:cNvSpPr txBox="1"/>
          <p:nvPr/>
        </p:nvSpPr>
        <p:spPr>
          <a:xfrm>
            <a:off x="0" y="474345"/>
            <a:ext cx="11293642" cy="5909310"/>
          </a:xfrm>
          <a:prstGeom prst="rect">
            <a:avLst/>
          </a:prstGeom>
          <a:noFill/>
        </p:spPr>
        <p:txBody>
          <a:bodyPr wrap="square">
            <a:spAutoFit/>
          </a:bodyPr>
          <a:lstStyle/>
          <a:p>
            <a:pPr algn="just"/>
            <a:r>
              <a:rPr lang="ru-RU" b="1" dirty="0">
                <a:solidFill>
                  <a:srgbClr val="549E39"/>
                </a:solidFill>
                <a:latin typeface="Century" panose="02040604050505020304" pitchFamily="18" charset="0"/>
              </a:rPr>
              <a:t>Резервные коды. </a:t>
            </a:r>
            <a:r>
              <a:rPr lang="ru-RU" dirty="0">
                <a:solidFill>
                  <a:srgbClr val="000000"/>
                </a:solidFill>
                <a:latin typeface="Century" panose="02040604050505020304" pitchFamily="18" charset="0"/>
              </a:rPr>
              <a:t>Это не отдельный метод подтверждения личности, а запасной вариант, на случай если будет украден или потерян телефон. Когда настраивается двухфакторная аутентификация, практически каждый сервис предлагает сохранить резервные коды. Пользователь с помощью кода входит в аккаунт, отвязывает настроенные устройства и добавляет новые. Конечно же, эти коды нельзя хранить как скриншот или фото в смартфоне, они должны хранится в надёжном месте.</a:t>
            </a:r>
          </a:p>
          <a:p>
            <a:pPr algn="just"/>
            <a:endParaRPr lang="ru-RU" dirty="0">
              <a:solidFill>
                <a:srgbClr val="000000"/>
              </a:solidFill>
              <a:latin typeface="Century" panose="02040604050505020304" pitchFamily="18" charset="0"/>
            </a:endParaRPr>
          </a:p>
          <a:p>
            <a:pPr algn="just"/>
            <a:r>
              <a:rPr lang="ru-RU" dirty="0">
                <a:solidFill>
                  <a:srgbClr val="000000"/>
                </a:solidFill>
                <a:latin typeface="Century" panose="02040604050505020304" pitchFamily="18" charset="0"/>
              </a:rPr>
              <a:t>В зависимости от выбранного способа подтверждения личности рекомендуется следовать следующим </a:t>
            </a:r>
            <a:r>
              <a:rPr lang="ru-RU" b="1" dirty="0">
                <a:solidFill>
                  <a:srgbClr val="549E39"/>
                </a:solidFill>
                <a:latin typeface="Century" panose="02040604050505020304" pitchFamily="18" charset="0"/>
              </a:rPr>
              <a:t>правилам</a:t>
            </a:r>
            <a:r>
              <a:rPr lang="ru-RU" dirty="0">
                <a:solidFill>
                  <a:srgbClr val="000000"/>
                </a:solidFill>
                <a:latin typeface="Century" panose="02040604050505020304" pitchFamily="18" charset="0"/>
              </a:rPr>
              <a:t>:</a:t>
            </a:r>
          </a:p>
          <a:p>
            <a:pPr algn="just"/>
            <a:endParaRPr lang="ru-RU" dirty="0">
              <a:solidFill>
                <a:srgbClr val="000000"/>
              </a:solidFill>
              <a:latin typeface="Century" panose="02040604050505020304" pitchFamily="18" charset="0"/>
            </a:endParaRP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Берегите смартфон, чтобы он не попал в чужие руки.</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Если есть возможность подключить двухфакторную аутентификацию, обязательно её подключите.</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Если смартфон поддерживает использование двух SIM-карт, имеет смысл одну из них использовать только для СМС-кодов, при этом не указывать нигде номер, который привязан к этой сим-карте.</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Также лучше иметь ещё один электронный адрес, который нигде не показан и пользоваться им сугубо для подтверждения личности.</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Ни в кое случае не указывать </a:t>
            </a:r>
            <a:r>
              <a:rPr lang="ru-RU" dirty="0" err="1">
                <a:solidFill>
                  <a:srgbClr val="000000"/>
                </a:solidFill>
                <a:latin typeface="Century" panose="02040604050505020304" pitchFamily="18" charset="0"/>
              </a:rPr>
              <a:t>пин-кодом</a:t>
            </a:r>
            <a:r>
              <a:rPr lang="ru-RU" dirty="0">
                <a:solidFill>
                  <a:srgbClr val="000000"/>
                </a:solidFill>
                <a:latin typeface="Century" panose="02040604050505020304" pitchFamily="18" charset="0"/>
              </a:rPr>
              <a:t> или паролем дату рождения, год рождения и так далее.</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Не используйте один и тот же пароль или </a:t>
            </a:r>
            <a:r>
              <a:rPr lang="ru-RU" dirty="0" err="1">
                <a:solidFill>
                  <a:srgbClr val="000000"/>
                </a:solidFill>
                <a:latin typeface="Century" panose="02040604050505020304" pitchFamily="18" charset="0"/>
              </a:rPr>
              <a:t>пин-код</a:t>
            </a:r>
            <a:r>
              <a:rPr lang="ru-RU" dirty="0">
                <a:solidFill>
                  <a:srgbClr val="000000"/>
                </a:solidFill>
                <a:latin typeface="Century" panose="02040604050505020304" pitchFamily="18" charset="0"/>
              </a:rPr>
              <a:t> везде, пользуйтесь менеджерами паролей.</a:t>
            </a:r>
          </a:p>
          <a:p>
            <a:pPr marL="285750" indent="-285750" algn="just">
              <a:buFont typeface="Arial" panose="020B0604020202020204" pitchFamily="34" charset="0"/>
              <a:buChar char="•"/>
            </a:pPr>
            <a:r>
              <a:rPr lang="ru-RU" dirty="0">
                <a:solidFill>
                  <a:srgbClr val="000000"/>
                </a:solidFill>
                <a:latin typeface="Century" panose="02040604050505020304" pitchFamily="18" charset="0"/>
              </a:rPr>
              <a:t>Все приложения скачивайте только на официальных сайтах. На других сайтах можно попасть на приложения, которые будут передавать коды сторонним лицам.</a:t>
            </a:r>
          </a:p>
        </p:txBody>
      </p:sp>
    </p:spTree>
    <p:extLst>
      <p:ext uri="{BB962C8B-B14F-4D97-AF65-F5344CB8AC3E}">
        <p14:creationId xmlns:p14="http://schemas.microsoft.com/office/powerpoint/2010/main" val="1717027848"/>
      </p:ext>
    </p:extLst>
  </p:cSld>
  <p:clrMapOvr>
    <a:masterClrMapping/>
  </p:clrMapOvr>
</p:sld>
</file>

<file path=ppt/theme/theme1.xml><?xml version="1.0" encoding="utf-8"?>
<a:theme xmlns:a="http://schemas.openxmlformats.org/drawingml/2006/main" name="Вид">
  <a:themeElements>
    <a:clrScheme name="Зелены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Верхняя тень">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23C5FE65-18CC-4A65-9EBC-B05E331504EC}"/>
    </a:ext>
  </a:extLst>
</a:theme>
</file>

<file path=docProps/app.xml><?xml version="1.0" encoding="utf-8"?>
<Properties xmlns="http://schemas.openxmlformats.org/officeDocument/2006/extended-properties" xmlns:vt="http://schemas.openxmlformats.org/officeDocument/2006/docPropsVTypes">
  <Template>TM03457515[[fn=Вид]]</Template>
  <TotalTime>83</TotalTime>
  <Words>1614</Words>
  <Application>Microsoft Office PowerPoint</Application>
  <PresentationFormat>Широкоэкранный</PresentationFormat>
  <Paragraphs>77</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Century</vt:lpstr>
      <vt:lpstr>Century Schoolbook</vt:lpstr>
      <vt:lpstr>OpenSans</vt:lpstr>
      <vt:lpstr>Wingdings 2</vt:lpstr>
      <vt:lpstr>Вид</vt:lpstr>
      <vt:lpstr>Двухфакторная аутентификация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Двухфакторная аутентификация</dc:title>
  <dc:creator>Даниил Лебедев</dc:creator>
  <cp:lastModifiedBy>Даниил Лебедев</cp:lastModifiedBy>
  <cp:revision>9</cp:revision>
  <dcterms:created xsi:type="dcterms:W3CDTF">2023-03-19T18:36:18Z</dcterms:created>
  <dcterms:modified xsi:type="dcterms:W3CDTF">2023-03-19T19:59:36Z</dcterms:modified>
</cp:coreProperties>
</file>