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4" r:id="rId4"/>
    <p:sldId id="267" r:id="rId5"/>
    <p:sldId id="269" r:id="rId6"/>
    <p:sldId id="266" r:id="rId7"/>
    <p:sldId id="268" r:id="rId8"/>
    <p:sldId id="260" r:id="rId9"/>
    <p:sldId id="257" r:id="rId10"/>
    <p:sldId id="258" r:id="rId11"/>
    <p:sldId id="259" r:id="rId12"/>
    <p:sldId id="261" r:id="rId13"/>
    <p:sldId id="270" r:id="rId14"/>
    <p:sldId id="262"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86" y="-4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t>28.01.2019</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28.01.2019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28.01.2019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28.01.2019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28.01.2019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28.01.2019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28.01.2019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t>28.01.2019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28.01.2019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4C71EC6-210F-42DE-9C53-41977AD35B3D}" type="datetimeFigureOut">
              <a:rPr lang="ru-RU" smtClean="0"/>
              <a:t>28.01.2019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t>28.01.2019</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t>28.01.2019</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s://ru.wikipedia.org/wiki/%D0%A2%D0%BE%D0%B1%D0%BE%D0%BB%D1%8C%D1%81%D0%BA" TargetMode="External"/><Relationship Id="rId7" Type="http://schemas.openxmlformats.org/officeDocument/2006/relationships/hyperlink" Target="&#1084;&#1077;&#1085;&#1076;&#1077;&#1083;&#1077;&#1077;&#1074;/&#1086;&#1090;%20&#1050;&#1072;&#1083;&#1080;&#1085;&#1080;&#1085;&#1086;&#1081;/&#1079;&#1072;&#1076;&#1072;&#1085;&#1080;&#1077;.docx" TargetMode="External"/><Relationship Id="rId2" Type="http://schemas.openxmlformats.org/officeDocument/2006/relationships/hyperlink" Target="https://ru.wikipedia.org/wiki/%D0%9C%D0%B5%D0%BD%D0%B4%D0%B5%D0%BB%D0%B5%D0%B5%D0%B2,_%D0%94%D0%BC%D0%B8%D1%82%D1%80%D0%B8%D0%B9_%D0%98%D0%B2%D0%B0%D0%BD%D0%BE%D0%B2%D0%B8%D1%87" TargetMode="Externa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s://www.google.com/search?sa=X&amp;biw=1920&amp;bih=920&amp;q=%D0%BF%D0%B0%D0%BC%D1%8F%D1%82%D0%BD%D0%B8%D0%BA+%D0%BC%D0%B5%D0%BD%D0%B4%D0%B5%D0%BB%D0%B5%D0%B5%D0%B2%D1%83+%D1%82%D0%BE%D0%B1%D0%BE%D0%BB%D1%8C%D1%81%D0%BA+%D0%B0%D0%B4%D1%80%D0%B5%D1%81&amp;stick=H4sIAAAAAAAAAOPgE-LWT9c3NDLMM0kuSNaSzU620s_JT04syczPgzOsElNSilKLiwG_czeVLgAAAA&amp;ludocid=4531882369472595767&amp;ved=2ahUKEwimkqSspPnfAhUQhaYKHc2WDFUQ6BMwEXoECAoQBg" TargetMode="External"/><Relationship Id="rId4" Type="http://schemas.openxmlformats.org/officeDocument/2006/relationships/hyperlink" Target="https://ru.wikipedia.org/wiki/1984_%D0%B3%D0%BE%D0%B4_%D0%B2_%D0%B8%D1%81%D1%82%D0%BE%D1%80%D0%B8%D0%B8_%D0%B8%D0%B7%D0%BE%D0%B1%D1%80%D0%B0%D0%B7%D0%B8%D1%82%D0%B5%D0%BB%D1%8C%D0%BD%D0%BE%D0%B3%D0%BE_%D0%B8%D1%81%D0%BA%D1%83%D1%81%D1%81%D1%82%D0%B2%D0%B0_%D0%A1%D0%A1%D0%A1%D0%A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539552" y="1700808"/>
            <a:ext cx="7772400" cy="1829761"/>
          </a:xfrm>
        </p:spPr>
        <p:txBody>
          <a:bodyPr>
            <a:normAutofit/>
          </a:bodyPr>
          <a:lstStyle/>
          <a:p>
            <a:pPr algn="ctr"/>
            <a:r>
              <a:rPr lang="ru-RU" sz="3600" dirty="0" smtClean="0">
                <a:solidFill>
                  <a:srgbClr val="FF0000"/>
                </a:solidFill>
              </a:rPr>
              <a:t>Научно –исследовательская и проектная деятельность учащихся  </a:t>
            </a:r>
            <a:endParaRPr lang="ru-RU" sz="3600" dirty="0">
              <a:solidFill>
                <a:srgbClr val="FF0000"/>
              </a:solidFill>
            </a:endParaRPr>
          </a:p>
        </p:txBody>
      </p:sp>
      <p:sp>
        <p:nvSpPr>
          <p:cNvPr id="7" name="Подзаголовок 6"/>
          <p:cNvSpPr>
            <a:spLocks noGrp="1"/>
          </p:cNvSpPr>
          <p:nvPr>
            <p:ph type="subTitle" idx="1"/>
          </p:nvPr>
        </p:nvSpPr>
        <p:spPr>
          <a:xfrm>
            <a:off x="611560" y="3645024"/>
            <a:ext cx="7772400" cy="1199704"/>
          </a:xfrm>
        </p:spPr>
        <p:txBody>
          <a:bodyPr>
            <a:normAutofit/>
          </a:bodyPr>
          <a:lstStyle/>
          <a:p>
            <a:r>
              <a:rPr lang="ru-RU" sz="2000" b="1" dirty="0" smtClean="0">
                <a:solidFill>
                  <a:srgbClr val="002060"/>
                </a:solidFill>
              </a:rPr>
              <a:t>Калинина А.П., МАОУ СОШ №25 </a:t>
            </a:r>
            <a:r>
              <a:rPr lang="ru-RU" sz="2000" b="1" dirty="0" err="1" smtClean="0">
                <a:solidFill>
                  <a:srgbClr val="002060"/>
                </a:solidFill>
              </a:rPr>
              <a:t>г.Тюмень</a:t>
            </a:r>
            <a:endParaRPr lang="ru-RU" sz="2000" b="1" dirty="0" smtClean="0">
              <a:solidFill>
                <a:srgbClr val="002060"/>
              </a:solidFill>
            </a:endParaRPr>
          </a:p>
          <a:p>
            <a:r>
              <a:rPr lang="ru-RU" sz="2000" b="1" dirty="0" smtClean="0">
                <a:solidFill>
                  <a:srgbClr val="002060"/>
                </a:solidFill>
              </a:rPr>
              <a:t>28.01.2019</a:t>
            </a:r>
            <a:endParaRPr lang="ru-RU" sz="2000" b="1" dirty="0">
              <a:solidFill>
                <a:srgbClr val="002060"/>
              </a:solidFill>
            </a:endParaRPr>
          </a:p>
        </p:txBody>
      </p:sp>
    </p:spTree>
    <p:extLst>
      <p:ext uri="{BB962C8B-B14F-4D97-AF65-F5344CB8AC3E}">
        <p14:creationId xmlns:p14="http://schemas.microsoft.com/office/powerpoint/2010/main" val="509704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a:defRPr/>
            </a:pPr>
            <a:r>
              <a:rPr lang="ru-RU" sz="2400" dirty="0" smtClean="0">
                <a:solidFill>
                  <a:srgbClr val="002060"/>
                </a:solidFill>
                <a:latin typeface="Times New Roman" pitchFamily="18" charset="0"/>
                <a:cs typeface="Times New Roman" pitchFamily="18" charset="0"/>
              </a:rPr>
              <a:t>В </a:t>
            </a:r>
            <a:r>
              <a:rPr lang="ru-RU" sz="2400" dirty="0">
                <a:solidFill>
                  <a:srgbClr val="002060"/>
                </a:solidFill>
                <a:latin typeface="Times New Roman" pitchFamily="18" charset="0"/>
                <a:cs typeface="Times New Roman" pitchFamily="18" charset="0"/>
              </a:rPr>
              <a:t>состав работы входят следующие части: </a:t>
            </a:r>
          </a:p>
          <a:p>
            <a:pPr>
              <a:defRPr/>
            </a:pPr>
            <a:r>
              <a:rPr lang="ru-RU" sz="2400" dirty="0">
                <a:solidFill>
                  <a:srgbClr val="002060"/>
                </a:solidFill>
                <a:latin typeface="Times New Roman" pitchFamily="18" charset="0"/>
                <a:cs typeface="Times New Roman" pitchFamily="18" charset="0"/>
              </a:rPr>
              <a:t>титульный лист,</a:t>
            </a:r>
          </a:p>
          <a:p>
            <a:pPr>
              <a:defRPr/>
            </a:pPr>
            <a:r>
              <a:rPr lang="ru-RU" sz="2400" dirty="0">
                <a:solidFill>
                  <a:srgbClr val="002060"/>
                </a:solidFill>
                <a:latin typeface="Times New Roman" pitchFamily="18" charset="0"/>
                <a:cs typeface="Times New Roman" pitchFamily="18" charset="0"/>
              </a:rPr>
              <a:t> краткая аннотация</a:t>
            </a:r>
          </a:p>
          <a:p>
            <a:pPr>
              <a:defRPr/>
            </a:pPr>
            <a:r>
              <a:rPr lang="ru-RU" sz="2400" dirty="0">
                <a:solidFill>
                  <a:srgbClr val="002060"/>
                </a:solidFill>
                <a:latin typeface="Times New Roman" pitchFamily="18" charset="0"/>
                <a:cs typeface="Times New Roman" pitchFamily="18" charset="0"/>
              </a:rPr>
              <a:t> аннотация </a:t>
            </a:r>
          </a:p>
          <a:p>
            <a:pPr>
              <a:defRPr/>
            </a:pPr>
            <a:r>
              <a:rPr lang="ru-RU" sz="2400" dirty="0">
                <a:solidFill>
                  <a:srgbClr val="002060"/>
                </a:solidFill>
                <a:latin typeface="Times New Roman" pitchFamily="18" charset="0"/>
                <a:cs typeface="Times New Roman" pitchFamily="18" charset="0"/>
              </a:rPr>
              <a:t> научная статья (описание работы), </a:t>
            </a:r>
          </a:p>
          <a:p>
            <a:pPr>
              <a:defRPr/>
            </a:pPr>
            <a:r>
              <a:rPr lang="ru-RU" sz="2400" dirty="0">
                <a:solidFill>
                  <a:srgbClr val="002060"/>
                </a:solidFill>
                <a:latin typeface="Times New Roman" pitchFamily="18" charset="0"/>
                <a:cs typeface="Times New Roman" pitchFamily="18" charset="0"/>
              </a:rPr>
              <a:t> план исследований</a:t>
            </a:r>
          </a:p>
          <a:p>
            <a:pPr>
              <a:defRPr/>
            </a:pPr>
            <a:r>
              <a:rPr lang="ru-RU" sz="2400" dirty="0">
                <a:solidFill>
                  <a:srgbClr val="002060"/>
                </a:solidFill>
                <a:latin typeface="Times New Roman" pitchFamily="18" charset="0"/>
                <a:cs typeface="Times New Roman" pitchFamily="18" charset="0"/>
              </a:rPr>
              <a:t> отзывы, рекомендации научных руководителей, рекомендательные письма, справки о внедрении или использовании результатов работы, другие сведения, характеризующие работу.</a:t>
            </a:r>
          </a:p>
        </p:txBody>
      </p:sp>
      <p:sp>
        <p:nvSpPr>
          <p:cNvPr id="3" name="Заголовок 2"/>
          <p:cNvSpPr>
            <a:spLocks noGrp="1"/>
          </p:cNvSpPr>
          <p:nvPr>
            <p:ph type="title"/>
          </p:nvPr>
        </p:nvSpPr>
        <p:spPr/>
        <p:txBody>
          <a:bodyPr>
            <a:normAutofit fontScale="90000"/>
          </a:bodyPr>
          <a:lstStyle/>
          <a:p>
            <a:r>
              <a:rPr lang="ru-RU" sz="3100" dirty="0">
                <a:solidFill>
                  <a:srgbClr val="FF0000"/>
                </a:solidFill>
                <a:latin typeface="Times New Roman" pitchFamily="18" charset="0"/>
                <a:cs typeface="Times New Roman" pitchFamily="18" charset="0"/>
              </a:rPr>
              <a:t>Состав и структура </a:t>
            </a:r>
            <a:r>
              <a:rPr lang="ru-RU" sz="3100" dirty="0" smtClean="0">
                <a:solidFill>
                  <a:srgbClr val="FF0000"/>
                </a:solidFill>
                <a:latin typeface="Times New Roman" pitchFamily="18" charset="0"/>
                <a:cs typeface="Times New Roman" pitchFamily="18" charset="0"/>
              </a:rPr>
              <a:t> научно-исследовательской работы</a:t>
            </a:r>
            <a:r>
              <a:rPr lang="ru-RU" sz="4400" dirty="0">
                <a:solidFill>
                  <a:srgbClr val="FF0000"/>
                </a:solidFill>
                <a:latin typeface="Times New Roman" pitchFamily="18" charset="0"/>
                <a:cs typeface="Times New Roman" pitchFamily="18" charset="0"/>
              </a:rPr>
              <a:t/>
            </a:r>
            <a:br>
              <a:rPr lang="ru-RU" sz="4400" dirty="0">
                <a:solidFill>
                  <a:srgbClr val="FF0000"/>
                </a:solidFill>
                <a:latin typeface="Times New Roman" pitchFamily="18" charset="0"/>
                <a:cs typeface="Times New Roman" pitchFamily="18" charset="0"/>
              </a:rPr>
            </a:br>
            <a:endParaRPr lang="ru-RU" dirty="0"/>
          </a:p>
        </p:txBody>
      </p:sp>
    </p:spTree>
    <p:extLst>
      <p:ext uri="{BB962C8B-B14F-4D97-AF65-F5344CB8AC3E}">
        <p14:creationId xmlns:p14="http://schemas.microsoft.com/office/powerpoint/2010/main" val="3121883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285750" indent="-285750">
              <a:buFont typeface="Arial" pitchFamily="34" charset="0"/>
              <a:buChar char="•"/>
              <a:defRPr/>
            </a:pPr>
            <a:r>
              <a:rPr lang="ru-RU" dirty="0"/>
              <a:t> </a:t>
            </a:r>
            <a:r>
              <a:rPr lang="ru-RU" sz="2400" dirty="0">
                <a:solidFill>
                  <a:srgbClr val="002060"/>
                </a:solidFill>
              </a:rPr>
              <a:t>постановка проблемы</a:t>
            </a:r>
          </a:p>
          <a:p>
            <a:pPr marL="342900" indent="-342900">
              <a:buFont typeface="Arial" pitchFamily="34" charset="0"/>
              <a:buChar char="•"/>
              <a:defRPr/>
            </a:pPr>
            <a:r>
              <a:rPr lang="ru-RU" sz="2400" dirty="0">
                <a:solidFill>
                  <a:srgbClr val="002060"/>
                </a:solidFill>
              </a:rPr>
              <a:t>изучение теории, посвященной данной   проблематике    </a:t>
            </a:r>
          </a:p>
          <a:p>
            <a:pPr marL="342900" indent="-342900">
              <a:buFont typeface="Arial" pitchFamily="34" charset="0"/>
              <a:buChar char="•"/>
              <a:defRPr/>
            </a:pPr>
            <a:r>
              <a:rPr lang="ru-RU" sz="2400" dirty="0">
                <a:solidFill>
                  <a:srgbClr val="002060"/>
                </a:solidFill>
              </a:rPr>
              <a:t>подбор методик исследования и      практическое овладение ими</a:t>
            </a:r>
          </a:p>
          <a:p>
            <a:pPr marL="342900" indent="-342900">
              <a:buFont typeface="Arial" pitchFamily="34" charset="0"/>
              <a:buChar char="•"/>
              <a:defRPr/>
            </a:pPr>
            <a:r>
              <a:rPr lang="ru-RU" sz="2400" dirty="0">
                <a:solidFill>
                  <a:srgbClr val="002060"/>
                </a:solidFill>
              </a:rPr>
              <a:t>сбор собственного материала, его анализ и обобщение,</a:t>
            </a:r>
          </a:p>
          <a:p>
            <a:pPr marL="342900" indent="-342900">
              <a:buFont typeface="Arial" pitchFamily="34" charset="0"/>
              <a:buChar char="•"/>
              <a:defRPr/>
            </a:pPr>
            <a:r>
              <a:rPr lang="ru-RU" sz="2400" dirty="0">
                <a:solidFill>
                  <a:srgbClr val="002060"/>
                </a:solidFill>
              </a:rPr>
              <a:t>собственные выводы.</a:t>
            </a:r>
          </a:p>
          <a:p>
            <a:pPr marL="342900" indent="-342900">
              <a:buFont typeface="Arial" pitchFamily="34" charset="0"/>
              <a:buChar char="•"/>
              <a:defRPr/>
            </a:pPr>
            <a:r>
              <a:rPr lang="ru-RU" sz="2400" dirty="0">
                <a:solidFill>
                  <a:srgbClr val="002060"/>
                </a:solidFill>
              </a:rPr>
              <a:t>практическая значимость</a:t>
            </a:r>
          </a:p>
          <a:p>
            <a:endParaRPr lang="ru-RU" dirty="0"/>
          </a:p>
        </p:txBody>
      </p:sp>
      <p:sp>
        <p:nvSpPr>
          <p:cNvPr id="3" name="Заголовок 2"/>
          <p:cNvSpPr>
            <a:spLocks noGrp="1"/>
          </p:cNvSpPr>
          <p:nvPr>
            <p:ph type="title"/>
          </p:nvPr>
        </p:nvSpPr>
        <p:spPr/>
        <p:txBody>
          <a:bodyPr>
            <a:normAutofit/>
          </a:bodyPr>
          <a:lstStyle/>
          <a:p>
            <a:r>
              <a:rPr lang="ru-RU" sz="2400" dirty="0">
                <a:solidFill>
                  <a:srgbClr val="FF0000"/>
                </a:solidFill>
              </a:rPr>
              <a:t>Этапы, характерные для исследования в научной сфере, исходя из принятых в науке традиций</a:t>
            </a:r>
          </a:p>
        </p:txBody>
      </p:sp>
    </p:spTree>
    <p:extLst>
      <p:ext uri="{BB962C8B-B14F-4D97-AF65-F5344CB8AC3E}">
        <p14:creationId xmlns:p14="http://schemas.microsoft.com/office/powerpoint/2010/main" val="610954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109728" indent="0">
              <a:buNone/>
            </a:pPr>
            <a:r>
              <a:rPr lang="ru-RU" sz="2800" dirty="0" smtClean="0">
                <a:latin typeface="Times New Roman" pitchFamily="18" charset="0"/>
                <a:cs typeface="Times New Roman" pitchFamily="18" charset="0"/>
              </a:rPr>
              <a:t> </a:t>
            </a:r>
            <a:r>
              <a:rPr lang="ru-RU" sz="2800" dirty="0" smtClean="0">
                <a:solidFill>
                  <a:srgbClr val="002060"/>
                </a:solidFill>
                <a:latin typeface="Times New Roman" pitchFamily="18" charset="0"/>
                <a:cs typeface="Times New Roman" pitchFamily="18" charset="0"/>
              </a:rPr>
              <a:t>Разделы</a:t>
            </a:r>
            <a:r>
              <a:rPr lang="ru-RU" sz="2800" dirty="0">
                <a:solidFill>
                  <a:srgbClr val="002060"/>
                </a:solidFill>
                <a:latin typeface="Times New Roman" pitchFamily="18" charset="0"/>
                <a:cs typeface="Times New Roman" pitchFamily="18" charset="0"/>
              </a:rPr>
              <a:t>: </a:t>
            </a:r>
            <a:endParaRPr lang="ru-RU" sz="2800" dirty="0" smtClean="0">
              <a:solidFill>
                <a:srgbClr val="002060"/>
              </a:solidFill>
              <a:latin typeface="Times New Roman" pitchFamily="18" charset="0"/>
              <a:cs typeface="Times New Roman" pitchFamily="18" charset="0"/>
            </a:endParaRPr>
          </a:p>
          <a:p>
            <a:r>
              <a:rPr lang="ru-RU" sz="2800" dirty="0" smtClean="0">
                <a:solidFill>
                  <a:srgbClr val="002060"/>
                </a:solidFill>
                <a:latin typeface="Times New Roman" pitchFamily="18" charset="0"/>
                <a:cs typeface="Times New Roman" pitchFamily="18" charset="0"/>
              </a:rPr>
              <a:t>-проблема </a:t>
            </a:r>
            <a:r>
              <a:rPr lang="ru-RU" sz="2800" dirty="0">
                <a:solidFill>
                  <a:srgbClr val="002060"/>
                </a:solidFill>
                <a:latin typeface="Times New Roman" pitchFamily="18" charset="0"/>
                <a:cs typeface="Times New Roman" pitchFamily="18" charset="0"/>
              </a:rPr>
              <a:t>или вопрос, подлежащий </a:t>
            </a:r>
            <a:r>
              <a:rPr lang="ru-RU" sz="2800" dirty="0" smtClean="0">
                <a:solidFill>
                  <a:srgbClr val="002060"/>
                </a:solidFill>
                <a:latin typeface="Times New Roman" pitchFamily="18" charset="0"/>
                <a:cs typeface="Times New Roman" pitchFamily="18" charset="0"/>
              </a:rPr>
              <a:t>исследованию</a:t>
            </a:r>
          </a:p>
          <a:p>
            <a:r>
              <a:rPr lang="ru-RU" sz="2800" dirty="0" smtClean="0">
                <a:solidFill>
                  <a:srgbClr val="002060"/>
                </a:solidFill>
                <a:latin typeface="Times New Roman" pitchFamily="18" charset="0"/>
                <a:cs typeface="Times New Roman" pitchFamily="18" charset="0"/>
              </a:rPr>
              <a:t> гипотеза</a:t>
            </a:r>
          </a:p>
          <a:p>
            <a:r>
              <a:rPr lang="ru-RU" sz="2800" dirty="0" smtClean="0">
                <a:solidFill>
                  <a:srgbClr val="002060"/>
                </a:solidFill>
                <a:latin typeface="Times New Roman" pitchFamily="18" charset="0"/>
                <a:cs typeface="Times New Roman" pitchFamily="18" charset="0"/>
              </a:rPr>
              <a:t>-подробное </a:t>
            </a:r>
            <a:r>
              <a:rPr lang="ru-RU" sz="2800" dirty="0">
                <a:solidFill>
                  <a:srgbClr val="002060"/>
                </a:solidFill>
                <a:latin typeface="Times New Roman" pitchFamily="18" charset="0"/>
                <a:cs typeface="Times New Roman" pitchFamily="18" charset="0"/>
              </a:rPr>
              <a:t>описание </a:t>
            </a:r>
            <a:r>
              <a:rPr lang="ru-RU" sz="2800" dirty="0" smtClean="0">
                <a:solidFill>
                  <a:srgbClr val="002060"/>
                </a:solidFill>
                <a:latin typeface="Times New Roman" pitchFamily="18" charset="0"/>
                <a:cs typeface="Times New Roman" pitchFamily="18" charset="0"/>
              </a:rPr>
              <a:t>метода</a:t>
            </a:r>
          </a:p>
          <a:p>
            <a:r>
              <a:rPr lang="ru-RU" sz="2800" dirty="0" smtClean="0">
                <a:solidFill>
                  <a:srgbClr val="002060"/>
                </a:solidFill>
                <a:latin typeface="Times New Roman" pitchFamily="18" charset="0"/>
                <a:cs typeface="Times New Roman" pitchFamily="18" charset="0"/>
              </a:rPr>
              <a:t>-библиографии </a:t>
            </a:r>
            <a:r>
              <a:rPr lang="ru-RU" sz="2800" dirty="0">
                <a:solidFill>
                  <a:srgbClr val="002060"/>
                </a:solidFill>
                <a:latin typeface="Times New Roman" pitchFamily="18" charset="0"/>
                <a:cs typeface="Times New Roman" pitchFamily="18" charset="0"/>
              </a:rPr>
              <a:t>(хотя бы три основные работы, относящиеся к предмету </a:t>
            </a:r>
            <a:r>
              <a:rPr lang="ru-RU" sz="2800" dirty="0" smtClean="0">
                <a:solidFill>
                  <a:srgbClr val="002060"/>
                </a:solidFill>
                <a:latin typeface="Times New Roman" pitchFamily="18" charset="0"/>
                <a:cs typeface="Times New Roman" pitchFamily="18" charset="0"/>
              </a:rPr>
              <a:t>исследования</a:t>
            </a:r>
            <a:endParaRPr lang="ru-RU" dirty="0">
              <a:solidFill>
                <a:srgbClr val="002060"/>
              </a:solidFill>
            </a:endParaRPr>
          </a:p>
        </p:txBody>
      </p:sp>
      <p:sp>
        <p:nvSpPr>
          <p:cNvPr id="3" name="Заголовок 2"/>
          <p:cNvSpPr>
            <a:spLocks noGrp="1"/>
          </p:cNvSpPr>
          <p:nvPr>
            <p:ph type="title"/>
          </p:nvPr>
        </p:nvSpPr>
        <p:spPr/>
        <p:txBody>
          <a:bodyPr>
            <a:normAutofit/>
          </a:bodyPr>
          <a:lstStyle/>
          <a:p>
            <a:r>
              <a:rPr lang="ru-RU" sz="3200" b="0" dirty="0">
                <a:solidFill>
                  <a:srgbClr val="FF0000"/>
                </a:solidFill>
                <a:latin typeface="Times New Roman" pitchFamily="18" charset="0"/>
                <a:cs typeface="Times New Roman" pitchFamily="18" charset="0"/>
              </a:rPr>
              <a:t>План исследований</a:t>
            </a:r>
            <a:endParaRPr lang="ru-RU" sz="3200" b="0" dirty="0">
              <a:solidFill>
                <a:srgbClr val="FF0000"/>
              </a:solidFill>
            </a:endParaRPr>
          </a:p>
        </p:txBody>
      </p:sp>
    </p:spTree>
    <p:extLst>
      <p:ext uri="{BB962C8B-B14F-4D97-AF65-F5344CB8AC3E}">
        <p14:creationId xmlns:p14="http://schemas.microsoft.com/office/powerpoint/2010/main" val="1379956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sz="2000" b="1" dirty="0" err="1" smtClean="0">
                <a:solidFill>
                  <a:srgbClr val="002060"/>
                </a:solidFill>
              </a:rPr>
              <a:t>Гец</a:t>
            </a:r>
            <a:r>
              <a:rPr lang="ru-RU" sz="2000" b="1" dirty="0" smtClean="0">
                <a:solidFill>
                  <a:srgbClr val="002060"/>
                </a:solidFill>
              </a:rPr>
              <a:t> Т.Б. </a:t>
            </a:r>
          </a:p>
          <a:p>
            <a:r>
              <a:rPr lang="ru-RU" sz="2000" dirty="0" smtClean="0">
                <a:solidFill>
                  <a:srgbClr val="002060"/>
                </a:solidFill>
              </a:rPr>
              <a:t>Иллюстрированный путеводитель по Евгению Онегину-9 класс</a:t>
            </a:r>
          </a:p>
          <a:p>
            <a:r>
              <a:rPr lang="ru-RU" sz="2000" dirty="0" smtClean="0">
                <a:solidFill>
                  <a:srgbClr val="002060"/>
                </a:solidFill>
              </a:rPr>
              <a:t>Времена Года -7 класс</a:t>
            </a:r>
          </a:p>
          <a:p>
            <a:r>
              <a:rPr lang="ru-RU" sz="2000" b="1" dirty="0" smtClean="0">
                <a:solidFill>
                  <a:srgbClr val="002060"/>
                </a:solidFill>
              </a:rPr>
              <a:t>Бондаренко А.С.</a:t>
            </a:r>
          </a:p>
          <a:p>
            <a:r>
              <a:rPr lang="ru-RU" sz="2000" dirty="0" smtClean="0">
                <a:solidFill>
                  <a:srgbClr val="002060"/>
                </a:solidFill>
              </a:rPr>
              <a:t>Города Германии (создание открыток) -6 класс</a:t>
            </a:r>
          </a:p>
          <a:p>
            <a:r>
              <a:rPr lang="ru-RU" sz="2000" b="1" dirty="0" smtClean="0">
                <a:solidFill>
                  <a:srgbClr val="002060"/>
                </a:solidFill>
              </a:rPr>
              <a:t>Мусина Л.И</a:t>
            </a:r>
            <a:r>
              <a:rPr lang="ru-RU" sz="2000" dirty="0" smtClean="0">
                <a:solidFill>
                  <a:srgbClr val="002060"/>
                </a:solidFill>
              </a:rPr>
              <a:t>. Тайны Колизея, 5 </a:t>
            </a:r>
            <a:r>
              <a:rPr lang="ru-RU" sz="2000" dirty="0" err="1" smtClean="0">
                <a:solidFill>
                  <a:srgbClr val="002060"/>
                </a:solidFill>
              </a:rPr>
              <a:t>кл</a:t>
            </a:r>
            <a:endParaRPr lang="ru-RU" sz="2000" dirty="0" smtClean="0">
              <a:solidFill>
                <a:srgbClr val="002060"/>
              </a:solidFill>
            </a:endParaRPr>
          </a:p>
          <a:p>
            <a:r>
              <a:rPr lang="ru-RU" sz="2000" b="1" dirty="0" err="1" smtClean="0">
                <a:solidFill>
                  <a:srgbClr val="002060"/>
                </a:solidFill>
              </a:rPr>
              <a:t>Шулаева</a:t>
            </a:r>
            <a:r>
              <a:rPr lang="ru-RU" sz="2000" b="1" dirty="0" smtClean="0">
                <a:solidFill>
                  <a:srgbClr val="002060"/>
                </a:solidFill>
              </a:rPr>
              <a:t> Т.Н. </a:t>
            </a:r>
            <a:r>
              <a:rPr lang="ru-RU" sz="2000" dirty="0" smtClean="0">
                <a:solidFill>
                  <a:srgbClr val="002060"/>
                </a:solidFill>
              </a:rPr>
              <a:t>защита творческих работ учащихся в рамках проекта «Занимательная математика» 6 </a:t>
            </a:r>
            <a:r>
              <a:rPr lang="ru-RU" sz="2000" dirty="0" err="1" smtClean="0">
                <a:solidFill>
                  <a:srgbClr val="002060"/>
                </a:solidFill>
              </a:rPr>
              <a:t>кл</a:t>
            </a:r>
            <a:r>
              <a:rPr lang="ru-RU" sz="2000" dirty="0" smtClean="0">
                <a:solidFill>
                  <a:srgbClr val="002060"/>
                </a:solidFill>
              </a:rPr>
              <a:t>, проекта «Математика царица наук» 7 </a:t>
            </a:r>
            <a:r>
              <a:rPr lang="ru-RU" sz="2000" dirty="0" err="1" smtClean="0">
                <a:solidFill>
                  <a:srgbClr val="002060"/>
                </a:solidFill>
              </a:rPr>
              <a:t>кл</a:t>
            </a:r>
            <a:r>
              <a:rPr lang="ru-RU" sz="2000" dirty="0" smtClean="0">
                <a:solidFill>
                  <a:srgbClr val="002060"/>
                </a:solidFill>
              </a:rPr>
              <a:t>.</a:t>
            </a:r>
          </a:p>
          <a:p>
            <a:r>
              <a:rPr lang="ru-RU" sz="2000" b="1" dirty="0" err="1" smtClean="0">
                <a:solidFill>
                  <a:srgbClr val="002060"/>
                </a:solidFill>
              </a:rPr>
              <a:t>Рудаева</a:t>
            </a:r>
            <a:r>
              <a:rPr lang="ru-RU" sz="2000" b="1" dirty="0" smtClean="0">
                <a:solidFill>
                  <a:srgbClr val="002060"/>
                </a:solidFill>
              </a:rPr>
              <a:t> Е.Г. </a:t>
            </a:r>
            <a:r>
              <a:rPr lang="ru-RU" sz="2000" dirty="0" smtClean="0">
                <a:solidFill>
                  <a:srgbClr val="002060"/>
                </a:solidFill>
              </a:rPr>
              <a:t>Творческая </a:t>
            </a:r>
            <a:r>
              <a:rPr lang="ru-RU" sz="2000" dirty="0" smtClean="0"/>
              <a:t>мастерская (проекты по технологии)</a:t>
            </a:r>
            <a:endParaRPr lang="ru-RU" sz="2000" dirty="0"/>
          </a:p>
        </p:txBody>
      </p:sp>
      <p:sp>
        <p:nvSpPr>
          <p:cNvPr id="3" name="Заголовок 2"/>
          <p:cNvSpPr>
            <a:spLocks noGrp="1"/>
          </p:cNvSpPr>
          <p:nvPr>
            <p:ph type="title"/>
          </p:nvPr>
        </p:nvSpPr>
        <p:spPr/>
        <p:txBody>
          <a:bodyPr>
            <a:normAutofit/>
          </a:bodyPr>
          <a:lstStyle/>
          <a:p>
            <a:r>
              <a:rPr lang="ru-RU" sz="1800" dirty="0" smtClean="0">
                <a:solidFill>
                  <a:srgbClr val="FF0000"/>
                </a:solidFill>
              </a:rPr>
              <a:t>Работа над проектами учащихся</a:t>
            </a:r>
            <a:endParaRPr lang="ru-RU" sz="1800" dirty="0">
              <a:solidFill>
                <a:srgbClr val="FF0000"/>
              </a:solidFill>
            </a:endParaRPr>
          </a:p>
        </p:txBody>
      </p:sp>
    </p:spTree>
    <p:extLst>
      <p:ext uri="{BB962C8B-B14F-4D97-AF65-F5344CB8AC3E}">
        <p14:creationId xmlns:p14="http://schemas.microsoft.com/office/powerpoint/2010/main" val="81453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872082378"/>
              </p:ext>
            </p:extLst>
          </p:nvPr>
        </p:nvGraphicFramePr>
        <p:xfrm>
          <a:off x="1387157" y="1700181"/>
          <a:ext cx="6369685" cy="4986020"/>
        </p:xfrm>
        <a:graphic>
          <a:graphicData uri="http://schemas.openxmlformats.org/drawingml/2006/table">
            <a:tbl>
              <a:tblPr firstRow="1" firstCol="1" bandRow="1">
                <a:tableStyleId>{5C22544A-7EE6-4342-B048-85BDC9FD1C3A}</a:tableStyleId>
              </a:tblPr>
              <a:tblGrid>
                <a:gridCol w="593725"/>
                <a:gridCol w="593725"/>
                <a:gridCol w="1738630"/>
                <a:gridCol w="1823085"/>
                <a:gridCol w="1620520"/>
              </a:tblGrid>
              <a:tr h="0">
                <a:tc>
                  <a:txBody>
                    <a:bodyPr/>
                    <a:lstStyle/>
                    <a:p>
                      <a:pPr algn="ctr">
                        <a:lnSpc>
                          <a:spcPct val="115000"/>
                        </a:lnSpc>
                        <a:spcAft>
                          <a:spcPts val="1000"/>
                        </a:spcAft>
                      </a:pPr>
                      <a:r>
                        <a:rPr lang="ru-RU" sz="1200" dirty="0">
                          <a:effectLst/>
                        </a:rPr>
                        <a:t>№ П/П</a:t>
                      </a:r>
                      <a:endParaRPr lang="ru-RU" sz="1100" dirty="0">
                        <a:effectLst/>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200">
                          <a:effectLst/>
                        </a:rPr>
                        <a:t>Класс</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200">
                          <a:effectLst/>
                        </a:rPr>
                        <a:t>Фамилия имя  отчество учащегося</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200">
                          <a:effectLst/>
                        </a:rPr>
                        <a:t>ФИО , должность научного руководителя </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1000"/>
                        </a:spcAft>
                      </a:pPr>
                      <a:r>
                        <a:rPr lang="ru-RU" sz="1200">
                          <a:effectLst/>
                        </a:rPr>
                        <a:t>Направление (тема) исследовательской работы</a:t>
                      </a:r>
                      <a:r>
                        <a:rPr lang="ru-RU" sz="1100">
                          <a:effectLst/>
                        </a:rPr>
                        <a:t> </a:t>
                      </a:r>
                      <a:endParaRPr lang="ru-RU" sz="1100">
                        <a:effectLst/>
                        <a:latin typeface="Calibri"/>
                        <a:ea typeface="Times New Roman"/>
                        <a:cs typeface="Times New Roman"/>
                      </a:endParaRPr>
                    </a:p>
                  </a:txBody>
                  <a:tcPr marL="68580" marR="68580" marT="0" marB="0"/>
                </a:tc>
              </a:tr>
              <a:tr h="0">
                <a:tc>
                  <a:txBody>
                    <a:bodyPr/>
                    <a:lstStyle/>
                    <a:p>
                      <a:pPr marL="342900" lvl="0" indent="-342900" algn="ctr">
                        <a:lnSpc>
                          <a:spcPct val="115000"/>
                        </a:lnSpc>
                        <a:spcAft>
                          <a:spcPts val="0"/>
                        </a:spcAft>
                        <a:buFont typeface="+mj-lt"/>
                        <a:buAutoNum type="arabicPeriod"/>
                      </a:pPr>
                      <a:r>
                        <a:rPr lang="ru-RU" sz="1200">
                          <a:effectLst/>
                        </a:rPr>
                        <a:t> </a:t>
                      </a:r>
                      <a:endParaRPr lang="ru-RU" sz="1100">
                        <a:effectLst/>
                        <a:latin typeface="Calibri"/>
                        <a:ea typeface="Times New Roman"/>
                        <a:cs typeface="Times New Roman"/>
                      </a:endParaRPr>
                    </a:p>
                  </a:txBody>
                  <a:tcPr marL="68580" marR="68580" marT="0" marB="0"/>
                </a:tc>
                <a:tc>
                  <a:txBody>
                    <a:bodyPr/>
                    <a:lstStyle/>
                    <a:p>
                      <a:pPr>
                        <a:lnSpc>
                          <a:spcPct val="115000"/>
                        </a:lnSpc>
                        <a:spcAft>
                          <a:spcPts val="1000"/>
                        </a:spcAft>
                      </a:pPr>
                      <a:r>
                        <a:rPr lang="ru-RU" sz="1200">
                          <a:effectLst/>
                        </a:rPr>
                        <a:t>7Д</a:t>
                      </a:r>
                      <a:endParaRPr lang="ru-RU" sz="1100">
                        <a:effectLst/>
                        <a:latin typeface="Calibri"/>
                        <a:ea typeface="Times New Roman"/>
                        <a:cs typeface="Times New Roman"/>
                      </a:endParaRPr>
                    </a:p>
                  </a:txBody>
                  <a:tcPr marL="68580" marR="68580" marT="0" marB="0"/>
                </a:tc>
                <a:tc>
                  <a:txBody>
                    <a:bodyPr/>
                    <a:lstStyle/>
                    <a:p>
                      <a:pPr>
                        <a:lnSpc>
                          <a:spcPct val="115000"/>
                        </a:lnSpc>
                        <a:spcAft>
                          <a:spcPts val="1000"/>
                        </a:spcAft>
                      </a:pPr>
                      <a:r>
                        <a:rPr lang="ru-RU" sz="1200" dirty="0">
                          <a:effectLst/>
                          <a:latin typeface="+mj-lt"/>
                        </a:rPr>
                        <a:t>Максимова Дарья Максимовна</a:t>
                      </a:r>
                      <a:endParaRPr lang="ru-RU" sz="1100" dirty="0">
                        <a:effectLst/>
                        <a:latin typeface="+mj-lt"/>
                        <a:ea typeface="Times New Roman"/>
                        <a:cs typeface="Times New Roman"/>
                      </a:endParaRPr>
                    </a:p>
                  </a:txBody>
                  <a:tcPr marL="68580" marR="68580" marT="0" marB="0"/>
                </a:tc>
                <a:tc>
                  <a:txBody>
                    <a:bodyPr/>
                    <a:lstStyle/>
                    <a:p>
                      <a:pPr>
                        <a:lnSpc>
                          <a:spcPct val="115000"/>
                        </a:lnSpc>
                        <a:spcAft>
                          <a:spcPts val="1000"/>
                        </a:spcAft>
                      </a:pPr>
                      <a:r>
                        <a:rPr lang="ru-RU" sz="1200">
                          <a:effectLst/>
                          <a:latin typeface="+mj-lt"/>
                        </a:rPr>
                        <a:t>Калинина Альбина Петровна</a:t>
                      </a:r>
                      <a:endParaRPr lang="ru-RU" sz="1100">
                        <a:effectLst/>
                        <a:latin typeface="+mj-lt"/>
                        <a:ea typeface="Times New Roman"/>
                        <a:cs typeface="Times New Roman"/>
                      </a:endParaRPr>
                    </a:p>
                  </a:txBody>
                  <a:tcPr marL="68580" marR="68580" marT="0" marB="0"/>
                </a:tc>
                <a:tc>
                  <a:txBody>
                    <a:bodyPr/>
                    <a:lstStyle/>
                    <a:p>
                      <a:pPr>
                        <a:lnSpc>
                          <a:spcPct val="115000"/>
                        </a:lnSpc>
                        <a:spcAft>
                          <a:spcPts val="1000"/>
                        </a:spcAft>
                      </a:pPr>
                      <a:r>
                        <a:rPr lang="ru-RU" sz="1100">
                          <a:effectLst/>
                          <a:latin typeface="+mj-lt"/>
                        </a:rPr>
                        <a:t>Великие имена Сибири</a:t>
                      </a:r>
                    </a:p>
                    <a:p>
                      <a:pPr>
                        <a:lnSpc>
                          <a:spcPct val="115000"/>
                        </a:lnSpc>
                        <a:spcAft>
                          <a:spcPts val="1000"/>
                        </a:spcAft>
                      </a:pPr>
                      <a:r>
                        <a:rPr lang="ru-RU" sz="1100">
                          <a:effectLst/>
                          <a:latin typeface="+mj-lt"/>
                        </a:rPr>
                        <a:t>(краеведение)</a:t>
                      </a:r>
                      <a:endParaRPr lang="ru-RU" sz="1100">
                        <a:effectLst/>
                        <a:latin typeface="+mj-lt"/>
                        <a:ea typeface="Times New Roman"/>
                        <a:cs typeface="Times New Roman"/>
                      </a:endParaRPr>
                    </a:p>
                  </a:txBody>
                  <a:tcPr marL="68580" marR="68580" marT="0" marB="0"/>
                </a:tc>
              </a:tr>
              <a:tr h="0">
                <a:tc>
                  <a:txBody>
                    <a:bodyPr/>
                    <a:lstStyle/>
                    <a:p>
                      <a:pPr marL="0" lvl="0" indent="0" algn="ctr">
                        <a:lnSpc>
                          <a:spcPct val="115000"/>
                        </a:lnSpc>
                        <a:spcAft>
                          <a:spcPts val="0"/>
                        </a:spcAft>
                        <a:buFont typeface="+mj-lt"/>
                        <a:buNone/>
                      </a:pPr>
                      <a:r>
                        <a:rPr lang="ru-RU" sz="1200" dirty="0" smtClean="0">
                          <a:effectLst/>
                        </a:rPr>
                        <a:t>2.</a:t>
                      </a:r>
                    </a:p>
                    <a:p>
                      <a:pPr marL="0" lvl="0" indent="0" algn="ctr">
                        <a:lnSpc>
                          <a:spcPct val="115000"/>
                        </a:lnSpc>
                        <a:spcAft>
                          <a:spcPts val="0"/>
                        </a:spcAft>
                        <a:buFont typeface="+mj-lt"/>
                        <a:buNone/>
                      </a:pPr>
                      <a:r>
                        <a:rPr lang="ru-RU" sz="1200" dirty="0">
                          <a:effectLst/>
                        </a:rPr>
                        <a:t> </a:t>
                      </a:r>
                      <a:endParaRPr lang="ru-RU" sz="11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ru-RU" sz="1200">
                          <a:effectLst/>
                        </a:rPr>
                        <a:t>7Д </a:t>
                      </a:r>
                      <a:endParaRPr lang="ru-RU" sz="1100">
                        <a:effectLst/>
                        <a:latin typeface="Calibri"/>
                        <a:ea typeface="Times New Roman"/>
                        <a:cs typeface="Times New Roman"/>
                      </a:endParaRPr>
                    </a:p>
                  </a:txBody>
                  <a:tcPr marL="68580" marR="68580" marT="0" marB="0"/>
                </a:tc>
                <a:tc>
                  <a:txBody>
                    <a:bodyPr/>
                    <a:lstStyle/>
                    <a:p>
                      <a:pPr>
                        <a:lnSpc>
                          <a:spcPct val="115000"/>
                        </a:lnSpc>
                        <a:spcAft>
                          <a:spcPts val="1000"/>
                        </a:spcAft>
                      </a:pPr>
                      <a:r>
                        <a:rPr lang="ru-RU" sz="1200" dirty="0">
                          <a:effectLst/>
                          <a:latin typeface="+mj-lt"/>
                        </a:rPr>
                        <a:t>Полякова  Снежана Алексеевна</a:t>
                      </a:r>
                      <a:endParaRPr lang="ru-RU" sz="1100" dirty="0">
                        <a:effectLst/>
                        <a:latin typeface="+mj-lt"/>
                        <a:ea typeface="Times New Roman"/>
                        <a:cs typeface="Times New Roman"/>
                      </a:endParaRPr>
                    </a:p>
                  </a:txBody>
                  <a:tcPr marL="68580" marR="68580" marT="0" marB="0"/>
                </a:tc>
                <a:tc>
                  <a:txBody>
                    <a:bodyPr/>
                    <a:lstStyle/>
                    <a:p>
                      <a:pPr>
                        <a:lnSpc>
                          <a:spcPct val="115000"/>
                        </a:lnSpc>
                        <a:spcAft>
                          <a:spcPts val="1000"/>
                        </a:spcAft>
                      </a:pPr>
                      <a:r>
                        <a:rPr lang="ru-RU" sz="1200">
                          <a:effectLst/>
                          <a:latin typeface="+mj-lt"/>
                        </a:rPr>
                        <a:t>Калинина Альбина Петровна</a:t>
                      </a:r>
                      <a:endParaRPr lang="ru-RU" sz="1100">
                        <a:effectLst/>
                        <a:latin typeface="+mj-lt"/>
                        <a:ea typeface="Times New Roman"/>
                        <a:cs typeface="Times New Roman"/>
                      </a:endParaRPr>
                    </a:p>
                  </a:txBody>
                  <a:tcPr marL="68580" marR="68580" marT="0" marB="0"/>
                </a:tc>
                <a:tc>
                  <a:txBody>
                    <a:bodyPr/>
                    <a:lstStyle/>
                    <a:p>
                      <a:pPr>
                        <a:lnSpc>
                          <a:spcPct val="115000"/>
                        </a:lnSpc>
                        <a:spcAft>
                          <a:spcPts val="1000"/>
                        </a:spcAft>
                      </a:pPr>
                      <a:r>
                        <a:rPr lang="ru-RU" sz="1100">
                          <a:effectLst/>
                          <a:latin typeface="+mj-lt"/>
                        </a:rPr>
                        <a:t>Экскурсия по набережной реки Туры</a:t>
                      </a:r>
                      <a:endParaRPr lang="ru-RU" sz="1100">
                        <a:effectLst/>
                        <a:latin typeface="+mj-lt"/>
                        <a:ea typeface="Times New Roman"/>
                        <a:cs typeface="Times New Roman"/>
                      </a:endParaRPr>
                    </a:p>
                  </a:txBody>
                  <a:tcPr marL="68580" marR="68580" marT="0" marB="0"/>
                </a:tc>
              </a:tr>
              <a:tr h="0">
                <a:tc>
                  <a:txBody>
                    <a:bodyPr/>
                    <a:lstStyle/>
                    <a:p>
                      <a:pPr marL="0" lvl="0" indent="0" algn="ctr">
                        <a:lnSpc>
                          <a:spcPct val="115000"/>
                        </a:lnSpc>
                        <a:spcAft>
                          <a:spcPts val="0"/>
                        </a:spcAft>
                        <a:buFont typeface="+mj-lt"/>
                        <a:buNone/>
                      </a:pPr>
                      <a:r>
                        <a:rPr lang="ru-RU" sz="1200" dirty="0" smtClean="0">
                          <a:effectLst/>
                        </a:rPr>
                        <a:t>3</a:t>
                      </a:r>
                      <a:endParaRPr lang="ru-RU" sz="11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ru-RU" sz="1200">
                          <a:effectLst/>
                        </a:rPr>
                        <a:t>7Д</a:t>
                      </a:r>
                      <a:endParaRPr lang="ru-RU" sz="1100">
                        <a:effectLst/>
                        <a:latin typeface="Calibri"/>
                        <a:ea typeface="Times New Roman"/>
                        <a:cs typeface="Times New Roman"/>
                      </a:endParaRPr>
                    </a:p>
                  </a:txBody>
                  <a:tcPr marL="68580" marR="68580" marT="0" marB="0"/>
                </a:tc>
                <a:tc>
                  <a:txBody>
                    <a:bodyPr/>
                    <a:lstStyle/>
                    <a:p>
                      <a:pPr>
                        <a:lnSpc>
                          <a:spcPct val="115000"/>
                        </a:lnSpc>
                        <a:spcAft>
                          <a:spcPts val="1000"/>
                        </a:spcAft>
                      </a:pPr>
                      <a:r>
                        <a:rPr lang="ru-RU" sz="1200" dirty="0" err="1">
                          <a:effectLst/>
                          <a:latin typeface="+mj-lt"/>
                        </a:rPr>
                        <a:t>Кичиров</a:t>
                      </a:r>
                      <a:r>
                        <a:rPr lang="ru-RU" sz="1200" dirty="0">
                          <a:effectLst/>
                          <a:latin typeface="+mj-lt"/>
                        </a:rPr>
                        <a:t> Роман Станиславович</a:t>
                      </a:r>
                      <a:endParaRPr lang="ru-RU" sz="1100" dirty="0">
                        <a:effectLst/>
                        <a:latin typeface="+mj-lt"/>
                        <a:ea typeface="Times New Roman"/>
                        <a:cs typeface="Times New Roman"/>
                      </a:endParaRPr>
                    </a:p>
                  </a:txBody>
                  <a:tcPr marL="68580" marR="68580" marT="0" marB="0"/>
                </a:tc>
                <a:tc>
                  <a:txBody>
                    <a:bodyPr/>
                    <a:lstStyle/>
                    <a:p>
                      <a:pPr>
                        <a:lnSpc>
                          <a:spcPct val="115000"/>
                        </a:lnSpc>
                        <a:spcAft>
                          <a:spcPts val="1000"/>
                        </a:spcAft>
                      </a:pPr>
                      <a:r>
                        <a:rPr lang="ru-RU" sz="1200" dirty="0">
                          <a:effectLst/>
                          <a:latin typeface="+mj-lt"/>
                        </a:rPr>
                        <a:t>Калинина Альбина Петровна</a:t>
                      </a:r>
                      <a:endParaRPr lang="ru-RU" sz="1100" dirty="0">
                        <a:effectLst/>
                        <a:latin typeface="+mj-lt"/>
                        <a:ea typeface="Times New Roman"/>
                        <a:cs typeface="Times New Roman"/>
                      </a:endParaRPr>
                    </a:p>
                  </a:txBody>
                  <a:tcPr marL="68580" marR="68580" marT="0" marB="0"/>
                </a:tc>
                <a:tc>
                  <a:txBody>
                    <a:bodyPr/>
                    <a:lstStyle/>
                    <a:p>
                      <a:pPr>
                        <a:lnSpc>
                          <a:spcPct val="115000"/>
                        </a:lnSpc>
                        <a:spcAft>
                          <a:spcPts val="1000"/>
                        </a:spcAft>
                      </a:pPr>
                      <a:r>
                        <a:rPr lang="ru-RU" sz="1200">
                          <a:effectLst/>
                          <a:latin typeface="+mj-lt"/>
                        </a:rPr>
                        <a:t>Игра-квест «Романовы» по залам мультимедийного исторического парка «Россия- моя история»</a:t>
                      </a:r>
                      <a:endParaRPr lang="ru-RU" sz="1100">
                        <a:effectLst/>
                        <a:latin typeface="+mj-lt"/>
                        <a:ea typeface="Times New Roman"/>
                        <a:cs typeface="Times New Roman"/>
                      </a:endParaRPr>
                    </a:p>
                  </a:txBody>
                  <a:tcPr marL="68580" marR="68580" marT="0" marB="0"/>
                </a:tc>
              </a:tr>
              <a:tr h="0">
                <a:tc>
                  <a:txBody>
                    <a:bodyPr/>
                    <a:lstStyle/>
                    <a:p>
                      <a:pPr marL="0" lvl="0" indent="0" algn="ctr">
                        <a:lnSpc>
                          <a:spcPct val="115000"/>
                        </a:lnSpc>
                        <a:spcAft>
                          <a:spcPts val="0"/>
                        </a:spcAft>
                        <a:buFont typeface="+mj-lt"/>
                        <a:buNone/>
                      </a:pPr>
                      <a:r>
                        <a:rPr lang="ru-RU" sz="1200" dirty="0" smtClean="0">
                          <a:effectLst/>
                        </a:rPr>
                        <a:t>4</a:t>
                      </a:r>
                      <a:r>
                        <a:rPr lang="ru-RU" sz="1200" dirty="0">
                          <a:effectLst/>
                        </a:rPr>
                        <a:t> </a:t>
                      </a:r>
                      <a:endParaRPr lang="ru-RU" sz="11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ru-RU" sz="1200">
                          <a:effectLst/>
                        </a:rPr>
                        <a:t>7Д</a:t>
                      </a:r>
                      <a:endParaRPr lang="ru-RU" sz="1100">
                        <a:effectLst/>
                        <a:latin typeface="Calibri"/>
                        <a:ea typeface="Times New Roman"/>
                        <a:cs typeface="Times New Roman"/>
                      </a:endParaRPr>
                    </a:p>
                  </a:txBody>
                  <a:tcPr marL="68580" marR="68580" marT="0" marB="0"/>
                </a:tc>
                <a:tc>
                  <a:txBody>
                    <a:bodyPr/>
                    <a:lstStyle/>
                    <a:p>
                      <a:pPr>
                        <a:lnSpc>
                          <a:spcPct val="115000"/>
                        </a:lnSpc>
                        <a:spcAft>
                          <a:spcPts val="1000"/>
                        </a:spcAft>
                      </a:pPr>
                      <a:r>
                        <a:rPr lang="ru-RU" sz="1200" dirty="0" smtClean="0">
                          <a:effectLst/>
                          <a:latin typeface="+mj-lt"/>
                          <a:ea typeface="Times New Roman"/>
                          <a:cs typeface="Times New Roman"/>
                        </a:rPr>
                        <a:t>Полякова</a:t>
                      </a:r>
                      <a:r>
                        <a:rPr lang="ru-RU" sz="1200" baseline="0" dirty="0" smtClean="0">
                          <a:effectLst/>
                          <a:latin typeface="+mj-lt"/>
                          <a:ea typeface="Times New Roman"/>
                          <a:cs typeface="Times New Roman"/>
                        </a:rPr>
                        <a:t> Снежана Алексеевна</a:t>
                      </a:r>
                      <a:endParaRPr lang="ru-RU" sz="1200" dirty="0">
                        <a:effectLst/>
                        <a:latin typeface="+mj-lt"/>
                        <a:ea typeface="Times New Roman"/>
                        <a:cs typeface="Times New Roman"/>
                      </a:endParaRPr>
                    </a:p>
                  </a:txBody>
                  <a:tcPr marL="68580" marR="68580" marT="0" marB="0"/>
                </a:tc>
                <a:tc>
                  <a:txBody>
                    <a:bodyPr/>
                    <a:lstStyle/>
                    <a:p>
                      <a:pPr>
                        <a:lnSpc>
                          <a:spcPct val="115000"/>
                        </a:lnSpc>
                        <a:spcAft>
                          <a:spcPts val="1000"/>
                        </a:spcAft>
                      </a:pPr>
                      <a:r>
                        <a:rPr lang="ru-RU" sz="1200" dirty="0">
                          <a:effectLst/>
                          <a:latin typeface="+mj-lt"/>
                        </a:rPr>
                        <a:t>Калинина Альбина Петровна</a:t>
                      </a:r>
                      <a:endParaRPr lang="ru-RU" sz="1200" dirty="0">
                        <a:effectLst/>
                        <a:latin typeface="+mj-lt"/>
                        <a:ea typeface="Times New Roman"/>
                        <a:cs typeface="Times New Roman"/>
                      </a:endParaRPr>
                    </a:p>
                  </a:txBody>
                  <a:tcPr marL="68580" marR="68580" marT="0" marB="0"/>
                </a:tc>
                <a:tc>
                  <a:txBody>
                    <a:bodyPr/>
                    <a:lstStyle/>
                    <a:p>
                      <a:pPr>
                        <a:lnSpc>
                          <a:spcPct val="115000"/>
                        </a:lnSpc>
                        <a:spcAft>
                          <a:spcPts val="1000"/>
                        </a:spcAft>
                      </a:pPr>
                      <a:r>
                        <a:rPr lang="ru-RU" sz="1200">
                          <a:effectLst/>
                          <a:latin typeface="+mj-lt"/>
                        </a:rPr>
                        <a:t>Императорский маршрут</a:t>
                      </a:r>
                      <a:endParaRPr lang="ru-RU" sz="1100">
                        <a:effectLst/>
                        <a:latin typeface="+mj-lt"/>
                        <a:ea typeface="Times New Roman"/>
                        <a:cs typeface="Times New Roman"/>
                      </a:endParaRPr>
                    </a:p>
                  </a:txBody>
                  <a:tcPr marL="68580" marR="68580" marT="0" marB="0"/>
                </a:tc>
              </a:tr>
              <a:tr h="0">
                <a:tc>
                  <a:txBody>
                    <a:bodyPr/>
                    <a:lstStyle/>
                    <a:p>
                      <a:pPr marL="0" lvl="0" indent="0" algn="ctr">
                        <a:lnSpc>
                          <a:spcPct val="115000"/>
                        </a:lnSpc>
                        <a:spcAft>
                          <a:spcPts val="0"/>
                        </a:spcAft>
                        <a:buFont typeface="+mj-lt"/>
                        <a:buNone/>
                      </a:pPr>
                      <a:r>
                        <a:rPr lang="ru-RU" sz="1200" dirty="0" smtClean="0">
                          <a:effectLst/>
                        </a:rPr>
                        <a:t>5</a:t>
                      </a:r>
                      <a:r>
                        <a:rPr lang="ru-RU" sz="1200" dirty="0">
                          <a:effectLst/>
                        </a:rPr>
                        <a:t> </a:t>
                      </a:r>
                      <a:endParaRPr lang="ru-RU" sz="11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ru-RU" sz="1200">
                          <a:effectLst/>
                        </a:rPr>
                        <a:t>7Д</a:t>
                      </a:r>
                      <a:endParaRPr lang="ru-RU" sz="1100">
                        <a:effectLst/>
                        <a:latin typeface="Calibri"/>
                        <a:ea typeface="Times New Roman"/>
                        <a:cs typeface="Times New Roman"/>
                      </a:endParaRPr>
                    </a:p>
                  </a:txBody>
                  <a:tcPr marL="68580" marR="68580" marT="0" marB="0"/>
                </a:tc>
                <a:tc>
                  <a:txBody>
                    <a:bodyPr/>
                    <a:lstStyle/>
                    <a:p>
                      <a:pPr>
                        <a:lnSpc>
                          <a:spcPct val="115000"/>
                        </a:lnSpc>
                        <a:spcAft>
                          <a:spcPts val="1000"/>
                        </a:spcAft>
                      </a:pPr>
                      <a:r>
                        <a:rPr lang="ru-RU" sz="1200" dirty="0">
                          <a:effectLst/>
                          <a:latin typeface="+mj-lt"/>
                        </a:rPr>
                        <a:t>Белых Мария Григорьевна</a:t>
                      </a:r>
                      <a:endParaRPr lang="ru-RU" sz="1100" dirty="0">
                        <a:effectLst/>
                        <a:latin typeface="+mj-lt"/>
                        <a:ea typeface="Times New Roman"/>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ru-RU" sz="1200" dirty="0" smtClean="0">
                          <a:effectLst/>
                          <a:latin typeface="+mj-lt"/>
                        </a:rPr>
                        <a:t>Калинина Альбина Петровна</a:t>
                      </a:r>
                      <a:endParaRPr lang="ru-RU" sz="1200" dirty="0" smtClean="0">
                        <a:effectLst/>
                        <a:latin typeface="+mj-lt"/>
                        <a:ea typeface="Times New Roman"/>
                        <a:cs typeface="Times New Roman"/>
                      </a:endParaRPr>
                    </a:p>
                    <a:p>
                      <a:pPr>
                        <a:lnSpc>
                          <a:spcPct val="115000"/>
                        </a:lnSpc>
                        <a:spcAft>
                          <a:spcPts val="1000"/>
                        </a:spcAft>
                      </a:pPr>
                      <a:endParaRPr lang="ru-RU" sz="1200" dirty="0">
                        <a:effectLst/>
                        <a:latin typeface="+mj-lt"/>
                        <a:ea typeface="Times New Roman"/>
                        <a:cs typeface="Times New Roman"/>
                      </a:endParaRPr>
                    </a:p>
                  </a:txBody>
                  <a:tcPr marL="68580" marR="68580" marT="0" marB="0"/>
                </a:tc>
                <a:tc>
                  <a:txBody>
                    <a:bodyPr/>
                    <a:lstStyle/>
                    <a:p>
                      <a:pPr>
                        <a:lnSpc>
                          <a:spcPct val="115000"/>
                        </a:lnSpc>
                        <a:spcAft>
                          <a:spcPts val="1000"/>
                        </a:spcAft>
                      </a:pPr>
                      <a:r>
                        <a:rPr lang="ru-RU" sz="1200" dirty="0">
                          <a:effectLst/>
                          <a:latin typeface="+mj-lt"/>
                        </a:rPr>
                        <a:t>Страницы истории </a:t>
                      </a:r>
                      <a:r>
                        <a:rPr lang="ru-RU" sz="1200" dirty="0" smtClean="0">
                          <a:effectLst/>
                          <a:latin typeface="+mj-lt"/>
                        </a:rPr>
                        <a:t>Ишима, родины </a:t>
                      </a:r>
                      <a:r>
                        <a:rPr lang="ru-RU" sz="1200" dirty="0" err="1" smtClean="0">
                          <a:effectLst/>
                          <a:latin typeface="+mj-lt"/>
                        </a:rPr>
                        <a:t>П.П.Ершова</a:t>
                      </a:r>
                      <a:endParaRPr lang="ru-RU" sz="1100" dirty="0">
                        <a:effectLst/>
                        <a:latin typeface="+mj-lt"/>
                        <a:ea typeface="Times New Roman"/>
                        <a:cs typeface="Times New Roman"/>
                      </a:endParaRPr>
                    </a:p>
                  </a:txBody>
                  <a:tcPr marL="68580" marR="68580" marT="0" marB="0"/>
                </a:tc>
              </a:tr>
              <a:tr h="0">
                <a:tc>
                  <a:txBody>
                    <a:bodyPr/>
                    <a:lstStyle/>
                    <a:p>
                      <a:pPr marL="0" lvl="0" indent="0" algn="ctr">
                        <a:lnSpc>
                          <a:spcPct val="115000"/>
                        </a:lnSpc>
                        <a:spcAft>
                          <a:spcPts val="0"/>
                        </a:spcAft>
                        <a:buFont typeface="+mj-lt"/>
                        <a:buNone/>
                      </a:pPr>
                      <a:r>
                        <a:rPr lang="ru-RU" sz="1200" dirty="0" smtClean="0">
                          <a:effectLst/>
                        </a:rPr>
                        <a:t>6</a:t>
                      </a:r>
                      <a:r>
                        <a:rPr lang="ru-RU" sz="1200" dirty="0">
                          <a:effectLst/>
                        </a:rPr>
                        <a:t> </a:t>
                      </a:r>
                      <a:endParaRPr lang="ru-RU" sz="11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ru-RU" sz="1200">
                          <a:effectLst/>
                        </a:rPr>
                        <a:t> </a:t>
                      </a:r>
                      <a:endParaRPr lang="ru-RU" sz="1100">
                        <a:effectLst/>
                        <a:latin typeface="Calibri"/>
                        <a:ea typeface="Times New Roman"/>
                        <a:cs typeface="Times New Roman"/>
                      </a:endParaRPr>
                    </a:p>
                  </a:txBody>
                  <a:tcPr marL="68580" marR="68580" marT="0" marB="0"/>
                </a:tc>
                <a:tc>
                  <a:txBody>
                    <a:bodyPr/>
                    <a:lstStyle/>
                    <a:p>
                      <a:pPr>
                        <a:lnSpc>
                          <a:spcPct val="115000"/>
                        </a:lnSpc>
                        <a:spcAft>
                          <a:spcPts val="1000"/>
                        </a:spcAft>
                      </a:pPr>
                      <a:r>
                        <a:rPr lang="ru-RU" sz="1200">
                          <a:effectLst/>
                        </a:rPr>
                        <a:t> </a:t>
                      </a:r>
                      <a:endParaRPr lang="ru-RU" sz="1100">
                        <a:effectLst/>
                        <a:latin typeface="Calibri"/>
                        <a:ea typeface="Times New Roman"/>
                        <a:cs typeface="Times New Roman"/>
                      </a:endParaRPr>
                    </a:p>
                  </a:txBody>
                  <a:tcPr marL="68580" marR="68580" marT="0" marB="0"/>
                </a:tc>
                <a:tc>
                  <a:txBody>
                    <a:bodyPr/>
                    <a:lstStyle/>
                    <a:p>
                      <a:pPr>
                        <a:lnSpc>
                          <a:spcPct val="115000"/>
                        </a:lnSpc>
                        <a:spcAft>
                          <a:spcPts val="1000"/>
                        </a:spcAft>
                      </a:pPr>
                      <a:r>
                        <a:rPr lang="ru-RU" sz="1200">
                          <a:effectLst/>
                        </a:rPr>
                        <a:t> </a:t>
                      </a:r>
                      <a:endParaRPr lang="ru-RU" sz="1100">
                        <a:effectLst/>
                        <a:latin typeface="Calibri"/>
                        <a:ea typeface="Times New Roman"/>
                        <a:cs typeface="Times New Roman"/>
                      </a:endParaRPr>
                    </a:p>
                  </a:txBody>
                  <a:tcPr marL="68580" marR="68580" marT="0" marB="0"/>
                </a:tc>
                <a:tc>
                  <a:txBody>
                    <a:bodyPr/>
                    <a:lstStyle/>
                    <a:p>
                      <a:pPr>
                        <a:lnSpc>
                          <a:spcPct val="115000"/>
                        </a:lnSpc>
                        <a:spcAft>
                          <a:spcPts val="1000"/>
                        </a:spcAft>
                      </a:pPr>
                      <a:r>
                        <a:rPr lang="ru-RU" sz="1100" dirty="0">
                          <a:effectLst/>
                        </a:rPr>
                        <a:t> </a:t>
                      </a:r>
                      <a:endParaRPr lang="ru-RU" sz="1100" dirty="0">
                        <a:effectLst/>
                        <a:latin typeface="Calibri"/>
                        <a:ea typeface="Times New Roman"/>
                        <a:cs typeface="Times New Roman"/>
                      </a:endParaRPr>
                    </a:p>
                  </a:txBody>
                  <a:tcPr marL="68580" marR="68580" marT="0" marB="0"/>
                </a:tc>
              </a:tr>
            </a:tbl>
          </a:graphicData>
        </a:graphic>
      </p:graphicFrame>
      <p:sp>
        <p:nvSpPr>
          <p:cNvPr id="3" name="Заголовок 2"/>
          <p:cNvSpPr>
            <a:spLocks noGrp="1"/>
          </p:cNvSpPr>
          <p:nvPr>
            <p:ph type="title"/>
          </p:nvPr>
        </p:nvSpPr>
        <p:spPr/>
        <p:txBody>
          <a:bodyPr>
            <a:normAutofit/>
          </a:bodyPr>
          <a:lstStyle/>
          <a:p>
            <a:r>
              <a:rPr lang="ru-RU" sz="2400" dirty="0" smtClean="0"/>
              <a:t>Подготовка работ на ученическую конференцию</a:t>
            </a:r>
            <a:endParaRPr lang="ru-RU" sz="2400" dirty="0"/>
          </a:p>
        </p:txBody>
      </p:sp>
    </p:spTree>
    <p:extLst>
      <p:ext uri="{BB962C8B-B14F-4D97-AF65-F5344CB8AC3E}">
        <p14:creationId xmlns:p14="http://schemas.microsoft.com/office/powerpoint/2010/main" val="1424438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smtClean="0"/>
              <a:t>Краеведение</a:t>
            </a:r>
          </a:p>
          <a:p>
            <a:r>
              <a:rPr lang="ru-RU" dirty="0" smtClean="0"/>
              <a:t>География</a:t>
            </a:r>
          </a:p>
          <a:p>
            <a:endParaRPr lang="ru-RU" dirty="0" smtClean="0"/>
          </a:p>
          <a:p>
            <a:r>
              <a:rPr lang="ru-RU" dirty="0" smtClean="0"/>
              <a:t>Математика</a:t>
            </a:r>
          </a:p>
          <a:p>
            <a:r>
              <a:rPr lang="ru-RU" dirty="0" smtClean="0"/>
              <a:t>Информатика</a:t>
            </a:r>
          </a:p>
          <a:p>
            <a:endParaRPr lang="ru-RU" dirty="0"/>
          </a:p>
          <a:p>
            <a:r>
              <a:rPr lang="ru-RU" dirty="0" smtClean="0"/>
              <a:t>Творческие площадки</a:t>
            </a:r>
          </a:p>
          <a:p>
            <a:endParaRPr lang="ru-RU" dirty="0"/>
          </a:p>
        </p:txBody>
      </p:sp>
      <p:sp>
        <p:nvSpPr>
          <p:cNvPr id="3" name="Заголовок 2"/>
          <p:cNvSpPr>
            <a:spLocks noGrp="1"/>
          </p:cNvSpPr>
          <p:nvPr>
            <p:ph type="title"/>
          </p:nvPr>
        </p:nvSpPr>
        <p:spPr/>
        <p:txBody>
          <a:bodyPr>
            <a:normAutofit/>
          </a:bodyPr>
          <a:lstStyle/>
          <a:p>
            <a:r>
              <a:rPr lang="ru-RU" sz="2000" dirty="0" smtClean="0">
                <a:solidFill>
                  <a:srgbClr val="FF0000"/>
                </a:solidFill>
              </a:rPr>
              <a:t>Новые секции</a:t>
            </a:r>
            <a:endParaRPr lang="ru-RU" sz="2000" dirty="0">
              <a:solidFill>
                <a:srgbClr val="FF0000"/>
              </a:solidFill>
            </a:endParaRPr>
          </a:p>
        </p:txBody>
      </p:sp>
    </p:spTree>
    <p:extLst>
      <p:ext uri="{BB962C8B-B14F-4D97-AF65-F5344CB8AC3E}">
        <p14:creationId xmlns:p14="http://schemas.microsoft.com/office/powerpoint/2010/main" val="3090967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Объект 3" descr="https://artist.ru/userfiles/Image/holidays/file_040c73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2425452" cy="2110829"/>
          </a:xfrm>
          <a:prstGeom prst="rect">
            <a:avLst/>
          </a:prstGeom>
          <a:noFill/>
          <a:ln>
            <a:noFill/>
          </a:ln>
        </p:spPr>
      </p:pic>
      <p:sp>
        <p:nvSpPr>
          <p:cNvPr id="5" name="Прямоугольник 4"/>
          <p:cNvSpPr/>
          <p:nvPr/>
        </p:nvSpPr>
        <p:spPr>
          <a:xfrm>
            <a:off x="2987824" y="1700808"/>
            <a:ext cx="5904656" cy="3754874"/>
          </a:xfrm>
          <a:prstGeom prst="rect">
            <a:avLst/>
          </a:prstGeom>
        </p:spPr>
        <p:txBody>
          <a:bodyPr wrap="square">
            <a:spAutoFit/>
          </a:bodyPr>
          <a:lstStyle/>
          <a:p>
            <a:r>
              <a:rPr lang="ru-RU" sz="1400" b="1" dirty="0">
                <a:latin typeface="Times New Roman" pitchFamily="18" charset="0"/>
                <a:cs typeface="Times New Roman" pitchFamily="18" charset="0"/>
              </a:rPr>
              <a:t>8 февраля в далеком 1724 году Сенат по настоянию Петра I издал Указ об основании Академии Наук. Это учреждение действует до сих пор, воссоздано в 1991 году по Указу Президента РФ в качестве высшего научного учреждения РФ. Его современное название – Российская академия Наук (РАН). Праздник сегодня отмечают неслучайно, он имеет для нас большое значение. Именно Россия за несколько столетий открыла и подарила всему миру массу великих имен, которые внесли в мировую науку неоценимый вклад. Трудно назвать научную область, в которой значимыми, а, порой, и великими открытиями не отличились бы русские ученые. Химия, физика, медицина, астрономия, космонавтика, техника – всех направлений, в которых работали и оставили огромное наследие наши светила науки, не перечесть. Многие наши научные достижения стали мировыми открытиями, определив будущее развитие человечества. Именно наука является фундаментом прогресса, мощным толчком преобразований во всех сферах жизни. Поэтому значимость и важность Дня российской науки оспаривать не приходится.</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00058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2700" dirty="0">
                <a:solidFill>
                  <a:srgbClr val="C00000"/>
                </a:solidFill>
                <a:latin typeface="Times New Roman" pitchFamily="18" charset="0"/>
              </a:rPr>
              <a:t>1 марта 1869 года – День рождения периодического закона</a:t>
            </a:r>
            <a:r>
              <a:rPr lang="ru-RU" sz="4400" dirty="0">
                <a:solidFill>
                  <a:srgbClr val="C00000"/>
                </a:solidFill>
                <a:latin typeface="Times New Roman" pitchFamily="18" charset="0"/>
              </a:rPr>
              <a:t/>
            </a:r>
            <a:br>
              <a:rPr lang="ru-RU" sz="4400" dirty="0">
                <a:solidFill>
                  <a:srgbClr val="C00000"/>
                </a:solidFill>
                <a:latin typeface="Times New Roman" pitchFamily="18" charset="0"/>
              </a:rPr>
            </a:br>
            <a:endParaRPr lang="ru-RU" dirty="0"/>
          </a:p>
        </p:txBody>
      </p:sp>
      <p:pic>
        <p:nvPicPr>
          <p:cNvPr id="4" name="Picture 6" descr="http://copypast.ru/uploads/posts/thumbs/1263296814_48447353_1252318669_tab_mendeleev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4572000" cy="313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5076056" y="3068960"/>
            <a:ext cx="3096344" cy="2862322"/>
          </a:xfrm>
          <a:prstGeom prst="rect">
            <a:avLst/>
          </a:prstGeom>
        </p:spPr>
        <p:txBody>
          <a:bodyPr wrap="square">
            <a:spAutoFit/>
          </a:bodyPr>
          <a:lstStyle/>
          <a:p>
            <a:r>
              <a:rPr lang="ru-RU" b="1" dirty="0">
                <a:solidFill>
                  <a:srgbClr val="002060"/>
                </a:solidFill>
              </a:rPr>
              <a:t>Сегодня, 8 февраля - День российской науки, в этот день в 1834 г (27 января по старому стилю) родился Д. И. Менделеев. Кроме того, 2019 год объявлен международным годом периодической таблицы химических элементов. </a:t>
            </a:r>
          </a:p>
        </p:txBody>
      </p:sp>
    </p:spTree>
    <p:extLst>
      <p:ext uri="{BB962C8B-B14F-4D97-AF65-F5344CB8AC3E}">
        <p14:creationId xmlns:p14="http://schemas.microsoft.com/office/powerpoint/2010/main" val="348316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smtClean="0">
                <a:solidFill>
                  <a:srgbClr val="FF0000"/>
                </a:solidFill>
              </a:rPr>
              <a:t>     В </a:t>
            </a:r>
            <a:r>
              <a:rPr lang="ru-RU" sz="2200" dirty="0">
                <a:solidFill>
                  <a:srgbClr val="FF0000"/>
                </a:solidFill>
              </a:rPr>
              <a:t>2019 году Тюменская область отметит </a:t>
            </a:r>
            <a:r>
              <a:rPr lang="ru-RU" sz="2200" dirty="0" smtClean="0">
                <a:solidFill>
                  <a:srgbClr val="FF0000"/>
                </a:solidFill>
              </a:rPr>
              <a:t>75-летие </a:t>
            </a:r>
            <a:r>
              <a:rPr lang="ru-RU" dirty="0"/>
              <a:t/>
            </a:r>
            <a:br>
              <a:rPr lang="ru-RU" dirty="0"/>
            </a:br>
            <a:endParaRPr lang="ru-RU" dirty="0"/>
          </a:p>
        </p:txBody>
      </p:sp>
      <p:sp>
        <p:nvSpPr>
          <p:cNvPr id="3" name="Текст 2"/>
          <p:cNvSpPr>
            <a:spLocks noGrp="1"/>
          </p:cNvSpPr>
          <p:nvPr>
            <p:ph type="body" idx="1"/>
          </p:nvPr>
        </p:nvSpPr>
        <p:spPr/>
        <p:txBody>
          <a:bodyPr/>
          <a:lstStyle/>
          <a:p>
            <a:endParaRPr lang="ru-RU" dirty="0"/>
          </a:p>
        </p:txBody>
      </p:sp>
      <p:sp>
        <p:nvSpPr>
          <p:cNvPr id="4" name="Текст 3"/>
          <p:cNvSpPr>
            <a:spLocks noGrp="1"/>
          </p:cNvSpPr>
          <p:nvPr>
            <p:ph type="body" sz="half" idx="3"/>
          </p:nvPr>
        </p:nvSpPr>
        <p:spPr/>
        <p:txBody>
          <a:bodyPr/>
          <a:lstStyle/>
          <a:p>
            <a:endParaRPr lang="ru-RU"/>
          </a:p>
        </p:txBody>
      </p:sp>
      <p:sp>
        <p:nvSpPr>
          <p:cNvPr id="5" name="Объект 4"/>
          <p:cNvSpPr>
            <a:spLocks noGrp="1"/>
          </p:cNvSpPr>
          <p:nvPr>
            <p:ph sz="quarter" idx="2"/>
          </p:nvPr>
        </p:nvSpPr>
        <p:spPr>
          <a:xfrm>
            <a:off x="467544" y="1484784"/>
            <a:ext cx="4040188" cy="3941763"/>
          </a:xfrm>
        </p:spPr>
        <p:txBody>
          <a:bodyPr>
            <a:normAutofit/>
          </a:bodyPr>
          <a:lstStyle/>
          <a:p>
            <a:pPr marL="109728" indent="0">
              <a:buNone/>
            </a:pPr>
            <a:r>
              <a:rPr lang="ru-RU" dirty="0">
                <a:solidFill>
                  <a:srgbClr val="002060"/>
                </a:solidFill>
                <a:latin typeface="Times New Roman" pitchFamily="18" charset="0"/>
                <a:cs typeface="Times New Roman" pitchFamily="18" charset="0"/>
              </a:rPr>
              <a:t>В</a:t>
            </a:r>
            <a:r>
              <a:rPr lang="ru-RU" dirty="0" smtClean="0">
                <a:solidFill>
                  <a:srgbClr val="002060"/>
                </a:solidFill>
                <a:latin typeface="Times New Roman" pitchFamily="18" charset="0"/>
                <a:cs typeface="Times New Roman" pitchFamily="18" charset="0"/>
              </a:rPr>
              <a:t> рамках проекта</a:t>
            </a:r>
          </a:p>
          <a:p>
            <a:pPr marL="109728" indent="0">
              <a:buNone/>
            </a:pPr>
            <a:r>
              <a:rPr lang="ru-RU" dirty="0" smtClean="0">
                <a:solidFill>
                  <a:srgbClr val="002060"/>
                </a:solidFill>
                <a:latin typeface="Times New Roman" pitchFamily="18" charset="0"/>
                <a:cs typeface="Times New Roman" pitchFamily="18" charset="0"/>
              </a:rPr>
              <a:t> «Моя Тюменская область», посвященного 75-летию создания Тюменской области</a:t>
            </a:r>
          </a:p>
          <a:p>
            <a:pPr marL="109728" indent="0">
              <a:buNone/>
            </a:pPr>
            <a:r>
              <a:rPr lang="ru-RU" dirty="0">
                <a:solidFill>
                  <a:srgbClr val="002060"/>
                </a:solidFill>
                <a:latin typeface="Times New Roman" pitchFamily="18" charset="0"/>
                <a:cs typeface="Times New Roman" pitchFamily="18" charset="0"/>
              </a:rPr>
              <a:t>Модельный урок </a:t>
            </a:r>
            <a:endParaRPr lang="ru-RU" dirty="0" smtClean="0">
              <a:solidFill>
                <a:srgbClr val="002060"/>
              </a:solidFill>
              <a:latin typeface="Times New Roman" pitchFamily="18" charset="0"/>
              <a:cs typeface="Times New Roman" pitchFamily="18" charset="0"/>
            </a:endParaRPr>
          </a:p>
          <a:p>
            <a:pPr marL="109728" indent="0">
              <a:buNone/>
            </a:pPr>
            <a:r>
              <a:rPr lang="ru-RU" dirty="0" smtClean="0">
                <a:solidFill>
                  <a:srgbClr val="002060"/>
                </a:solidFill>
                <a:latin typeface="Times New Roman" pitchFamily="18" charset="0"/>
                <a:cs typeface="Times New Roman" pitchFamily="18" charset="0"/>
              </a:rPr>
              <a:t>«</a:t>
            </a:r>
            <a:r>
              <a:rPr lang="ru-RU" dirty="0">
                <a:solidFill>
                  <a:srgbClr val="002060"/>
                </a:solidFill>
                <a:latin typeface="Times New Roman" pitchFamily="18" charset="0"/>
                <a:cs typeface="Times New Roman" pitchFamily="18" charset="0"/>
              </a:rPr>
              <a:t>Моя Тюменская область. Дмитрий Иванович </a:t>
            </a:r>
            <a:r>
              <a:rPr lang="ru-RU" dirty="0" smtClean="0">
                <a:solidFill>
                  <a:srgbClr val="002060"/>
                </a:solidFill>
                <a:latin typeface="Times New Roman" pitchFamily="18" charset="0"/>
                <a:cs typeface="Times New Roman" pitchFamily="18" charset="0"/>
              </a:rPr>
              <a:t>Менделеев»</a:t>
            </a:r>
            <a:endParaRPr lang="ru-RU" dirty="0">
              <a:solidFill>
                <a:srgbClr val="002060"/>
              </a:solidFill>
              <a:latin typeface="Times New Roman" pitchFamily="18" charset="0"/>
              <a:cs typeface="Times New Roman" pitchFamily="18" charset="0"/>
            </a:endParaRPr>
          </a:p>
        </p:txBody>
      </p:sp>
      <p:pic>
        <p:nvPicPr>
          <p:cNvPr id="9" name="Picture 10" descr="http://im2-tub-ru.yandex.net/i?id=246546504-64-72&amp;n=21"/>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724128" y="836712"/>
            <a:ext cx="1656184"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im0-tub-ru.yandex.net/i?id=343033335-48-72&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489" y="2636912"/>
            <a:ext cx="3569022" cy="267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01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normAutofit/>
          </a:bodyPr>
          <a:lstStyle/>
          <a:p>
            <a:pPr algn="ctr"/>
            <a:r>
              <a:rPr lang="ru-RU" sz="1800" dirty="0" smtClean="0">
                <a:solidFill>
                  <a:srgbClr val="FF0000"/>
                </a:solidFill>
                <a:latin typeface="Times New Roman" pitchFamily="18" charset="0"/>
                <a:cs typeface="Times New Roman" pitchFamily="18" charset="0"/>
              </a:rPr>
              <a:t>26 января 2019 г. ТОГИРРО. Инструктивный семинар- презентация, посвящённого празднованию 75-летия Тюменской области</a:t>
            </a:r>
            <a:br>
              <a:rPr lang="ru-RU" sz="1800" dirty="0" smtClean="0">
                <a:solidFill>
                  <a:srgbClr val="FF0000"/>
                </a:solidFill>
                <a:latin typeface="Times New Roman" pitchFamily="18" charset="0"/>
                <a:cs typeface="Times New Roman" pitchFamily="18" charset="0"/>
              </a:rPr>
            </a:br>
            <a:r>
              <a:rPr lang="ru-RU" sz="1800" dirty="0" smtClean="0">
                <a:solidFill>
                  <a:srgbClr val="FF0000"/>
                </a:solidFill>
                <a:latin typeface="Times New Roman" pitchFamily="18" charset="0"/>
                <a:cs typeface="Times New Roman" pitchFamily="18" charset="0"/>
              </a:rPr>
              <a:t> «Моя Тюменская область»  Д.И.Менделеев</a:t>
            </a:r>
            <a:endParaRPr lang="ru-RU" sz="1800" dirty="0">
              <a:solidFill>
                <a:srgbClr val="FF0000"/>
              </a:solidFill>
              <a:latin typeface="Times New Roman" pitchFamily="18" charset="0"/>
              <a:cs typeface="Times New Roman" pitchFamily="18" charset="0"/>
            </a:endParaRPr>
          </a:p>
        </p:txBody>
      </p:sp>
      <p:pic>
        <p:nvPicPr>
          <p:cNvPr id="4" name="Picture 2" descr="C:\Users\Каб 36\Desktop\20190126_1107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628800"/>
            <a:ext cx="2241414" cy="398473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Каб 36\Desktop\20190126_121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1" y="1628800"/>
            <a:ext cx="2232248" cy="396844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Каб 36\Desktop\IMG-9585d8cce97cf01e147f39a9edfbe0f4-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9257" y="3501007"/>
            <a:ext cx="3153018" cy="20599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Каб 36\Desktop\20190126_1127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809" y="1748349"/>
            <a:ext cx="3168352" cy="1782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620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188640"/>
            <a:ext cx="8229600" cy="1143000"/>
          </a:xfrm>
        </p:spPr>
        <p:txBody>
          <a:bodyPr>
            <a:noAutofit/>
          </a:bodyPr>
          <a:lstStyle/>
          <a:p>
            <a:r>
              <a:rPr lang="ru-RU" sz="1800" b="0" dirty="0">
                <a:solidFill>
                  <a:srgbClr val="002060"/>
                </a:solidFill>
                <a:effectLst/>
                <a:latin typeface="Times New Roman" pitchFamily="18" charset="0"/>
                <a:cs typeface="Times New Roman" pitchFamily="18" charset="0"/>
              </a:rPr>
              <a:t>Установите соответствие между памятниками и информацией о них: к каждой позиции первого столбца подберите соответствующую позицию из второго столбца. Запишите в таблицу выбранные цифры под соответствующими буквами.</a:t>
            </a:r>
            <a:br>
              <a:rPr lang="ru-RU" sz="1800" b="0" dirty="0">
                <a:solidFill>
                  <a:srgbClr val="002060"/>
                </a:solidFill>
                <a:effectLst/>
                <a:latin typeface="Times New Roman" pitchFamily="18" charset="0"/>
                <a:cs typeface="Times New Roman" pitchFamily="18" charset="0"/>
              </a:rPr>
            </a:br>
            <a:endParaRPr lang="ru-RU" sz="1800" b="0" dirty="0">
              <a:solidFill>
                <a:srgbClr val="002060"/>
              </a:solidFill>
              <a:latin typeface="Times New Roman" pitchFamily="18" charset="0"/>
              <a:cs typeface="Times New Roman" pitchFamily="18" charset="0"/>
            </a:endParaRPr>
          </a:p>
        </p:txBody>
      </p:sp>
      <p:sp>
        <p:nvSpPr>
          <p:cNvPr id="5" name="Текст 4"/>
          <p:cNvSpPr>
            <a:spLocks noGrp="1"/>
          </p:cNvSpPr>
          <p:nvPr>
            <p:ph type="body" idx="1"/>
          </p:nvPr>
        </p:nvSpPr>
        <p:spPr/>
        <p:txBody>
          <a:bodyPr/>
          <a:lstStyle/>
          <a:p>
            <a:endParaRPr lang="ru-RU"/>
          </a:p>
        </p:txBody>
      </p:sp>
      <p:sp>
        <p:nvSpPr>
          <p:cNvPr id="7" name="Текст 6"/>
          <p:cNvSpPr>
            <a:spLocks noGrp="1"/>
          </p:cNvSpPr>
          <p:nvPr>
            <p:ph type="body" sz="half" idx="3"/>
          </p:nvPr>
        </p:nvSpPr>
        <p:spPr/>
        <p:txBody>
          <a:bodyPr/>
          <a:lstStyle/>
          <a:p>
            <a:endParaRPr lang="ru-RU"/>
          </a:p>
        </p:txBody>
      </p:sp>
      <p:sp>
        <p:nvSpPr>
          <p:cNvPr id="8" name="Объект 7"/>
          <p:cNvSpPr>
            <a:spLocks noGrp="1"/>
          </p:cNvSpPr>
          <p:nvPr>
            <p:ph sz="quarter" idx="4"/>
          </p:nvPr>
        </p:nvSpPr>
        <p:spPr>
          <a:xfrm>
            <a:off x="4572000" y="1484784"/>
            <a:ext cx="4041775" cy="3941763"/>
          </a:xfrm>
        </p:spPr>
        <p:txBody>
          <a:bodyPr>
            <a:normAutofit/>
          </a:bodyPr>
          <a:lstStyle/>
          <a:p>
            <a:r>
              <a:rPr lang="ru-RU" sz="1500" b="1" dirty="0">
                <a:solidFill>
                  <a:srgbClr val="002060"/>
                </a:solidFill>
                <a:latin typeface="Times New Roman" pitchFamily="18" charset="0"/>
                <a:cs typeface="Times New Roman" pitchFamily="18" charset="0"/>
              </a:rPr>
              <a:t>Памятник </a:t>
            </a:r>
            <a:r>
              <a:rPr lang="ru-RU" sz="1500" b="1" dirty="0">
                <a:solidFill>
                  <a:srgbClr val="002060"/>
                </a:solidFill>
                <a:latin typeface="Times New Roman" pitchFamily="18" charset="0"/>
                <a:cs typeface="Times New Roman" pitchFamily="18" charset="0"/>
                <a:hlinkClick r:id="rId2" tooltip="Менделеев, Дмитрий Иванович"/>
              </a:rPr>
              <a:t>Дмитрию Ивановичу Менделееву</a:t>
            </a:r>
            <a:r>
              <a:rPr lang="ru-RU" sz="1500" b="1" dirty="0">
                <a:solidFill>
                  <a:srgbClr val="002060"/>
                </a:solidFill>
                <a:latin typeface="Times New Roman" pitchFamily="18" charset="0"/>
                <a:cs typeface="Times New Roman" pitchFamily="18" charset="0"/>
              </a:rPr>
              <a:t> в </a:t>
            </a:r>
            <a:r>
              <a:rPr lang="ru-RU" sz="1500" b="1" dirty="0">
                <a:solidFill>
                  <a:srgbClr val="002060"/>
                </a:solidFill>
                <a:latin typeface="Times New Roman" pitchFamily="18" charset="0"/>
                <a:cs typeface="Times New Roman" pitchFamily="18" charset="0"/>
                <a:hlinkClick r:id="rId3" tooltip="Тобольск"/>
              </a:rPr>
              <a:t>Тобольске</a:t>
            </a:r>
            <a:r>
              <a:rPr lang="ru-RU" sz="1500" dirty="0">
                <a:solidFill>
                  <a:srgbClr val="002060"/>
                </a:solidFill>
                <a:latin typeface="Times New Roman" pitchFamily="18" charset="0"/>
                <a:cs typeface="Times New Roman" pitchFamily="18" charset="0"/>
              </a:rPr>
              <a:t> . </a:t>
            </a:r>
          </a:p>
          <a:p>
            <a:r>
              <a:rPr lang="ru-RU" sz="1500" dirty="0">
                <a:solidFill>
                  <a:srgbClr val="002060"/>
                </a:solidFill>
                <a:latin typeface="Times New Roman" pitchFamily="18" charset="0"/>
                <a:cs typeface="Times New Roman" pitchFamily="18" charset="0"/>
              </a:rPr>
              <a:t>Установлен в </a:t>
            </a:r>
            <a:r>
              <a:rPr lang="ru-RU" sz="1500" dirty="0">
                <a:solidFill>
                  <a:srgbClr val="002060"/>
                </a:solidFill>
                <a:latin typeface="Times New Roman" pitchFamily="18" charset="0"/>
                <a:cs typeface="Times New Roman" pitchFamily="18" charset="0"/>
                <a:hlinkClick r:id="rId4" tooltip="1984 год в истории изобразительного искусства СССР"/>
              </a:rPr>
              <a:t>1984 году</a:t>
            </a:r>
            <a:r>
              <a:rPr lang="ru-RU" sz="1500" dirty="0">
                <a:solidFill>
                  <a:srgbClr val="002060"/>
                </a:solidFill>
                <a:latin typeface="Times New Roman" pitchFamily="18" charset="0"/>
                <a:cs typeface="Times New Roman" pitchFamily="18" charset="0"/>
              </a:rPr>
              <a:t>, скульптор В. Н. Никифоров. Входит в число памятников истории и культуры, охраняемых государством</a:t>
            </a:r>
          </a:p>
          <a:p>
            <a:r>
              <a:rPr lang="ru-RU" sz="1500" dirty="0">
                <a:solidFill>
                  <a:srgbClr val="002060"/>
                </a:solidFill>
                <a:latin typeface="Times New Roman" pitchFamily="18" charset="0"/>
                <a:cs typeface="Times New Roman" pitchFamily="18" charset="0"/>
              </a:rPr>
              <a:t>.</a:t>
            </a:r>
          </a:p>
          <a:p>
            <a:r>
              <a:rPr lang="ru-RU" sz="1500" dirty="0">
                <a:solidFill>
                  <a:srgbClr val="002060"/>
                </a:solidFill>
                <a:latin typeface="Times New Roman" pitchFamily="18" charset="0"/>
                <a:cs typeface="Times New Roman" pitchFamily="18" charset="0"/>
              </a:rPr>
              <a:t> </a:t>
            </a:r>
          </a:p>
          <a:p>
            <a:r>
              <a:rPr lang="ru-RU" sz="1500" b="1" u="sng" dirty="0">
                <a:solidFill>
                  <a:srgbClr val="002060"/>
                </a:solidFill>
                <a:latin typeface="Times New Roman" pitchFamily="18" charset="0"/>
                <a:cs typeface="Times New Roman" pitchFamily="18" charset="0"/>
                <a:hlinkClick r:id="rId5"/>
              </a:rPr>
              <a:t>Адрес</a:t>
            </a:r>
            <a:r>
              <a:rPr lang="ru-RU" sz="1500" b="1" dirty="0">
                <a:solidFill>
                  <a:srgbClr val="002060"/>
                </a:solidFill>
                <a:latin typeface="Times New Roman" pitchFamily="18" charset="0"/>
                <a:cs typeface="Times New Roman" pitchFamily="18" charset="0"/>
              </a:rPr>
              <a:t>: </a:t>
            </a:r>
            <a:r>
              <a:rPr lang="ru-RU" sz="1500" dirty="0">
                <a:solidFill>
                  <a:srgbClr val="002060"/>
                </a:solidFill>
                <a:latin typeface="Times New Roman" pitchFamily="18" charset="0"/>
                <a:cs typeface="Times New Roman" pitchFamily="18" charset="0"/>
              </a:rPr>
              <a:t>626158, Тюменская обл., Тобольск, Комсомольский пр., 37 </a:t>
            </a:r>
          </a:p>
          <a:p>
            <a:pPr marL="109728" indent="0">
              <a:buNone/>
            </a:pPr>
            <a:endParaRPr lang="ru-RU" dirty="0"/>
          </a:p>
        </p:txBody>
      </p:sp>
      <p:pic>
        <p:nvPicPr>
          <p:cNvPr id="2050" name="Picture 2"/>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bwMode="auto">
          <a:xfrm>
            <a:off x="971600" y="1556792"/>
            <a:ext cx="3042168" cy="196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ятно 2 1">
            <a:hlinkClick r:id="rId7" action="ppaction://hlinkfile"/>
          </p:cNvPr>
          <p:cNvSpPr/>
          <p:nvPr/>
        </p:nvSpPr>
        <p:spPr>
          <a:xfrm>
            <a:off x="1691680" y="4293096"/>
            <a:ext cx="914400" cy="914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66161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pic>
        <p:nvPicPr>
          <p:cNvPr id="1026" name="Picture 2" descr="C:\Users\Каб 36\Desktop\Благодарность ТОГИРРО.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646" y="1484784"/>
            <a:ext cx="3331017" cy="45811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Каб 36\Desktop\20190126_13143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2402861"/>
            <a:ext cx="4141552" cy="274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138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109728" indent="0">
              <a:buNone/>
            </a:pPr>
            <a:endParaRPr lang="ru-RU" dirty="0"/>
          </a:p>
          <a:p>
            <a:pPr marL="109728" indent="0" algn="ctr">
              <a:buNone/>
            </a:pPr>
            <a:endParaRPr lang="ru-RU" sz="2800" dirty="0" smtClean="0">
              <a:solidFill>
                <a:srgbClr val="002060"/>
              </a:solidFill>
            </a:endParaRPr>
          </a:p>
          <a:p>
            <a:pPr marL="109728" indent="0" algn="ctr">
              <a:buNone/>
            </a:pPr>
            <a:endParaRPr lang="ru-RU" sz="2800" dirty="0">
              <a:solidFill>
                <a:srgbClr val="002060"/>
              </a:solidFill>
            </a:endParaRPr>
          </a:p>
          <a:p>
            <a:pPr marL="109728" indent="0" algn="ctr">
              <a:buNone/>
            </a:pPr>
            <a:endParaRPr lang="ru-RU" sz="2800" dirty="0" smtClean="0">
              <a:solidFill>
                <a:srgbClr val="002060"/>
              </a:solidFill>
            </a:endParaRPr>
          </a:p>
          <a:p>
            <a:pPr marL="109728" indent="0" algn="ctr">
              <a:buNone/>
            </a:pPr>
            <a:r>
              <a:rPr lang="ru-RU" sz="2800" dirty="0" smtClean="0">
                <a:solidFill>
                  <a:srgbClr val="002060"/>
                </a:solidFill>
              </a:rPr>
              <a:t>XXI</a:t>
            </a:r>
            <a:r>
              <a:rPr lang="en-US" sz="2800" dirty="0">
                <a:solidFill>
                  <a:srgbClr val="002060"/>
                </a:solidFill>
              </a:rPr>
              <a:t>V</a:t>
            </a:r>
            <a:r>
              <a:rPr lang="ru-RU" sz="2800" dirty="0">
                <a:solidFill>
                  <a:srgbClr val="002060"/>
                </a:solidFill>
              </a:rPr>
              <a:t> школьной </a:t>
            </a:r>
            <a:br>
              <a:rPr lang="ru-RU" sz="2800" dirty="0">
                <a:solidFill>
                  <a:srgbClr val="002060"/>
                </a:solidFill>
              </a:rPr>
            </a:br>
            <a:r>
              <a:rPr lang="ru-RU" sz="2800" dirty="0">
                <a:solidFill>
                  <a:srgbClr val="002060"/>
                </a:solidFill>
              </a:rPr>
              <a:t>научно-практическая конференция</a:t>
            </a:r>
          </a:p>
          <a:p>
            <a:pPr marL="109728" indent="0" algn="ctr">
              <a:buNone/>
            </a:pPr>
            <a:r>
              <a:rPr lang="ru-RU" sz="2800" dirty="0" smtClean="0">
                <a:solidFill>
                  <a:srgbClr val="002060"/>
                </a:solidFill>
              </a:rPr>
              <a:t>Школьная конференция </a:t>
            </a:r>
          </a:p>
          <a:p>
            <a:pPr marL="109728" indent="0" algn="ctr">
              <a:buNone/>
            </a:pPr>
            <a:r>
              <a:rPr lang="ru-RU" sz="2800" dirty="0" smtClean="0">
                <a:solidFill>
                  <a:srgbClr val="002060"/>
                </a:solidFill>
              </a:rPr>
              <a:t>«Шаг </a:t>
            </a:r>
            <a:r>
              <a:rPr lang="ru-RU" sz="2800" dirty="0">
                <a:solidFill>
                  <a:srgbClr val="002060"/>
                </a:solidFill>
              </a:rPr>
              <a:t>за шагом – 2019» </a:t>
            </a:r>
            <a:br>
              <a:rPr lang="ru-RU" sz="2800" dirty="0">
                <a:solidFill>
                  <a:srgbClr val="002060"/>
                </a:solidFill>
              </a:rPr>
            </a:br>
            <a:endParaRPr lang="ru-RU" dirty="0">
              <a:solidFill>
                <a:srgbClr val="002060"/>
              </a:solidFill>
            </a:endParaRPr>
          </a:p>
        </p:txBody>
      </p:sp>
      <p:sp>
        <p:nvSpPr>
          <p:cNvPr id="3" name="Заголовок 2"/>
          <p:cNvSpPr>
            <a:spLocks noGrp="1"/>
          </p:cNvSpPr>
          <p:nvPr>
            <p:ph type="title"/>
          </p:nvPr>
        </p:nvSpPr>
        <p:spPr/>
        <p:txBody>
          <a:bodyPr>
            <a:noAutofit/>
          </a:bodyPr>
          <a:lstStyle/>
          <a:p>
            <a:pPr algn="ctr"/>
            <a:r>
              <a:rPr lang="ru-RU" sz="2800" dirty="0" smtClean="0">
                <a:solidFill>
                  <a:srgbClr val="FF0000"/>
                </a:solidFill>
              </a:rPr>
              <a:t>12 </a:t>
            </a:r>
            <a:r>
              <a:rPr lang="ru-RU" sz="2800" dirty="0" smtClean="0">
                <a:solidFill>
                  <a:srgbClr val="FF0000"/>
                </a:solidFill>
              </a:rPr>
              <a:t>апреля 2019 г.</a:t>
            </a:r>
            <a:br>
              <a:rPr lang="ru-RU" sz="2800" dirty="0" smtClean="0">
                <a:solidFill>
                  <a:srgbClr val="FF0000"/>
                </a:solidFill>
              </a:rPr>
            </a:br>
            <a:r>
              <a:rPr lang="ru-RU" sz="2800" dirty="0" smtClean="0">
                <a:solidFill>
                  <a:srgbClr val="FF0000"/>
                </a:solidFill>
              </a:rPr>
              <a:t>МАОУ СОШ № 25 </a:t>
            </a:r>
            <a:r>
              <a:rPr lang="ru-RU" sz="2800" dirty="0" err="1" smtClean="0">
                <a:solidFill>
                  <a:srgbClr val="FF0000"/>
                </a:solidFill>
              </a:rPr>
              <a:t>г.Тюмени</a:t>
            </a:r>
            <a:r>
              <a:rPr lang="ru-RU" sz="2800" dirty="0" smtClean="0">
                <a:solidFill>
                  <a:srgbClr val="FF0000"/>
                </a:solidFill>
              </a:rPr>
              <a:t/>
            </a:r>
            <a:br>
              <a:rPr lang="ru-RU" sz="2800" dirty="0" smtClean="0">
                <a:solidFill>
                  <a:srgbClr val="FF0000"/>
                </a:solidFill>
              </a:rPr>
            </a:br>
            <a:r>
              <a:rPr lang="ru-RU" sz="2000" dirty="0" smtClean="0">
                <a:solidFill>
                  <a:srgbClr val="FF0000"/>
                </a:solidFill>
              </a:rPr>
              <a:t> </a:t>
            </a:r>
            <a:endParaRPr lang="ru-RU" sz="2000" dirty="0">
              <a:solidFill>
                <a:srgbClr val="FF0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2736"/>
            <a:ext cx="22479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401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0" indent="0">
              <a:buFont typeface="Wingdings" pitchFamily="2" charset="2"/>
              <a:buNone/>
            </a:pPr>
            <a:r>
              <a:rPr lang="ru-RU" sz="2800" dirty="0" smtClean="0">
                <a:solidFill>
                  <a:srgbClr val="002060"/>
                </a:solidFill>
              </a:rPr>
              <a:t> </a:t>
            </a:r>
          </a:p>
          <a:p>
            <a:pPr marL="0" indent="0">
              <a:buFont typeface="Wingdings" pitchFamily="2" charset="2"/>
              <a:buNone/>
            </a:pPr>
            <a:r>
              <a:rPr lang="ru-RU" sz="2800" dirty="0" smtClean="0">
                <a:solidFill>
                  <a:srgbClr val="002060"/>
                </a:solidFill>
                <a:latin typeface="Times New Roman" pitchFamily="18" charset="0"/>
                <a:cs typeface="Times New Roman" pitchFamily="18" charset="0"/>
              </a:rPr>
              <a:t>Программа </a:t>
            </a:r>
            <a:r>
              <a:rPr lang="ru-RU" sz="2800" dirty="0">
                <a:solidFill>
                  <a:srgbClr val="002060"/>
                </a:solidFill>
                <a:latin typeface="Times New Roman" pitchFamily="18" charset="0"/>
                <a:cs typeface="Times New Roman" pitchFamily="18" charset="0"/>
              </a:rPr>
              <a:t>«Шаг в будущее» – это высокостатусное движение научной молодежи. Поэтому путь в программу не прост. Но его стоит пройти тем, кто видит свое будущее среди людей, создающих мыслью современное и грядущее общество. Тех людей, которые способны творить новое, действуя в инновационных сферах инженерного дела, естественных и социогуманитарных наук. </a:t>
            </a:r>
          </a:p>
          <a:p>
            <a:endParaRPr lang="ru-RU" dirty="0"/>
          </a:p>
        </p:txBody>
      </p:sp>
      <p:sp>
        <p:nvSpPr>
          <p:cNvPr id="3" name="Заголовок 2"/>
          <p:cNvSpPr>
            <a:spLocks noGrp="1"/>
          </p:cNvSpPr>
          <p:nvPr>
            <p:ph type="title"/>
          </p:nvPr>
        </p:nvSpPr>
        <p:spPr/>
        <p:txBody>
          <a:bodyPr>
            <a:noAutofit/>
          </a:bodyPr>
          <a:lstStyle/>
          <a:p>
            <a:pPr algn="ctr"/>
            <a:r>
              <a:rPr lang="ru-RU" sz="2400" dirty="0">
                <a:solidFill>
                  <a:srgbClr val="FF0000"/>
                </a:solidFill>
              </a:rPr>
              <a:t>«Шаг в будущее»</a:t>
            </a:r>
            <a:br>
              <a:rPr lang="ru-RU" sz="2400" dirty="0">
                <a:solidFill>
                  <a:srgbClr val="FF0000"/>
                </a:solidFill>
              </a:rPr>
            </a:br>
            <a:r>
              <a:rPr lang="ru-RU" sz="2400" dirty="0">
                <a:solidFill>
                  <a:srgbClr val="FF0000"/>
                </a:solidFill>
              </a:rPr>
              <a:t>Российская научно-социальная программа </a:t>
            </a:r>
            <a:br>
              <a:rPr lang="ru-RU" sz="2400" dirty="0">
                <a:solidFill>
                  <a:srgbClr val="FF0000"/>
                </a:solidFill>
              </a:rPr>
            </a:br>
            <a:r>
              <a:rPr lang="ru-RU" sz="2400" dirty="0">
                <a:solidFill>
                  <a:srgbClr val="FF0000"/>
                </a:solidFill>
              </a:rPr>
              <a:t>для молодежи и школьников</a:t>
            </a:r>
          </a:p>
        </p:txBody>
      </p:sp>
    </p:spTree>
    <p:extLst>
      <p:ext uri="{BB962C8B-B14F-4D97-AF65-F5344CB8AC3E}">
        <p14:creationId xmlns:p14="http://schemas.microsoft.com/office/powerpoint/2010/main" val="18949658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113</TotalTime>
  <Words>703</Words>
  <Application>Microsoft Office PowerPoint</Application>
  <PresentationFormat>Экран (4:3)</PresentationFormat>
  <Paragraphs>105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Открытая</vt:lpstr>
      <vt:lpstr>Научно –исследовательская и проектная деятельность учащихся  </vt:lpstr>
      <vt:lpstr>Презентация PowerPoint</vt:lpstr>
      <vt:lpstr>1 марта 1869 года – День рождения периодического закона </vt:lpstr>
      <vt:lpstr>     В 2019 году Тюменская область отметит 75-летие  </vt:lpstr>
      <vt:lpstr>26 января 2019 г. ТОГИРРО. Инструктивный семинар- презентация, посвящённого празднованию 75-летия Тюменской области  «Моя Тюменская область»  Д.И.Менделеев</vt:lpstr>
      <vt:lpstr>Установите соответствие между памятниками и информацией о них: к каждой позиции первого столбца подберите соответствующую позицию из второго столбца. Запишите в таблицу выбранные цифры под соответствующими буквами. </vt:lpstr>
      <vt:lpstr>Презентация PowerPoint</vt:lpstr>
      <vt:lpstr>12 апреля 2019 г. МАОУ СОШ № 25 г.Тюмени  </vt:lpstr>
      <vt:lpstr>«Шаг в будущее» Российская научно-социальная программа  для молодежи и школьников</vt:lpstr>
      <vt:lpstr>Состав и структура  научно-исследовательской работы </vt:lpstr>
      <vt:lpstr>Этапы, характерные для исследования в научной сфере, исходя из принятых в науке традиций</vt:lpstr>
      <vt:lpstr>План исследований</vt:lpstr>
      <vt:lpstr>Работа над проектами учащихся</vt:lpstr>
      <vt:lpstr>Подготовка работ на ученическую конференцию</vt:lpstr>
      <vt:lpstr>Новые секции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Научно –исследовательская и проектная деятельность учащихся  </dc:title>
  <dc:creator>Каб 36</dc:creator>
  <cp:lastModifiedBy>Каб 36</cp:lastModifiedBy>
  <cp:revision>26</cp:revision>
  <dcterms:created xsi:type="dcterms:W3CDTF">2019-01-25T08:51:17Z</dcterms:created>
  <dcterms:modified xsi:type="dcterms:W3CDTF">2019-01-28T05:12:11Z</dcterms:modified>
</cp:coreProperties>
</file>