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3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dirty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fld id="{5B106E36-FD25-4E2D-B0AA-010F637433A0}" type="datetimeFigureOut">
              <a:rPr lang="ru-RU" smtClean="0"/>
              <a:pPr/>
              <a:t>27.09.2016</a:t>
            </a:fld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endParaRPr lang="ru-RU" dirty="0"/>
          </a:p>
        </p:txBody>
      </p:sp>
      <p:pic>
        <p:nvPicPr>
          <p:cNvPr id="1030" name="Picture 7" descr="logo_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prava_rus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logo_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</p:sldLayoutIdLst>
  <p:transition>
    <p:randomBar dir="vert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b="1" dirty="0" smtClean="0"/>
              <a:t>Структура и содержание контрольных измерительных материалов по русскому языку. Роль заданий с развёрнутым ответом в КИМ ОГЭ по русскому языку.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561728"/>
          </a:xfrm>
        </p:spPr>
        <p:txBody>
          <a:bodyPr/>
          <a:lstStyle/>
          <a:p>
            <a:pPr algn="r"/>
            <a:r>
              <a:rPr lang="ru-RU" altLang="ru-RU" sz="2000" b="1" i="1" dirty="0" smtClean="0">
                <a:latin typeface="Times New Roman" pitchFamily="18" charset="0"/>
                <a:cs typeface="Times New Roman" pitchFamily="18" charset="0"/>
              </a:rPr>
              <a:t>Татьяна Николаевна  Малышева, </a:t>
            </a:r>
          </a:p>
          <a:p>
            <a:pPr algn="r"/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заместитель председателя ФПКР  КИМ</a:t>
            </a:r>
            <a:endParaRPr lang="en-US" alt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для проведения государственной итоговой</a:t>
            </a:r>
            <a:endParaRPr lang="en-US" alt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аттестации по русскому языку ФГБНУ «ФИПИ»</a:t>
            </a:r>
          </a:p>
          <a:p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04664"/>
            <a:ext cx="8229600" cy="1143000"/>
          </a:xfrm>
        </p:spPr>
        <p:txBody>
          <a:bodyPr/>
          <a:lstStyle/>
          <a:p>
            <a:r>
              <a:rPr lang="ru-RU" sz="2400" b="1" dirty="0" smtClean="0"/>
              <a:t>Отбор учащихся </a:t>
            </a:r>
            <a:br>
              <a:rPr lang="ru-RU" sz="2400" b="1" dirty="0" smtClean="0"/>
            </a:br>
            <a:r>
              <a:rPr lang="ru-RU" sz="2400" b="1" dirty="0" smtClean="0"/>
              <a:t>в профильные классы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400" i="1" dirty="0" smtClean="0"/>
              <a:t>30 баллов (не менее 80% от общей суммы первичных баллов)</a:t>
            </a:r>
            <a:r>
              <a:rPr lang="ru-RU" sz="2400" dirty="0" smtClean="0"/>
              <a:t> - </a:t>
            </a:r>
            <a:r>
              <a:rPr lang="ru-RU" sz="2400" b="1" dirty="0" smtClean="0"/>
              <a:t>рекомендуемый минимальный балл, полученный на ОГЭ, является</a:t>
            </a:r>
            <a:r>
              <a:rPr lang="ru-RU" sz="2400" dirty="0" smtClean="0"/>
              <a:t> </a:t>
            </a:r>
            <a:r>
              <a:rPr lang="ru-RU" sz="2400" b="1" dirty="0" smtClean="0"/>
              <a:t>нормой для отбора учащихся в профильные классы средней (полной)</a:t>
            </a:r>
            <a:r>
              <a:rPr lang="ru-RU" sz="2400" dirty="0" smtClean="0"/>
              <a:t> </a:t>
            </a:r>
            <a:r>
              <a:rPr lang="ru-RU" sz="2400" b="1" dirty="0" smtClean="0"/>
              <a:t>школы. </a:t>
            </a: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8229600" cy="1143000"/>
          </a:xfrm>
        </p:spPr>
        <p:txBody>
          <a:bodyPr/>
          <a:lstStyle/>
          <a:p>
            <a:r>
              <a:rPr lang="ru-RU" sz="2800" dirty="0" smtClean="0"/>
              <a:t>Задания с развёрнутым ответом</a:t>
            </a:r>
            <a:br>
              <a:rPr lang="ru-RU" sz="2800" dirty="0" smtClean="0"/>
            </a:br>
            <a:r>
              <a:rPr lang="ru-RU" sz="2800" dirty="0" smtClean="0"/>
              <a:t> (тест)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002588" cy="5112568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Часть 2 – </a:t>
            </a:r>
            <a:r>
              <a:rPr lang="ru-RU" sz="1400" dirty="0" smtClean="0"/>
              <a:t>задания с кратким ответом.</a:t>
            </a:r>
          </a:p>
          <a:p>
            <a:r>
              <a:rPr lang="ru-RU" sz="1200" dirty="0" smtClean="0"/>
              <a:t>Задания открытого типа на запись самостоятельно сформулированного краткого ответа</a:t>
            </a:r>
          </a:p>
          <a:p>
            <a:r>
              <a:rPr lang="ru-RU" sz="1200" dirty="0" smtClean="0"/>
              <a:t>Задания на выбор и запись одного правильного ответа из предложенного перечня</a:t>
            </a:r>
            <a:endParaRPr lang="ru-RU" sz="1600" dirty="0" smtClean="0"/>
          </a:p>
          <a:p>
            <a:pPr>
              <a:buNone/>
            </a:pPr>
            <a:r>
              <a:rPr lang="ru-RU" sz="1400" dirty="0" smtClean="0"/>
              <a:t>Все задания представляют собой </a:t>
            </a:r>
            <a:r>
              <a:rPr lang="ru-RU" sz="1400" b="1" dirty="0" smtClean="0"/>
              <a:t>базовый</a:t>
            </a:r>
            <a:r>
              <a:rPr lang="ru-RU" sz="1400" dirty="0" smtClean="0"/>
              <a:t> уровень сложности.</a:t>
            </a:r>
          </a:p>
          <a:p>
            <a:pPr algn="ctr">
              <a:buNone/>
            </a:pPr>
            <a:r>
              <a:rPr lang="ru-RU" sz="1600" dirty="0" smtClean="0"/>
              <a:t>Соответствие основным содержательным разделам.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3068960"/>
          <a:ext cx="7488832" cy="3224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1289080"/>
                <a:gridCol w="1231200"/>
                <a:gridCol w="1440160"/>
                <a:gridCol w="1368152"/>
              </a:tblGrid>
              <a:tr h="9281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Номер задания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Количество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заданий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Общее количество баллов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Процент от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max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балла работы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Речь.</a:t>
                      </a:r>
                      <a:r>
                        <a:rPr lang="ru-RU" sz="1200" baseline="0" dirty="0" smtClean="0"/>
                        <a:t> Чтение. Адекватное понимание письменной речи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№2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2%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Синтаксис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№7, №8, №11, №13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11%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Орфография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№4, №5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5%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Пунктуация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№9, №10, №12, №13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11%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Выразительность речи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№3, №6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4%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2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700808"/>
            <a:ext cx="8002588" cy="4392488"/>
          </a:xfrm>
        </p:spPr>
        <p:txBody>
          <a:bodyPr/>
          <a:lstStyle/>
          <a:p>
            <a:pPr algn="just">
              <a:buNone/>
            </a:pPr>
            <a:r>
              <a:rPr lang="ru-RU" sz="1600" dirty="0" smtClean="0"/>
              <a:t>В каком варианте ответа содержится информация, необходимая для</a:t>
            </a:r>
          </a:p>
          <a:p>
            <a:pPr algn="just">
              <a:buNone/>
            </a:pPr>
            <a:r>
              <a:rPr lang="ru-RU" sz="1600" b="1" dirty="0" smtClean="0"/>
              <a:t>обоснования ответа на вопрос: «Зачем дедушка Тит и </a:t>
            </a:r>
            <a:r>
              <a:rPr lang="ru-RU" sz="1600" b="1" dirty="0" err="1" smtClean="0"/>
              <a:t>Афоня</a:t>
            </a:r>
            <a:r>
              <a:rPr lang="ru-RU" sz="1600" b="1" dirty="0" smtClean="0"/>
              <a:t> пошли на</a:t>
            </a:r>
          </a:p>
          <a:p>
            <a:pPr algn="just">
              <a:buNone/>
            </a:pPr>
            <a:r>
              <a:rPr lang="ru-RU" sz="1600" dirty="0" smtClean="0"/>
              <a:t>природу?»</a:t>
            </a:r>
          </a:p>
          <a:p>
            <a:pPr algn="just">
              <a:buNone/>
            </a:pPr>
            <a:endParaRPr lang="ru-RU" sz="1600" dirty="0" smtClean="0"/>
          </a:p>
          <a:p>
            <a:pPr algn="just">
              <a:buNone/>
            </a:pPr>
            <a:r>
              <a:rPr lang="ru-RU" sz="1600" dirty="0" smtClean="0"/>
              <a:t>1) </a:t>
            </a:r>
            <a:r>
              <a:rPr lang="ru-RU" sz="1600" b="1" i="1" dirty="0" smtClean="0"/>
              <a:t>Дедушка и внук хотели погулять, подышать свежим воздухом.</a:t>
            </a:r>
          </a:p>
          <a:p>
            <a:pPr algn="just">
              <a:buNone/>
            </a:pPr>
            <a:r>
              <a:rPr lang="ru-RU" sz="1600" dirty="0" smtClean="0"/>
              <a:t>2) </a:t>
            </a:r>
            <a:r>
              <a:rPr lang="ru-RU" sz="1600" b="1" i="1" dirty="0" smtClean="0"/>
              <a:t>Дедушка Тит хотел объяснить внуку, что есть самое главное на</a:t>
            </a:r>
          </a:p>
          <a:p>
            <a:pPr algn="just">
              <a:buNone/>
            </a:pPr>
            <a:r>
              <a:rPr lang="ru-RU" sz="1600" b="1" i="1" dirty="0" smtClean="0"/>
              <a:t>земле.</a:t>
            </a:r>
          </a:p>
          <a:p>
            <a:pPr algn="just">
              <a:buNone/>
            </a:pPr>
            <a:r>
              <a:rPr lang="ru-RU" sz="1600" dirty="0" smtClean="0"/>
              <a:t>3) </a:t>
            </a:r>
            <a:r>
              <a:rPr lang="ru-RU" sz="1600" b="1" i="1" dirty="0" err="1" smtClean="0"/>
              <a:t>Афоня</a:t>
            </a:r>
            <a:r>
              <a:rPr lang="ru-RU" sz="1600" b="1" i="1" dirty="0" smtClean="0"/>
              <a:t> хотел узнать у деда лекарственные растения, чтобы собрать</a:t>
            </a:r>
          </a:p>
          <a:p>
            <a:pPr algn="just">
              <a:buNone/>
            </a:pPr>
            <a:r>
              <a:rPr lang="ru-RU" sz="1600" b="1" i="1" dirty="0" smtClean="0"/>
              <a:t>их и сдать в аптеку.</a:t>
            </a:r>
          </a:p>
          <a:p>
            <a:pPr algn="just">
              <a:buNone/>
            </a:pPr>
            <a:r>
              <a:rPr lang="ru-RU" sz="1600" dirty="0" smtClean="0"/>
              <a:t>4) </a:t>
            </a:r>
            <a:r>
              <a:rPr lang="ru-RU" sz="1600" b="1" i="1" dirty="0" smtClean="0"/>
              <a:t>Дедушка-пахарь должен был показать Афоне будущий урожай.</a:t>
            </a:r>
          </a:p>
          <a:p>
            <a:pPr algn="just">
              <a:buNone/>
            </a:pPr>
            <a:endParaRPr lang="ru-RU" sz="1600" b="1" i="1" dirty="0" smtClean="0"/>
          </a:p>
          <a:p>
            <a:pPr algn="just">
              <a:buNone/>
            </a:pPr>
            <a:r>
              <a:rPr lang="ru-RU" sz="1600" b="1" i="1" dirty="0" smtClean="0"/>
              <a:t>Ответ: 2</a:t>
            </a:r>
            <a:endParaRPr lang="ru-RU" sz="1600" dirty="0"/>
          </a:p>
        </p:txBody>
      </p:sp>
    </p:spTree>
  </p:cSld>
  <p:clrMapOvr>
    <a:masterClrMapping/>
  </p:clrMapOvr>
  <p:transition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3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002588" cy="3921299"/>
          </a:xfrm>
        </p:spPr>
        <p:txBody>
          <a:bodyPr/>
          <a:lstStyle/>
          <a:p>
            <a:pPr>
              <a:buNone/>
            </a:pPr>
            <a:r>
              <a:rPr lang="ru-RU" sz="1400" dirty="0" smtClean="0"/>
              <a:t>Укажите предложение, в котором средством выразительности речи является </a:t>
            </a:r>
            <a:r>
              <a:rPr lang="ru-RU" sz="1400" b="1" dirty="0" smtClean="0"/>
              <a:t>олицетворение</a:t>
            </a:r>
            <a:r>
              <a:rPr lang="ru-RU" sz="1400" dirty="0" smtClean="0"/>
              <a:t>.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dirty="0" smtClean="0"/>
              <a:t>1) </a:t>
            </a:r>
            <a:r>
              <a:rPr lang="ru-RU" sz="1400" b="1" i="1" dirty="0" smtClean="0"/>
              <a:t>Старик кротко улыбнулся, погладил головку внука и посмотрел на него как на цветок, растущий на земле. </a:t>
            </a: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dirty="0" smtClean="0"/>
              <a:t>2) </a:t>
            </a:r>
            <a:r>
              <a:rPr lang="ru-RU" sz="1400" b="1" i="1" dirty="0" smtClean="0"/>
              <a:t>Старый Тит испил квасу, взял </a:t>
            </a:r>
            <a:r>
              <a:rPr lang="ru-RU" sz="1400" b="1" i="1" dirty="0" err="1" smtClean="0"/>
              <a:t>Афоню</a:t>
            </a:r>
            <a:r>
              <a:rPr lang="ru-RU" sz="1400" b="1" i="1" dirty="0" smtClean="0"/>
              <a:t> за руку, и они пошли из избы наружу.</a:t>
            </a: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dirty="0" smtClean="0"/>
              <a:t>3) </a:t>
            </a:r>
            <a:r>
              <a:rPr lang="ru-RU" sz="1400" b="1" i="1" dirty="0" smtClean="0"/>
              <a:t>Он сам, как цветок, тоже захотел теперь делать из смерти жизнь, он думал о том, как рождаются из сыпучего скучного песка голубые, красные, жёлтые счастливые цветы, поднявшие к небу свои добрые лица и дышащие чистым духом в белый свет.</a:t>
            </a: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4) </a:t>
            </a:r>
            <a:r>
              <a:rPr lang="ru-RU" sz="1400" b="1" i="1" dirty="0" smtClean="0"/>
              <a:t>Он невидимо улыбнулся своему доброму внуку и пошёл спать в избу на печку.</a:t>
            </a: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 </a:t>
            </a:r>
            <a:endParaRPr lang="ru-RU" sz="900" dirty="0" smtClean="0"/>
          </a:p>
          <a:p>
            <a:pPr>
              <a:buNone/>
            </a:pPr>
            <a:r>
              <a:rPr lang="ru-RU" sz="900" dirty="0" smtClean="0"/>
              <a:t>Ответ:  3</a:t>
            </a:r>
          </a:p>
          <a:p>
            <a:pPr>
              <a:buNone/>
            </a:pPr>
            <a:endParaRPr lang="ru-RU" sz="500" dirty="0"/>
          </a:p>
        </p:txBody>
      </p:sp>
    </p:spTree>
  </p:cSld>
  <p:clrMapOvr>
    <a:masterClrMapping/>
  </p:clrMapOvr>
  <p:transition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4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002588" cy="4425355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/>
              <a:t>Из предложений 1–6 выпишите слово, в котором правописание </a:t>
            </a:r>
            <a:r>
              <a:rPr lang="ru-RU" sz="1800" b="1" dirty="0" smtClean="0"/>
              <a:t>приставки </a:t>
            </a:r>
            <a:r>
              <a:rPr lang="ru-RU" sz="1800" dirty="0" smtClean="0"/>
              <a:t>зависит от глухости – звонкости последующего согласного.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Ответ: </a:t>
            </a:r>
            <a:r>
              <a:rPr lang="ru-RU" sz="1800" i="1" dirty="0" smtClean="0"/>
              <a:t>испахали</a:t>
            </a:r>
            <a:endParaRPr lang="ru-RU" i="1" dirty="0" smtClean="0"/>
          </a:p>
          <a:p>
            <a:pPr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1600" dirty="0" smtClean="0"/>
              <a:t>(1)Дедушка спал. (2)Руки у дедушки лежали на столе; они были большие, кожа на них стала как кора на дереве, и под кожей видны были толстые чёрные жилы, эти руки много земли испахали.</a:t>
            </a:r>
          </a:p>
          <a:p>
            <a:pPr algn="just">
              <a:buNone/>
            </a:pPr>
            <a:r>
              <a:rPr lang="ru-RU" sz="1600" dirty="0" smtClean="0"/>
              <a:t>– (3)Дедушка Тит, а ты всё знаешь?</a:t>
            </a:r>
          </a:p>
          <a:p>
            <a:pPr algn="just">
              <a:buNone/>
            </a:pPr>
            <a:r>
              <a:rPr lang="ru-RU" sz="1600" dirty="0" smtClean="0"/>
              <a:t>– (4)Всё, </a:t>
            </a:r>
            <a:r>
              <a:rPr lang="ru-RU" sz="1600" dirty="0" err="1" smtClean="0"/>
              <a:t>Афоня</a:t>
            </a:r>
            <a:r>
              <a:rPr lang="ru-RU" sz="1600" dirty="0" smtClean="0"/>
              <a:t>, я всё знаю.</a:t>
            </a:r>
          </a:p>
          <a:p>
            <a:pPr algn="just">
              <a:buNone/>
            </a:pPr>
            <a:r>
              <a:rPr lang="ru-RU" sz="1600" dirty="0" smtClean="0"/>
              <a:t>– (5)Проснись, дедушка, скажи мне про всё!</a:t>
            </a:r>
          </a:p>
          <a:p>
            <a:pPr algn="just">
              <a:buNone/>
            </a:pPr>
            <a:r>
              <a:rPr lang="ru-RU" sz="1600" dirty="0" smtClean="0"/>
              <a:t>– (6)Да уж проснулся уже, пойдём сейчас белый свет пытать, – ответил дед.</a:t>
            </a:r>
            <a:endParaRPr lang="ru-RU" sz="2000" dirty="0"/>
          </a:p>
        </p:txBody>
      </p:sp>
    </p:spTree>
  </p:cSld>
  <p:clrMapOvr>
    <a:masterClrMapping/>
  </p:clrMapOvr>
  <p:transition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5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556792"/>
            <a:ext cx="8002588" cy="4752528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/>
              <a:t>Из предложений 14–20 выпишите слово, в котором правописание </a:t>
            </a:r>
            <a:r>
              <a:rPr lang="ru-RU" sz="1800" b="1" dirty="0" smtClean="0"/>
              <a:t>суффикса </a:t>
            </a:r>
            <a:r>
              <a:rPr lang="ru-RU" sz="1800" dirty="0" smtClean="0"/>
              <a:t>определяется правилом: «В прилагательном, образованном от существительного с основой на -Н, пишется НН».</a:t>
            </a:r>
          </a:p>
          <a:p>
            <a:pPr>
              <a:buNone/>
            </a:pPr>
            <a:r>
              <a:rPr lang="ru-RU" sz="1800" dirty="0" smtClean="0"/>
              <a:t>Ответ: </a:t>
            </a:r>
            <a:r>
              <a:rPr lang="ru-RU" sz="1800" i="1" dirty="0" smtClean="0"/>
              <a:t>каменная</a:t>
            </a:r>
            <a:endParaRPr lang="ru-RU" sz="18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(14)Дедушка Тит задумался и осерчал на внука.</a:t>
            </a:r>
          </a:p>
          <a:p>
            <a:pPr marL="0" indent="0">
              <a:buNone/>
            </a:pPr>
            <a:r>
              <a:rPr lang="ru-RU" sz="1600" dirty="0" smtClean="0"/>
              <a:t>– (15)Тут самое главное тебе и есть!.. (16)Ты видишь: песок мёртвый лежит, он каменная крошка, и более нет ничего. (17)Камень не живёт и не дышит, он мёртвый прах. (18)Понял теперь?</a:t>
            </a:r>
          </a:p>
          <a:p>
            <a:pPr>
              <a:buNone/>
            </a:pPr>
            <a:r>
              <a:rPr lang="ru-RU" sz="1600" dirty="0" smtClean="0"/>
              <a:t>– (19)Нет, дедушка Тит, – уверенно сказал </a:t>
            </a:r>
            <a:r>
              <a:rPr lang="ru-RU" sz="1600" dirty="0" err="1" smtClean="0"/>
              <a:t>Афоня</a:t>
            </a:r>
            <a:r>
              <a:rPr lang="ru-RU" sz="1600" dirty="0" smtClean="0"/>
              <a:t>, – тут понятного нету.</a:t>
            </a:r>
          </a:p>
          <a:p>
            <a:pPr>
              <a:buNone/>
            </a:pPr>
            <a:r>
              <a:rPr lang="ru-RU" sz="1600" dirty="0" smtClean="0"/>
              <a:t>– (20)Ну, не понял, так чего же тебе надо, раз ты непонятливый?..</a:t>
            </a:r>
            <a:endParaRPr lang="ru-RU" sz="1600" dirty="0"/>
          </a:p>
        </p:txBody>
      </p:sp>
    </p:spTree>
  </p:cSld>
  <p:clrMapOvr>
    <a:masterClrMapping/>
  </p:clrMapOvr>
  <p:transition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6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002588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 smtClean="0"/>
              <a:t>Замените разговорное слово </a:t>
            </a:r>
            <a:r>
              <a:rPr lang="ru-RU" sz="1800" b="1" dirty="0" smtClean="0"/>
              <a:t>«осерчал» в предложении 14 стилистически </a:t>
            </a:r>
            <a:r>
              <a:rPr lang="ru-RU" sz="1800" dirty="0" smtClean="0"/>
              <a:t>нейтральным </a:t>
            </a:r>
            <a:r>
              <a:rPr lang="ru-RU" sz="1800" b="1" dirty="0" smtClean="0"/>
              <a:t>синонимом. Напишите этот синоним.</a:t>
            </a:r>
          </a:p>
          <a:p>
            <a:pPr algn="just">
              <a:buNone/>
            </a:pPr>
            <a:endParaRPr lang="ru-RU" sz="1800" dirty="0" smtClean="0"/>
          </a:p>
          <a:p>
            <a:pPr algn="just">
              <a:buNone/>
            </a:pPr>
            <a:r>
              <a:rPr lang="ru-RU" sz="1800" dirty="0" smtClean="0"/>
              <a:t>Ответ: </a:t>
            </a:r>
            <a:r>
              <a:rPr lang="ru-RU" sz="1800" i="1" dirty="0" smtClean="0"/>
              <a:t>рассердился, разозлился, озлобился</a:t>
            </a:r>
          </a:p>
          <a:p>
            <a:pPr algn="just">
              <a:buNone/>
            </a:pPr>
            <a:endParaRPr lang="ru-RU" sz="1800" i="1" dirty="0" smtClean="0"/>
          </a:p>
          <a:p>
            <a:pPr algn="just">
              <a:buNone/>
            </a:pPr>
            <a:r>
              <a:rPr lang="ru-RU" sz="2000" dirty="0" smtClean="0"/>
              <a:t>(14)Дедушка Тит задумался и осерчал на внука.</a:t>
            </a:r>
            <a:endParaRPr lang="ru-RU" sz="2000" dirty="0"/>
          </a:p>
        </p:txBody>
      </p:sp>
    </p:spTree>
  </p:cSld>
  <p:clrMapOvr>
    <a:masterClrMapping/>
  </p:clrMapOvr>
  <p:transition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7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002588" cy="482453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Замените словосочетание </a:t>
            </a:r>
            <a:r>
              <a:rPr lang="ru-RU" sz="2000" b="1" dirty="0" smtClean="0"/>
              <a:t>«железный гребешок» (предложение 39), </a:t>
            </a:r>
            <a:r>
              <a:rPr lang="ru-RU" sz="2000" dirty="0" smtClean="0"/>
              <a:t>построенное на основе согласования, синонимичным словосочетанием со связью </a:t>
            </a:r>
            <a:r>
              <a:rPr lang="ru-RU" sz="2000" b="1" dirty="0" smtClean="0"/>
              <a:t>управление. Напишите получившееся словосочетание.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Ответ: </a:t>
            </a:r>
            <a:r>
              <a:rPr lang="ru-RU" sz="2000" i="1" dirty="0" smtClean="0"/>
              <a:t>гребешок из железа</a:t>
            </a:r>
            <a:endParaRPr lang="ru-RU" sz="2000" i="1" dirty="0"/>
          </a:p>
        </p:txBody>
      </p:sp>
    </p:spTree>
  </p:cSld>
  <p:clrMapOvr>
    <a:masterClrMapping/>
  </p:clrMapOvr>
  <p:transition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8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002588" cy="4896544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Выпишите </a:t>
            </a:r>
            <a:r>
              <a:rPr lang="ru-RU" sz="2000" b="1" dirty="0" smtClean="0"/>
              <a:t>грамматическую основу предложения 3.</a:t>
            </a:r>
          </a:p>
          <a:p>
            <a:pPr>
              <a:buNone/>
            </a:pPr>
            <a:r>
              <a:rPr lang="ru-RU" sz="2000" dirty="0" smtClean="0"/>
              <a:t>Ответ: </a:t>
            </a:r>
            <a:r>
              <a:rPr lang="ru-RU" sz="2000" i="1" dirty="0" smtClean="0"/>
              <a:t>ты знаешь</a:t>
            </a:r>
          </a:p>
          <a:p>
            <a:pPr>
              <a:buNone/>
            </a:pPr>
            <a:endParaRPr lang="ru-RU" sz="2000" i="1" dirty="0" smtClean="0"/>
          </a:p>
          <a:p>
            <a:pPr algn="just">
              <a:buNone/>
            </a:pPr>
            <a:r>
              <a:rPr lang="ru-RU" sz="2800" dirty="0" smtClean="0"/>
              <a:t>– (3)Дедушка Тит, а ты всё знаешь?</a:t>
            </a:r>
            <a:endParaRPr lang="ru-RU" sz="2800" i="1" dirty="0" smtClean="0"/>
          </a:p>
        </p:txBody>
      </p:sp>
    </p:spTree>
  </p:cSld>
  <p:clrMapOvr>
    <a:masterClrMapping/>
  </p:clrMapOvr>
  <p:transition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9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002588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Среди предложений 7–13 найдите предложение, осложнённое </a:t>
            </a:r>
            <a:r>
              <a:rPr lang="ru-RU" sz="2000" b="1" dirty="0" smtClean="0"/>
              <a:t>обособленным распространённым согласованным определением.  </a:t>
            </a:r>
            <a:r>
              <a:rPr lang="ru-RU" sz="2000" dirty="0" smtClean="0"/>
              <a:t>Напишите номер этого предложения.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Ответ: 10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1600" dirty="0" smtClean="0"/>
              <a:t>(7)Старый Тит испил квасу, взял </a:t>
            </a:r>
            <a:r>
              <a:rPr lang="ru-RU" sz="1600" dirty="0" err="1" smtClean="0"/>
              <a:t>Афоню</a:t>
            </a:r>
            <a:r>
              <a:rPr lang="ru-RU" sz="1600" dirty="0" smtClean="0"/>
              <a:t> за руку, и они пошли из избы</a:t>
            </a:r>
          </a:p>
          <a:p>
            <a:pPr marL="0" indent="0" algn="just">
              <a:buNone/>
            </a:pPr>
            <a:r>
              <a:rPr lang="ru-RU" sz="1600" dirty="0" smtClean="0"/>
              <a:t>наружу. (8)Там солнце высоко стояло на небе и освещало зреющий хлеб на</a:t>
            </a:r>
          </a:p>
          <a:p>
            <a:pPr marL="0" indent="0" algn="just">
              <a:buNone/>
            </a:pPr>
            <a:r>
              <a:rPr lang="ru-RU" sz="1600" dirty="0" smtClean="0"/>
              <a:t>полях и цветы на дорожной меже. (9)Дед повёл </a:t>
            </a:r>
            <a:r>
              <a:rPr lang="ru-RU" sz="1600" dirty="0" err="1" smtClean="0"/>
              <a:t>Афоню</a:t>
            </a:r>
            <a:r>
              <a:rPr lang="ru-RU" sz="1600" dirty="0" smtClean="0"/>
              <a:t> полевою дорогой, и</a:t>
            </a:r>
          </a:p>
          <a:p>
            <a:pPr marL="0" indent="0" algn="just">
              <a:buNone/>
            </a:pPr>
            <a:r>
              <a:rPr lang="ru-RU" sz="1600" dirty="0" smtClean="0"/>
              <a:t>они вышли на пастбище, где рос сладкий клевер для коров, где колосились</a:t>
            </a:r>
          </a:p>
          <a:p>
            <a:pPr marL="0" indent="0" algn="just">
              <a:buNone/>
            </a:pPr>
            <a:r>
              <a:rPr lang="ru-RU" sz="1600" dirty="0" smtClean="0"/>
              <a:t>травы и цвели цветы. (10)Дед остановился у голубого цветка, терпеливо</a:t>
            </a:r>
          </a:p>
          <a:p>
            <a:pPr marL="0" indent="0" algn="just">
              <a:buNone/>
            </a:pPr>
            <a:r>
              <a:rPr lang="ru-RU" sz="1600" dirty="0" smtClean="0"/>
              <a:t>росшего корнем из мелкого чистого песка, показал на него Афоне, потом</a:t>
            </a:r>
          </a:p>
          <a:p>
            <a:pPr marL="0" indent="0" algn="just">
              <a:buNone/>
            </a:pPr>
            <a:r>
              <a:rPr lang="ru-RU" sz="1600" dirty="0" smtClean="0"/>
              <a:t>согнулся и осторожно потрогал тот цветок.</a:t>
            </a:r>
          </a:p>
          <a:p>
            <a:pPr marL="0" indent="0" algn="just">
              <a:buNone/>
            </a:pPr>
            <a:r>
              <a:rPr lang="ru-RU" sz="1600" dirty="0" smtClean="0"/>
              <a:t>– (11)Это я сам знаю! – протяжно сказал </a:t>
            </a:r>
            <a:r>
              <a:rPr lang="ru-RU" sz="1600" dirty="0" err="1" smtClean="0"/>
              <a:t>Афоня</a:t>
            </a:r>
            <a:r>
              <a:rPr lang="ru-RU" sz="1600" dirty="0" smtClean="0"/>
              <a:t>. – (12)А мне нужно, что</a:t>
            </a:r>
          </a:p>
          <a:p>
            <a:pPr marL="0" indent="0" algn="just">
              <a:buNone/>
            </a:pPr>
            <a:r>
              <a:rPr lang="ru-RU" sz="1600" dirty="0" smtClean="0"/>
              <a:t>самое главное бывает, ты скажи мне про всё! (13)А этот цвет растёт, он не</a:t>
            </a:r>
          </a:p>
          <a:p>
            <a:pPr marL="0" indent="0" algn="just">
              <a:buNone/>
            </a:pPr>
            <a:r>
              <a:rPr lang="ru-RU" sz="1600" dirty="0" smtClean="0"/>
              <a:t>всё!</a:t>
            </a:r>
            <a:endParaRPr lang="ru-RU" sz="1600" dirty="0"/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работы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002588" cy="3561259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3 части, включающие в себя 15 заданий: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Сжатое изложение по послушанному тексту. (</a:t>
            </a:r>
            <a:r>
              <a:rPr lang="ru-RU" sz="2000" i="1" dirty="0" smtClean="0"/>
              <a:t>Текст прослушивается 2 раза).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Тест на основе прочитанного текста, состоит из 13 заданий (2-14). 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Сочинение рассуждение:</a:t>
            </a:r>
          </a:p>
          <a:p>
            <a:pPr marL="457200" indent="-457200">
              <a:buNone/>
            </a:pPr>
            <a:r>
              <a:rPr lang="ru-RU" sz="2000" dirty="0" smtClean="0"/>
              <a:t>15.1 на лингвистическую тему</a:t>
            </a:r>
          </a:p>
          <a:p>
            <a:pPr marL="457200" indent="-457200">
              <a:buNone/>
            </a:pPr>
            <a:r>
              <a:rPr lang="ru-RU" sz="2000" dirty="0" smtClean="0"/>
              <a:t>15.2 по прочитанному тексту</a:t>
            </a:r>
          </a:p>
          <a:p>
            <a:pPr marL="457200" indent="-457200">
              <a:buNone/>
            </a:pPr>
            <a:r>
              <a:rPr lang="ru-RU" sz="2000" dirty="0" smtClean="0"/>
              <a:t>15.3 на морально-этическую тему</a:t>
            </a:r>
          </a:p>
          <a:p>
            <a:pPr marL="457200" indent="-457200" algn="ctr">
              <a:buNone/>
            </a:pPr>
            <a:endParaRPr lang="ru-RU" sz="1600" i="1" dirty="0" smtClean="0"/>
          </a:p>
          <a:p>
            <a:pPr marL="457200" indent="-457200" algn="ctr">
              <a:buNone/>
            </a:pPr>
            <a:r>
              <a:rPr lang="ru-RU" sz="1600" i="1" dirty="0" smtClean="0"/>
              <a:t>Время выполнения работы – 3 часа 55 минут (235 минут)</a:t>
            </a:r>
          </a:p>
          <a:p>
            <a:pPr marL="457200" indent="-457200">
              <a:buNone/>
            </a:pPr>
            <a:endParaRPr lang="ru-RU" sz="2000" dirty="0"/>
          </a:p>
        </p:txBody>
      </p:sp>
    </p:spTree>
  </p:cSld>
  <p:clrMapOvr>
    <a:masterClrMapping/>
  </p:clrMapOvr>
  <p:transition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10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002588" cy="496855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В приведённых ниже предложениях из прочитанного текста пронумерованы все запятые. Выпишите цифру(</a:t>
            </a:r>
            <a:r>
              <a:rPr lang="ru-RU" sz="2000" dirty="0" err="1" smtClean="0"/>
              <a:t>ы</a:t>
            </a:r>
            <a:r>
              <a:rPr lang="ru-RU" sz="2000" dirty="0" smtClean="0"/>
              <a:t>),обозначающую(-</a:t>
            </a:r>
            <a:r>
              <a:rPr lang="ru-RU" sz="2000" dirty="0" err="1" smtClean="0"/>
              <a:t>ие</a:t>
            </a:r>
            <a:r>
              <a:rPr lang="ru-RU" sz="2000" dirty="0" smtClean="0"/>
              <a:t>) запятую(-</a:t>
            </a:r>
            <a:r>
              <a:rPr lang="ru-RU" sz="2000" dirty="0" err="1" smtClean="0"/>
              <a:t>ые</a:t>
            </a:r>
            <a:r>
              <a:rPr lang="ru-RU" sz="2000" dirty="0" smtClean="0"/>
              <a:t>) при</a:t>
            </a:r>
          </a:p>
          <a:p>
            <a:pPr marL="0" indent="0" algn="just">
              <a:buNone/>
            </a:pPr>
            <a:r>
              <a:rPr lang="ru-RU" sz="2000" b="1" dirty="0" smtClean="0"/>
              <a:t>вводной конструкции.</a:t>
            </a:r>
          </a:p>
          <a:p>
            <a:pPr marL="0" indent="0">
              <a:buNone/>
            </a:pPr>
            <a:endParaRPr lang="ru-RU" sz="2000" b="1" i="1" dirty="0" smtClean="0"/>
          </a:p>
          <a:p>
            <a:pPr marL="0" indent="0" algn="just">
              <a:buNone/>
            </a:pPr>
            <a:r>
              <a:rPr lang="ru-RU" sz="2000" b="1" i="1" dirty="0" smtClean="0"/>
              <a:t>Ну, не понял,(1) так чего же тебе надо,(2) раз ты непонятливый?.. А цветок </a:t>
            </a:r>
            <a:r>
              <a:rPr lang="ru-RU" sz="2000" b="1" i="1" dirty="0" err="1" smtClean="0"/>
              <a:t>жалконький</a:t>
            </a:r>
            <a:r>
              <a:rPr lang="ru-RU" sz="2000" b="1" i="1" dirty="0" smtClean="0"/>
              <a:t> такой,(3) а он живой,(4) и тело себе он сделал из мёртвого праха. Стало быть,(5) он мёртвую сыпучую землю обращает в живое тело и пахнет от него самого чистым духом.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Ответ: 5</a:t>
            </a:r>
            <a:endParaRPr lang="ru-RU" sz="2000" dirty="0"/>
          </a:p>
        </p:txBody>
      </p:sp>
    </p:spTree>
  </p:cSld>
  <p:clrMapOvr>
    <a:masterClrMapping/>
  </p:clrMapOvr>
  <p:transition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11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002588" cy="4896544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Укажите количество </a:t>
            </a:r>
            <a:r>
              <a:rPr lang="ru-RU" sz="2000" b="1" dirty="0" smtClean="0"/>
              <a:t>грамматических основ в предложении 38. Ответ </a:t>
            </a:r>
            <a:r>
              <a:rPr lang="ru-RU" sz="2000" dirty="0" smtClean="0"/>
              <a:t>запишите цифрой.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Ответ: 3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(38)Он собрал жёлтых цветов, сколько мог их удержать в охапке, и отнёс в аптеку на лекарства, чтобы отец его не болел на войне от ран.</a:t>
            </a:r>
            <a:endParaRPr lang="ru-RU" sz="2000" dirty="0"/>
          </a:p>
        </p:txBody>
      </p:sp>
    </p:spTree>
  </p:cSld>
  <p:clrMapOvr>
    <a:masterClrMapping/>
  </p:clrMapOvr>
  <p:transition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12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002588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 smtClean="0"/>
              <a:t>В приведённых ниже предложениях из прочитанного текста пронумерованы все запятые. Выпишите цифры, обозначающие запятые между частями сложного предложения, связанными </a:t>
            </a:r>
            <a:r>
              <a:rPr lang="ru-RU" sz="1800" b="1" dirty="0" smtClean="0"/>
              <a:t>подчинительной связью.</a:t>
            </a:r>
          </a:p>
          <a:p>
            <a:pPr marL="0" indent="0" algn="just">
              <a:buNone/>
            </a:pPr>
            <a:endParaRPr lang="ru-RU" sz="1800" b="1" i="1" dirty="0" smtClean="0"/>
          </a:p>
          <a:p>
            <a:pPr marL="0" indent="0" algn="just">
              <a:buNone/>
            </a:pPr>
            <a:r>
              <a:rPr lang="ru-RU" sz="1800" b="1" i="1" dirty="0" smtClean="0"/>
              <a:t>Дед остановился у голубого цветка,(1) терпеливо росшего корнем из мелкого чистого песка,(2) показал на него Афоне,(3) потом согнулся и осторожно потрогал тот цветок.</a:t>
            </a:r>
          </a:p>
          <a:p>
            <a:pPr marL="0" indent="0" algn="just">
              <a:buNone/>
            </a:pPr>
            <a:r>
              <a:rPr lang="ru-RU" sz="1800" b="1" i="1" dirty="0" smtClean="0"/>
              <a:t>– Это я сам знаю! – протяжно сказал </a:t>
            </a:r>
            <a:r>
              <a:rPr lang="ru-RU" sz="1800" b="1" i="1" dirty="0" err="1" smtClean="0"/>
              <a:t>Афоня</a:t>
            </a:r>
            <a:r>
              <a:rPr lang="ru-RU" sz="1800" b="1" i="1" dirty="0" smtClean="0"/>
              <a:t>. – А мне нужно,(4) что самое главное бывает,(5) ты скажи мне про всё! А этот цвет растёт,(6) он не всё!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Ответ: 4,5</a:t>
            </a:r>
            <a:endParaRPr lang="ru-RU" sz="1800" dirty="0"/>
          </a:p>
        </p:txBody>
      </p:sp>
    </p:spTree>
  </p:cSld>
  <p:clrMapOvr>
    <a:masterClrMapping/>
  </p:clrMapOvr>
  <p:transition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13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002588" cy="475252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Среди предложений 7-10 найдите сложноподчинённое предложение </a:t>
            </a:r>
            <a:r>
              <a:rPr lang="ru-RU" sz="2000" b="1" dirty="0" smtClean="0"/>
              <a:t>с однородным  </a:t>
            </a:r>
            <a:r>
              <a:rPr lang="ru-RU" sz="2000" dirty="0" smtClean="0"/>
              <a:t>подчинением придаточных. Напишите номер этого предложения.</a:t>
            </a:r>
          </a:p>
          <a:p>
            <a:pPr>
              <a:buNone/>
            </a:pPr>
            <a:r>
              <a:rPr lang="ru-RU" sz="2000" dirty="0" smtClean="0"/>
              <a:t>Ответ: 9</a:t>
            </a:r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 smtClean="0"/>
              <a:t>(7)Старый Тит испил квасу, взял </a:t>
            </a:r>
            <a:r>
              <a:rPr lang="ru-RU" sz="1600" dirty="0" err="1" smtClean="0"/>
              <a:t>Афоню</a:t>
            </a:r>
            <a:r>
              <a:rPr lang="ru-RU" sz="1600" dirty="0" smtClean="0"/>
              <a:t> за руку, и они пошли из избы наружу. (8)Там солнце высоко стояло на небе и освещало зреющий хлеб на полях и цветы на дорожной меже. (9)Дед повёл </a:t>
            </a:r>
            <a:r>
              <a:rPr lang="ru-RU" sz="1600" dirty="0" err="1" smtClean="0"/>
              <a:t>Афоню</a:t>
            </a:r>
            <a:r>
              <a:rPr lang="ru-RU" sz="1600" dirty="0" smtClean="0"/>
              <a:t> полевою дорогой, и они вышли на пастбище, где рос сладкий клевер для коров, где колосились травы и цвели цветы. (10)Дед остановился у голубого цветка, терпеливо росшего корнем из мелкого чистого песка, показал на него Афоне, потом согнулся и осторожно потрогал тот цветок.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229600" cy="1143000"/>
          </a:xfrm>
        </p:spPr>
        <p:txBody>
          <a:bodyPr/>
          <a:lstStyle/>
          <a:p>
            <a:r>
              <a:rPr lang="ru-RU" sz="4000" dirty="0" smtClean="0"/>
              <a:t>Задание 14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002588" cy="496855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Среди предложений 11-18 найдите сложное предложение с </a:t>
            </a:r>
            <a:r>
              <a:rPr lang="ru-RU" sz="2000" b="1" dirty="0" smtClean="0"/>
              <a:t>бессоюзной и сочинительной </a:t>
            </a:r>
            <a:r>
              <a:rPr lang="ru-RU" sz="2000" dirty="0" smtClean="0"/>
              <a:t>связью между частями. Напишите номер этого предложения.</a:t>
            </a:r>
          </a:p>
          <a:p>
            <a:pPr marL="0" indent="0" algn="just">
              <a:buNone/>
            </a:pPr>
            <a:r>
              <a:rPr lang="ru-RU" sz="2000" dirty="0" smtClean="0"/>
              <a:t>Ответ: 16</a:t>
            </a:r>
          </a:p>
          <a:p>
            <a:pPr marL="0" indent="0" algn="just">
              <a:buNone/>
            </a:pPr>
            <a:r>
              <a:rPr lang="ru-RU" sz="2000" dirty="0" smtClean="0"/>
              <a:t> </a:t>
            </a:r>
            <a:endParaRPr lang="ru-RU" dirty="0" smtClean="0"/>
          </a:p>
          <a:p>
            <a:pPr marL="0" indent="0" algn="just">
              <a:buNone/>
            </a:pPr>
            <a:r>
              <a:rPr lang="ru-RU" sz="1800" dirty="0" smtClean="0"/>
              <a:t>— (11)Это я сам знаю! — протяжно сказал </a:t>
            </a:r>
            <a:r>
              <a:rPr lang="ru-RU" sz="1800" dirty="0" err="1" smtClean="0"/>
              <a:t>Афоня</a:t>
            </a:r>
            <a:r>
              <a:rPr lang="ru-RU" sz="1800" dirty="0" smtClean="0"/>
              <a:t>. — (12)А мне нужно, что самое главное бывает, ты скажи мне про все! (13)А этот цвет растёт, он не все!</a:t>
            </a:r>
          </a:p>
          <a:p>
            <a:pPr marL="0" indent="0" algn="just">
              <a:buNone/>
            </a:pPr>
            <a:r>
              <a:rPr lang="ru-RU" sz="1800" dirty="0" smtClean="0"/>
              <a:t>(14)Дедушка Тит задумался и осерчал на внука.</a:t>
            </a:r>
          </a:p>
          <a:p>
            <a:pPr marL="0" indent="0" algn="just">
              <a:buNone/>
            </a:pPr>
            <a:r>
              <a:rPr lang="ru-RU" sz="1800" dirty="0" smtClean="0"/>
              <a:t>— (15)Тут самое главное тебе и есть!.. (16)Ты видишь: песок мёртвый лежит, он каменная крошка, и более нет ничего. (17)Камень не живет и не дышит, он мертвый прах. (18)Понял теперь?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132856"/>
            <a:ext cx="8229600" cy="1143000"/>
          </a:xfrm>
        </p:spPr>
        <p:txBody>
          <a:bodyPr/>
          <a:lstStyle/>
          <a:p>
            <a:r>
              <a:rPr lang="ru-RU" b="1" dirty="0" smtClean="0"/>
              <a:t>СПАСИБО ЗА ВНИМАНИЕ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933056"/>
            <a:ext cx="8002588" cy="2193107"/>
          </a:xfrm>
        </p:spPr>
        <p:txBody>
          <a:bodyPr/>
          <a:lstStyle/>
          <a:p>
            <a:pPr algn="r">
              <a:buNone/>
            </a:pPr>
            <a:r>
              <a:rPr lang="ru-RU" altLang="ru-RU" sz="2000" b="1" i="1" dirty="0" smtClean="0">
                <a:latin typeface="Times New Roman" pitchFamily="18" charset="0"/>
                <a:cs typeface="Times New Roman" pitchFamily="18" charset="0"/>
              </a:rPr>
              <a:t>Татьяна Николаевна  Малышева, </a:t>
            </a:r>
          </a:p>
          <a:p>
            <a:pPr algn="r">
              <a:buNone/>
            </a:pP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заместитель председателя ФПКР  КИМ</a:t>
            </a:r>
            <a:endParaRPr lang="en-US" alt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для проведения государственной итоговой</a:t>
            </a:r>
            <a:endParaRPr lang="en-US" alt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altLang="ru-RU" sz="2000" i="1" dirty="0" smtClean="0">
                <a:latin typeface="Times New Roman" pitchFamily="18" charset="0"/>
                <a:cs typeface="Times New Roman" pitchFamily="18" charset="0"/>
              </a:rPr>
              <a:t> аттестации по русскому языку ФГБНУ «ФИПИ»</a:t>
            </a:r>
          </a:p>
          <a:p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1215107"/>
          </a:xfrm>
        </p:spPr>
        <p:txBody>
          <a:bodyPr/>
          <a:lstStyle/>
          <a:p>
            <a:r>
              <a:rPr lang="ru-RU" dirty="0" smtClean="0"/>
              <a:t>Компетенции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76872"/>
            <a:ext cx="8002588" cy="396044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i="1" dirty="0" smtClean="0"/>
              <a:t>Лингвистическая</a:t>
            </a:r>
          </a:p>
          <a:p>
            <a:pPr marL="0" indent="0" algn="just">
              <a:buNone/>
            </a:pPr>
            <a:r>
              <a:rPr lang="ru-RU" sz="1600" dirty="0" smtClean="0"/>
              <a:t>знания о языке и речи; умение применять лингвистические знания в работе с языковым материалом, а также опознавательные, классификационные, аналитические учебно-языковые умения и навыки</a:t>
            </a:r>
          </a:p>
          <a:p>
            <a:pPr marL="514350" indent="-514350">
              <a:buNone/>
            </a:pPr>
            <a:r>
              <a:rPr lang="ru-RU" dirty="0" smtClean="0"/>
              <a:t>2</a:t>
            </a:r>
            <a:r>
              <a:rPr lang="ru-RU" i="1" dirty="0" smtClean="0"/>
              <a:t>. Языковая</a:t>
            </a:r>
          </a:p>
          <a:p>
            <a:pPr marL="0" indent="0">
              <a:buNone/>
            </a:pPr>
            <a:r>
              <a:rPr lang="ru-RU" sz="1600" dirty="0" smtClean="0"/>
              <a:t>умения и навыки обучающихся, связанные с соблюдением языковых норм (лексических, грамматических, стилистических, орфографических, пунктуационных)</a:t>
            </a:r>
          </a:p>
          <a:p>
            <a:pPr marL="514350" indent="-514350">
              <a:buNone/>
            </a:pPr>
            <a:r>
              <a:rPr lang="ru-RU" dirty="0" smtClean="0"/>
              <a:t>3. </a:t>
            </a:r>
            <a:r>
              <a:rPr lang="ru-RU" i="1" dirty="0" smtClean="0"/>
              <a:t>Коммуникативная </a:t>
            </a:r>
          </a:p>
          <a:p>
            <a:pPr marL="0" indent="0">
              <a:buNone/>
            </a:pPr>
            <a:r>
              <a:rPr lang="ru-RU" sz="1600" dirty="0" smtClean="0"/>
              <a:t>владение обучающимися продуктивными и рецептивными навыками речевой деятельности</a:t>
            </a:r>
            <a:endParaRPr lang="ru-RU" sz="1600" dirty="0"/>
          </a:p>
        </p:txBody>
      </p:sp>
    </p:spTree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Оценивание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ru-RU" sz="2800" dirty="0" smtClean="0"/>
              <a:t> 10 баллов считаются существенным расхождением между суммами баллов, выставленных двумя экспертами за выполнение заданий 1 и 15 (суммируются баллы по всем позициям (критериям) оценивания задания каждым экспертом).</a:t>
            </a:r>
          </a:p>
          <a:p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764704"/>
            <a:ext cx="8229600" cy="1143000"/>
          </a:xfrm>
        </p:spPr>
        <p:txBody>
          <a:bodyPr/>
          <a:lstStyle/>
          <a:p>
            <a:r>
              <a:rPr lang="ru-RU" sz="4000" dirty="0" smtClean="0"/>
              <a:t>Особенности подсчёта </a:t>
            </a:r>
            <a:br>
              <a:rPr lang="ru-RU" sz="4000" dirty="0" smtClean="0"/>
            </a:br>
            <a:r>
              <a:rPr lang="ru-RU" sz="4000" dirty="0" smtClean="0"/>
              <a:t>слов в работе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420888"/>
            <a:ext cx="8002588" cy="3633465"/>
          </a:xfrm>
        </p:spPr>
        <p:txBody>
          <a:bodyPr/>
          <a:lstStyle/>
          <a:p>
            <a:pPr marL="0" indent="0" algn="just">
              <a:buNone/>
            </a:pPr>
            <a:r>
              <a:rPr lang="x-none" sz="2400" b="1" smtClean="0"/>
              <a:t>При подсчёте слов учитываются как самостоятельные, так и служебные части речи. Подсчитывается любая последовательность слов, написанных без пробела (например, «всё-таки» – одно слово, «всё же» – два слова). Инициалы с фамилией считаются одним словом (например, «М.Ю. Лермонтов» – одно слово). Любые другие символы, в частности цифры, при подсчете  не учитываются (например, «5 лет» – одно слово, «пять лет» – два слова).</a:t>
            </a:r>
            <a:endParaRPr lang="ru-RU" sz="2400" dirty="0"/>
          </a:p>
        </p:txBody>
      </p:sp>
    </p:spTree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8229600" cy="1143000"/>
          </a:xfrm>
        </p:spPr>
        <p:txBody>
          <a:bodyPr/>
          <a:lstStyle/>
          <a:p>
            <a:r>
              <a:rPr lang="ru-RU" sz="3600" dirty="0" smtClean="0"/>
              <a:t>Требования к объёму</a:t>
            </a:r>
            <a:br>
              <a:rPr lang="ru-RU" sz="3600" dirty="0" smtClean="0"/>
            </a:br>
            <a:r>
              <a:rPr lang="ru-RU" sz="3600" dirty="0" smtClean="0"/>
              <a:t> письменных работ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420888"/>
            <a:ext cx="8002588" cy="3744416"/>
          </a:xfrm>
        </p:spPr>
        <p:txBody>
          <a:bodyPr/>
          <a:lstStyle/>
          <a:p>
            <a:pPr>
              <a:buNone/>
            </a:pPr>
            <a:r>
              <a:rPr lang="ru-RU" sz="1600" dirty="0" smtClean="0"/>
              <a:t>При оценивании учитывается объём сочинения и изложения.</a:t>
            </a:r>
          </a:p>
          <a:p>
            <a:pPr marL="0" indent="0"/>
            <a:r>
              <a:rPr lang="ru-RU" sz="1600" dirty="0" smtClean="0"/>
              <a:t> При оценке грамотности (ГК1 – ГК 4) суммарный объём изложения и сочинения должен составлять 140 и более слов.</a:t>
            </a:r>
          </a:p>
          <a:p>
            <a:pPr marL="0" indent="0"/>
            <a:r>
              <a:rPr lang="ru-RU" sz="1600" dirty="0" smtClean="0"/>
              <a:t> Если суммарный объём сочинения и изложения составляет 70-139 слов, то по критериям ГК1 – ГК 4 не ставится больше 1 балла.</a:t>
            </a:r>
          </a:p>
          <a:p>
            <a:pPr marL="0" indent="0"/>
            <a:r>
              <a:rPr lang="ru-RU" sz="1600" dirty="0" smtClean="0"/>
              <a:t> Если суммарный объём сочинения и изложения составляет менее 70 слов, то по критериям ГК1 – ГК 4 оценивается 0 баллов.</a:t>
            </a:r>
          </a:p>
          <a:p>
            <a:pPr marL="0" indent="0"/>
            <a:r>
              <a:rPr lang="ru-RU" sz="1600" dirty="0" smtClean="0"/>
              <a:t> Если ученик выполнил только один вид творческой работы (или сочинение, или изложение), то оценивание по критериям ГК1 – ГК 4 осуществляется также в соответствии с объёмом работы.</a:t>
            </a:r>
          </a:p>
          <a:p>
            <a:pPr marL="0" indent="0"/>
            <a:r>
              <a:rPr lang="ru-RU" sz="1600" dirty="0" smtClean="0"/>
              <a:t> Для процедуры проверки экспертом сжатого изложения достаточным является объём – не менее 50 слов. Если в изложении менее 50 слов, то такая работа не засчитывается и оценивается нулём баллов, задание считается невыполненным. </a:t>
            </a:r>
          </a:p>
          <a:p>
            <a:pPr>
              <a:buNone/>
            </a:pPr>
            <a:r>
              <a:rPr lang="ru-RU" sz="1600" b="1" dirty="0" smtClean="0"/>
              <a:t> </a:t>
            </a:r>
            <a:endParaRPr lang="ru-RU" sz="1600" dirty="0" smtClean="0"/>
          </a:p>
          <a:p>
            <a:pPr marL="0" indent="0"/>
            <a:endParaRPr lang="ru-RU" sz="1600" dirty="0" smtClean="0"/>
          </a:p>
          <a:p>
            <a:pPr marL="0" indent="0"/>
            <a:endParaRPr lang="ru-RU" sz="1600" dirty="0" smtClean="0"/>
          </a:p>
          <a:p>
            <a:pPr marL="0" indent="0"/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</p:txBody>
      </p:sp>
    </p:spTree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8229600" cy="1143000"/>
          </a:xfrm>
        </p:spPr>
        <p:txBody>
          <a:bodyPr/>
          <a:lstStyle/>
          <a:p>
            <a:r>
              <a:rPr lang="ru-RU" sz="3200" dirty="0" smtClean="0"/>
              <a:t>Квалификация ошибок </a:t>
            </a:r>
            <a:br>
              <a:rPr lang="ru-RU" sz="3200" dirty="0" smtClean="0"/>
            </a:br>
            <a:r>
              <a:rPr lang="ru-RU" sz="3200" dirty="0" smtClean="0"/>
              <a:t>в письменных работах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002588" cy="4497363"/>
          </a:xfrm>
        </p:spPr>
        <p:txBody>
          <a:bodyPr/>
          <a:lstStyle/>
          <a:p>
            <a:pPr algn="just">
              <a:buNone/>
            </a:pPr>
            <a:r>
              <a:rPr lang="ru-RU" sz="1100" b="1" u="sng" dirty="0" smtClean="0"/>
              <a:t>Эксперт при проверке должен учитывать следующее:</a:t>
            </a:r>
            <a:endParaRPr lang="ru-RU" sz="1100" dirty="0" smtClean="0"/>
          </a:p>
          <a:p>
            <a:pPr algn="just"/>
            <a:r>
              <a:rPr lang="ru-RU" sz="1100" dirty="0" smtClean="0"/>
              <a:t>В школе изучаются далеко не все тонкости русской орфографии и пунктуации.</a:t>
            </a:r>
          </a:p>
          <a:p>
            <a:pPr algn="just"/>
            <a:r>
              <a:rPr lang="ru-RU" sz="1100" dirty="0" smtClean="0"/>
              <a:t>Некоторые правила русского правописания предоставляют пишущему возможность выбора написания и способа пунктуационного оформления синтаксической конструкции. </a:t>
            </a:r>
          </a:p>
          <a:p>
            <a:pPr algn="just"/>
            <a:r>
              <a:rPr lang="ru-RU" sz="1100" dirty="0" smtClean="0"/>
              <a:t>Рекомендации словарей и справочников по правописанию не всегда совпадают. </a:t>
            </a:r>
          </a:p>
          <a:p>
            <a:pPr algn="just"/>
            <a:r>
              <a:rPr lang="ru-RU" sz="1100" dirty="0" smtClean="0"/>
              <a:t>Существуют объективные трудности орфографии и пунктуации, связанные с переходностью языковых явлений.</a:t>
            </a:r>
          </a:p>
          <a:p>
            <a:pPr algn="just"/>
            <a:r>
              <a:rPr lang="ru-RU" sz="1100" dirty="0" smtClean="0"/>
              <a:t>В некоторых случаях возможно двоякое объяснение синтаксической структуры предложения и, соответственно, разная пунктуация. </a:t>
            </a:r>
          </a:p>
          <a:p>
            <a:pPr algn="just">
              <a:buNone/>
            </a:pPr>
            <a:r>
              <a:rPr lang="ru-RU" sz="1100" b="1" dirty="0" smtClean="0"/>
              <a:t> </a:t>
            </a:r>
            <a:endParaRPr lang="ru-RU" sz="1100" dirty="0" smtClean="0"/>
          </a:p>
          <a:p>
            <a:pPr algn="just">
              <a:buNone/>
            </a:pPr>
            <a:r>
              <a:rPr lang="ru-RU" sz="1100" b="1" u="sng" dirty="0" smtClean="0"/>
              <a:t>Не должны влиять на оценку грамотности </a:t>
            </a:r>
            <a:r>
              <a:rPr lang="ru-RU" sz="1100" dirty="0" smtClean="0"/>
              <a:t>(исправляются, но не  учитываются при проверке)</a:t>
            </a:r>
            <a:r>
              <a:rPr lang="ru-RU" sz="1100" b="1" dirty="0" smtClean="0"/>
              <a:t>:</a:t>
            </a:r>
          </a:p>
          <a:p>
            <a:pPr algn="just">
              <a:buNone/>
            </a:pPr>
            <a:endParaRPr lang="ru-RU" sz="1100" dirty="0" smtClean="0"/>
          </a:p>
          <a:p>
            <a:pPr marL="0" indent="0" algn="just">
              <a:buNone/>
            </a:pPr>
            <a:r>
              <a:rPr lang="ru-RU" sz="1100" b="1" dirty="0" smtClean="0"/>
              <a:t> </a:t>
            </a:r>
            <a:r>
              <a:rPr lang="ru-RU" sz="1100" dirty="0" smtClean="0"/>
              <a:t>1) нарушение правил, не включённых в школьную программу или обусловленных явлениями языковой переходности.</a:t>
            </a:r>
          </a:p>
          <a:p>
            <a:pPr marL="0" indent="0" algn="just">
              <a:buNone/>
            </a:pPr>
            <a:endParaRPr lang="ru-RU" sz="1100" dirty="0" smtClean="0"/>
          </a:p>
          <a:p>
            <a:pPr marL="0" indent="0" algn="just">
              <a:buNone/>
            </a:pPr>
            <a:r>
              <a:rPr lang="ru-RU" sz="1100" dirty="0" smtClean="0"/>
              <a:t>2) выбор одного из двух написаний или способов пунктуационного оформления синтаксической конструкции, предусмотренных правилами и словарями.</a:t>
            </a:r>
          </a:p>
          <a:p>
            <a:pPr marL="0" indent="0" algn="just">
              <a:buNone/>
            </a:pPr>
            <a:r>
              <a:rPr lang="ru-RU" sz="1100" dirty="0" smtClean="0"/>
              <a:t> </a:t>
            </a:r>
          </a:p>
          <a:p>
            <a:pPr marL="0" indent="0" algn="just">
              <a:buAutoNum type="arabicParenR" startAt="3"/>
            </a:pPr>
            <a:r>
              <a:rPr lang="ru-RU" sz="1100" dirty="0" smtClean="0"/>
              <a:t> графические ошибки – разновидность ошибок, связанных с графикой, т.е. средствами письменности языка, фиксирующими отношения между звуками устной речи и буквами, которыми они обозначаются (описки). </a:t>
            </a:r>
          </a:p>
          <a:p>
            <a:pPr marL="228600" indent="-228600" algn="just">
              <a:buAutoNum type="arabicParenR" startAt="3"/>
            </a:pPr>
            <a:endParaRPr lang="ru-RU" sz="1100" dirty="0" smtClean="0"/>
          </a:p>
          <a:p>
            <a:pPr lvl="0" algn="just">
              <a:buNone/>
            </a:pPr>
            <a:r>
              <a:rPr lang="ru-RU" sz="1100" dirty="0" smtClean="0"/>
              <a:t>4) написания, для которых менялись орфографические рекомендации.</a:t>
            </a:r>
          </a:p>
          <a:p>
            <a:pPr lvl="0" algn="just">
              <a:buNone/>
            </a:pPr>
            <a:endParaRPr lang="ru-RU" sz="1100" dirty="0" smtClean="0"/>
          </a:p>
          <a:p>
            <a:pPr lvl="0" algn="just">
              <a:buNone/>
            </a:pPr>
            <a:r>
              <a:rPr lang="ru-RU" sz="1100" dirty="0" smtClean="0"/>
              <a:t>5) варианты пунктуационного оформления предложения, вызванные наличием в языке переходных явлений.</a:t>
            </a:r>
          </a:p>
          <a:p>
            <a:pPr>
              <a:buNone/>
            </a:pPr>
            <a:r>
              <a:rPr lang="ru-RU" sz="1100" dirty="0" smtClean="0"/>
              <a:t> </a:t>
            </a:r>
          </a:p>
          <a:p>
            <a:pPr lvl="0"/>
            <a:endParaRPr lang="ru-RU" sz="1100" dirty="0" smtClean="0"/>
          </a:p>
          <a:p>
            <a:endParaRPr lang="ru-RU" sz="1100" dirty="0" smtClean="0"/>
          </a:p>
          <a:p>
            <a:endParaRPr lang="ru-RU" sz="1100" dirty="0" smtClean="0"/>
          </a:p>
          <a:p>
            <a:endParaRPr lang="ru-RU" sz="1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8229600" cy="1143000"/>
          </a:xfrm>
        </p:spPr>
        <p:txBody>
          <a:bodyPr/>
          <a:lstStyle/>
          <a:p>
            <a:r>
              <a:rPr lang="ru-RU" sz="3200" dirty="0" smtClean="0"/>
              <a:t>Квалификация ошибок </a:t>
            </a:r>
            <a:br>
              <a:rPr lang="ru-RU" sz="3200" dirty="0" smtClean="0"/>
            </a:br>
            <a:r>
              <a:rPr lang="ru-RU" sz="3200" dirty="0" smtClean="0"/>
              <a:t>в письменных работах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002588" cy="4281339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1" dirty="0" smtClean="0"/>
              <a:t>На оценку письменных работ распространяются положения о негрубых, повторяющихся и однотипных ошибках. 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400" b="1" dirty="0" smtClean="0"/>
              <a:t>Однотипными</a:t>
            </a:r>
            <a:r>
              <a:rPr lang="ru-RU" sz="1400" dirty="0" smtClean="0"/>
              <a:t> считаются ошибки на одно правило, если условия выбора правильного написания заключены в грамматических (</a:t>
            </a:r>
            <a:r>
              <a:rPr lang="ru-RU" sz="1400" i="1" dirty="0" smtClean="0"/>
              <a:t>в армии, в роще; колют, борются</a:t>
            </a:r>
            <a:r>
              <a:rPr lang="ru-RU" sz="1400" dirty="0" smtClean="0"/>
              <a:t>) и фонетических (</a:t>
            </a:r>
            <a:r>
              <a:rPr lang="ru-RU" sz="1400" i="1" dirty="0" smtClean="0"/>
              <a:t>пирожок, сверчок</a:t>
            </a:r>
            <a:r>
              <a:rPr lang="ru-RU" sz="1400" dirty="0" smtClean="0"/>
              <a:t>) особенностях данного слова.</a:t>
            </a:r>
          </a:p>
          <a:p>
            <a:pPr algn="just">
              <a:buNone/>
            </a:pPr>
            <a:endParaRPr lang="ru-RU" sz="1400" b="1" dirty="0" smtClean="0"/>
          </a:p>
          <a:p>
            <a:pPr marL="0" indent="0" algn="just">
              <a:buNone/>
            </a:pPr>
            <a:r>
              <a:rPr lang="ru-RU" sz="1400" b="1" dirty="0" smtClean="0"/>
              <a:t>Не считаются однотипными</a:t>
            </a:r>
            <a:r>
              <a:rPr lang="ru-RU" sz="1400" dirty="0" smtClean="0"/>
              <a:t> ошибки на такое правило, в котором для выяснения правильного написания одного слова требуется подобрать другое (опорное) слово или его форму (</a:t>
            </a:r>
            <a:r>
              <a:rPr lang="ru-RU" sz="1400" i="1" dirty="0" smtClean="0"/>
              <a:t>вода – воды, рот – ротик, грустный – грустить, резкий – резок</a:t>
            </a:r>
            <a:r>
              <a:rPr lang="ru-RU" sz="1400" dirty="0" smtClean="0"/>
              <a:t>).</a:t>
            </a:r>
          </a:p>
          <a:p>
            <a:pPr algn="just">
              <a:buNone/>
            </a:pPr>
            <a:endParaRPr lang="ru-RU" sz="1400" dirty="0" smtClean="0"/>
          </a:p>
          <a:p>
            <a:pPr marL="0" indent="0" algn="just">
              <a:buNone/>
            </a:pPr>
            <a:r>
              <a:rPr lang="ru-RU" sz="1400" dirty="0" smtClean="0"/>
              <a:t>Первые три однотипные ошибки считаются за одну ошибку, каждая следующая подобная ошибка учитывается как самостоятельная. Если в одном непроверяемом слове допущены две и более ошибки, то все они считаются за одну ошибку.</a:t>
            </a:r>
          </a:p>
          <a:p>
            <a:pPr algn="just">
              <a:buNone/>
            </a:pPr>
            <a:r>
              <a:rPr lang="ru-RU" sz="1400" dirty="0" smtClean="0"/>
              <a:t> </a:t>
            </a:r>
          </a:p>
          <a:p>
            <a:pPr algn="just">
              <a:buNone/>
            </a:pPr>
            <a:r>
              <a:rPr lang="ru-RU" sz="1400" b="1" dirty="0" smtClean="0"/>
              <a:t>Понятие об однотипных ошибках не распространяется на пунктуационные ошибки.</a:t>
            </a:r>
            <a:endParaRPr lang="ru-RU" sz="1400" dirty="0" smtClean="0"/>
          </a:p>
          <a:p>
            <a:pPr algn="just">
              <a:buNone/>
            </a:pPr>
            <a:endParaRPr lang="ru-RU" sz="1100" dirty="0"/>
          </a:p>
        </p:txBody>
      </p:sp>
    </p:spTree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76672"/>
            <a:ext cx="8229600" cy="1215107"/>
          </a:xfrm>
        </p:spPr>
        <p:txBody>
          <a:bodyPr/>
          <a:lstStyle/>
          <a:p>
            <a:r>
              <a:rPr lang="ru-RU" sz="2800" b="1" dirty="0" smtClean="0"/>
              <a:t>Ошибки фактические</a:t>
            </a:r>
            <a:br>
              <a:rPr lang="ru-RU" sz="2800" b="1" dirty="0" smtClean="0"/>
            </a:br>
            <a:r>
              <a:rPr lang="ru-RU" sz="2800" b="1" dirty="0" smtClean="0"/>
              <a:t> (фоновые)</a:t>
            </a:r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002588" cy="4392488"/>
          </a:xfrm>
        </p:spPr>
        <p:txBody>
          <a:bodyPr/>
          <a:lstStyle/>
          <a:p>
            <a:pPr algn="just">
              <a:buNone/>
            </a:pPr>
            <a:r>
              <a:rPr lang="ru-RU" sz="1400" dirty="0" smtClean="0"/>
              <a:t>В работе выпускника могут встречаться ошибки в фоновом материале:</a:t>
            </a:r>
          </a:p>
          <a:p>
            <a:pPr marL="0" indent="0" algn="just">
              <a:buNone/>
            </a:pPr>
            <a:endParaRPr lang="ru-RU" sz="1400" dirty="0" smtClean="0"/>
          </a:p>
          <a:p>
            <a:pPr marL="0" indent="0" algn="just">
              <a:buNone/>
            </a:pPr>
            <a:r>
              <a:rPr lang="ru-RU" sz="1400" dirty="0" smtClean="0"/>
              <a:t>– неверное изложение фактов, не упоминающихся в исходном тексте (фактов фонового характера), которые учащиеся уместно или неуместно используют в развёрнутом ответе (факты биографии автора или героя текста, даты, фамилии, авторство называемых произведений и т. п., то есть приводятся факты, противоречащие действительности, например:: «Гёте – французский писатель», «Даниил </a:t>
            </a:r>
            <a:r>
              <a:rPr lang="ru-RU" sz="1400" dirty="0" err="1" smtClean="0"/>
              <a:t>Гранин</a:t>
            </a:r>
            <a:r>
              <a:rPr lang="ru-RU" sz="1400" dirty="0" smtClean="0"/>
              <a:t> написал «Розу мира»); </a:t>
            </a:r>
            <a:br>
              <a:rPr lang="ru-RU" sz="1400" dirty="0" smtClean="0"/>
            </a:br>
            <a:r>
              <a:rPr lang="ru-RU" sz="1400" dirty="0" smtClean="0"/>
              <a:t>«Столица США – Нью-Йорк», «Ленский вернулся в свое имение из Англии»;</a:t>
            </a:r>
          </a:p>
          <a:p>
            <a:pPr marL="0" indent="0" algn="just">
              <a:buNone/>
            </a:pPr>
            <a:endParaRPr lang="ru-RU" sz="1400" dirty="0" smtClean="0"/>
          </a:p>
          <a:p>
            <a:pPr marL="0" indent="0" algn="just">
              <a:buNone/>
            </a:pPr>
            <a:r>
              <a:rPr lang="ru-RU" sz="1400" dirty="0" smtClean="0"/>
              <a:t>– неверное употребление формы имени персонажа: Максим Максимович вместо Максим </a:t>
            </a:r>
            <a:r>
              <a:rPr lang="ru-RU" sz="1400" dirty="0" err="1" smtClean="0"/>
              <a:t>Максимыч</a:t>
            </a:r>
            <a:r>
              <a:rPr lang="ru-RU" sz="1400" dirty="0" smtClean="0"/>
              <a:t> («Герой нашего времени» М.Ю. Лермонтова), Екатерина вместо Катерина («Гроза» А.Н. Островского), Диана вместо </a:t>
            </a:r>
            <a:r>
              <a:rPr lang="ru-RU" sz="1400" dirty="0" err="1" smtClean="0"/>
              <a:t>Динка</a:t>
            </a:r>
            <a:r>
              <a:rPr lang="ru-RU" sz="1400" dirty="0" smtClean="0"/>
              <a:t> («</a:t>
            </a:r>
            <a:r>
              <a:rPr lang="ru-RU" sz="1400" dirty="0" err="1" smtClean="0"/>
              <a:t>Динка</a:t>
            </a:r>
            <a:r>
              <a:rPr lang="ru-RU" sz="1400" dirty="0" smtClean="0"/>
              <a:t> прощается с детством» В. Осеевой) и т.д.</a:t>
            </a:r>
          </a:p>
          <a:p>
            <a:pPr marL="0" indent="0" algn="just">
              <a:buNone/>
            </a:pPr>
            <a:r>
              <a:rPr lang="ru-RU" sz="1400" dirty="0" smtClean="0"/>
              <a:t> </a:t>
            </a:r>
          </a:p>
          <a:p>
            <a:pPr marL="0" indent="0" algn="just">
              <a:buNone/>
            </a:pPr>
            <a:r>
              <a:rPr lang="ru-RU" sz="1400" dirty="0" smtClean="0"/>
              <a:t>Ошибки могут состоять не только в полном искажении (подмене) факта, но и в его преувеличении или преуменьшении, например: «Маяковский — вдохновитель народа в борьбе с интервенцией»; «Много сил и энергии отдаёт детям директор школы: построена школа, которая каждый год выпускает около тысячи учеников». </a:t>
            </a:r>
          </a:p>
          <a:p>
            <a:pPr>
              <a:buNone/>
            </a:pPr>
            <a:endParaRPr lang="ru-RU" sz="1200" dirty="0"/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Тема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1870</Words>
  <Application>Microsoft Office PowerPoint</Application>
  <PresentationFormat>Экран (4:3)</PresentationFormat>
  <Paragraphs>228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Тема1</vt:lpstr>
      <vt:lpstr>Структура и содержание контрольных измерительных материалов по русскому языку. Роль заданий с развёрнутым ответом в КИМ ОГЭ по русскому языку. </vt:lpstr>
      <vt:lpstr>Структура работы</vt:lpstr>
      <vt:lpstr>Компетенции</vt:lpstr>
      <vt:lpstr>Оценивание</vt:lpstr>
      <vt:lpstr>Особенности подсчёта  слов в работе</vt:lpstr>
      <vt:lpstr>Требования к объёму  письменных работ</vt:lpstr>
      <vt:lpstr>Квалификация ошибок  в письменных работах</vt:lpstr>
      <vt:lpstr>Квалификация ошибок  в письменных работах</vt:lpstr>
      <vt:lpstr>Ошибки фактические  (фоновые)</vt:lpstr>
      <vt:lpstr>Отбор учащихся  в профильные классы</vt:lpstr>
      <vt:lpstr>Задания с развёрнутым ответом  (тест)</vt:lpstr>
      <vt:lpstr>Задание 2</vt:lpstr>
      <vt:lpstr>Задание 3</vt:lpstr>
      <vt:lpstr>Задание 4</vt:lpstr>
      <vt:lpstr>Задание 5</vt:lpstr>
      <vt:lpstr>Задание 6</vt:lpstr>
      <vt:lpstr>Задание 7</vt:lpstr>
      <vt:lpstr>Задание 8</vt:lpstr>
      <vt:lpstr>Задание 9</vt:lpstr>
      <vt:lpstr>Задание 10</vt:lpstr>
      <vt:lpstr>Задание 11</vt:lpstr>
      <vt:lpstr>Задание 12</vt:lpstr>
      <vt:lpstr>Задание 13</vt:lpstr>
      <vt:lpstr>Задание 14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42</cp:revision>
  <dcterms:created xsi:type="dcterms:W3CDTF">2016-09-25T15:32:41Z</dcterms:created>
  <dcterms:modified xsi:type="dcterms:W3CDTF">2016-09-27T18:01:28Z</dcterms:modified>
</cp:coreProperties>
</file>