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7" r:id="rId11"/>
    <p:sldId id="265" r:id="rId12"/>
    <p:sldId id="266" r:id="rId13"/>
    <p:sldId id="269" r:id="rId14"/>
    <p:sldId id="268" r:id="rId15"/>
    <p:sldId id="271" r:id="rId16"/>
    <p:sldId id="270" r:id="rId17"/>
    <p:sldId id="272" r:id="rId18"/>
    <p:sldId id="27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7" d="100"/>
          <a:sy n="67" d="100"/>
        </p:scale>
        <p:origin x="83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FF0B-A789-4FE0-A3A1-53F4B48F0BF8}" type="datetimeFigureOut">
              <a:rPr lang="ru-RU" smtClean="0"/>
              <a:t>28.11.2016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6555-3F2C-48C8-AAA3-B0CB36870FB9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3534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FF0B-A789-4FE0-A3A1-53F4B48F0BF8}" type="datetimeFigureOut">
              <a:rPr lang="ru-RU" smtClean="0"/>
              <a:t>28.11.2016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6555-3F2C-48C8-AAA3-B0CB36870F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386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FF0B-A789-4FE0-A3A1-53F4B48F0BF8}" type="datetimeFigureOut">
              <a:rPr lang="ru-RU" smtClean="0"/>
              <a:t>28.11.2016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6555-3F2C-48C8-AAA3-B0CB36870F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593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FF0B-A789-4FE0-A3A1-53F4B48F0BF8}" type="datetimeFigureOut">
              <a:rPr lang="ru-RU" smtClean="0"/>
              <a:t>28.11.2016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6555-3F2C-48C8-AAA3-B0CB36870FB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6467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FF0B-A789-4FE0-A3A1-53F4B48F0BF8}" type="datetimeFigureOut">
              <a:rPr lang="ru-RU" smtClean="0"/>
              <a:t>28.11.2016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6555-3F2C-48C8-AAA3-B0CB36870F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3532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FF0B-A789-4FE0-A3A1-53F4B48F0BF8}" type="datetimeFigureOut">
              <a:rPr lang="ru-RU" smtClean="0"/>
              <a:t>28.11.2016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6555-3F2C-48C8-AAA3-B0CB36870FB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1709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FF0B-A789-4FE0-A3A1-53F4B48F0BF8}" type="datetimeFigureOut">
              <a:rPr lang="ru-RU" smtClean="0"/>
              <a:t>28.11.2016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6555-3F2C-48C8-AAA3-B0CB36870F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3860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FF0B-A789-4FE0-A3A1-53F4B48F0BF8}" type="datetimeFigureOut">
              <a:rPr lang="ru-RU" smtClean="0"/>
              <a:t>28.11.2016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6555-3F2C-48C8-AAA3-B0CB36870F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435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FF0B-A789-4FE0-A3A1-53F4B48F0BF8}" type="datetimeFigureOut">
              <a:rPr lang="ru-RU" smtClean="0"/>
              <a:t>28.11.2016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6555-3F2C-48C8-AAA3-B0CB36870F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943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FF0B-A789-4FE0-A3A1-53F4B48F0BF8}" type="datetimeFigureOut">
              <a:rPr lang="ru-RU" smtClean="0"/>
              <a:t>28.11.2016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6555-3F2C-48C8-AAA3-B0CB36870F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20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FF0B-A789-4FE0-A3A1-53F4B48F0BF8}" type="datetimeFigureOut">
              <a:rPr lang="ru-RU" smtClean="0"/>
              <a:t>28.11.2016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6555-3F2C-48C8-AAA3-B0CB36870F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87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FF0B-A789-4FE0-A3A1-53F4B48F0BF8}" type="datetimeFigureOut">
              <a:rPr lang="ru-RU" smtClean="0"/>
              <a:t>28.11.2016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6555-3F2C-48C8-AAA3-B0CB36870F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616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FF0B-A789-4FE0-A3A1-53F4B48F0BF8}" type="datetimeFigureOut">
              <a:rPr lang="ru-RU" smtClean="0"/>
              <a:t>28.11.2016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6555-3F2C-48C8-AAA3-B0CB36870F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679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FF0B-A789-4FE0-A3A1-53F4B48F0BF8}" type="datetimeFigureOut">
              <a:rPr lang="ru-RU" smtClean="0"/>
              <a:t>28.11.2016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6555-3F2C-48C8-AAA3-B0CB36870F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313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FF0B-A789-4FE0-A3A1-53F4B48F0BF8}" type="datetimeFigureOut">
              <a:rPr lang="ru-RU" smtClean="0"/>
              <a:t>28.11.2016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6555-3F2C-48C8-AAA3-B0CB36870F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1755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FF0B-A789-4FE0-A3A1-53F4B48F0BF8}" type="datetimeFigureOut">
              <a:rPr lang="ru-RU" smtClean="0"/>
              <a:t>28.11.2016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6555-3F2C-48C8-AAA3-B0CB36870F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21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FF0B-A789-4FE0-A3A1-53F4B48F0BF8}" type="datetimeFigureOut">
              <a:rPr lang="ru-RU" smtClean="0"/>
              <a:t>28.11.2016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B6555-3F2C-48C8-AAA3-B0CB36870F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441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AD1FF0B-A789-4FE0-A3A1-53F4B48F0BF8}" type="datetimeFigureOut">
              <a:rPr lang="ru-RU" smtClean="0"/>
              <a:t>28.11.2016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A9B6555-3F2C-48C8-AAA3-B0CB36870F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2409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11102976" cy="2971801"/>
          </a:xfrm>
        </p:spPr>
        <p:txBody>
          <a:bodyPr>
            <a:noAutofit/>
          </a:bodyPr>
          <a:lstStyle/>
          <a:p>
            <a:pPr algn="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«То, что сегодня ребенок умеет делать в сотрудничестве и под руководством, завтра он способен выполнять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самостоятельно».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1" y="3843867"/>
            <a:ext cx="10960101" cy="1947333"/>
          </a:xfrm>
        </p:spPr>
        <p:txBody>
          <a:bodyPr>
            <a:normAutofit/>
          </a:bodyPr>
          <a:lstStyle/>
          <a:p>
            <a:pPr algn="r"/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Л.С. Выготский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8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829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814" y="385763"/>
            <a:ext cx="97012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Приемы, используемые для создания ситуации «вызова»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3925" y="1496258"/>
            <a:ext cx="103441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«Цель и цели». </a:t>
            </a:r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к тексту». </a:t>
            </a:r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/>
          </a:p>
          <a:p>
            <a:pPr>
              <a:defRPr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Знаю – не знаю». </a:t>
            </a: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57675" y="966461"/>
            <a:ext cx="4071938" cy="186755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000500" y="2932240"/>
            <a:ext cx="3771900" cy="1711197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000500" y="5100638"/>
            <a:ext cx="4486275" cy="117273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457700" y="1212297"/>
            <a:ext cx="36718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сообщения цели урока учитель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предлагает учащимся сформулировать свои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цели, важные для них лично</a:t>
            </a:r>
            <a:endParaRPr lang="bg-BG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86300" y="3030678"/>
            <a:ext cx="27289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сообщения цели урока учитель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предлагает учащимся сформулировать свои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цели, важные для них лично</a:t>
            </a:r>
            <a:endParaRPr lang="bg-BG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00513" y="5314950"/>
            <a:ext cx="40290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Происходит обсуждение степени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усвоения материала, соединение знаний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всех учащихся</a:t>
            </a:r>
            <a:endParaRPr lang="bg-BG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15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028700"/>
            <a:ext cx="80581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кластера на основе материала из учебника.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Стр. 56-62</a:t>
            </a:r>
          </a:p>
        </p:txBody>
      </p:sp>
      <p:sp>
        <p:nvSpPr>
          <p:cNvPr id="3" name="Овал 2"/>
          <p:cNvSpPr/>
          <p:nvPr/>
        </p:nvSpPr>
        <p:spPr>
          <a:xfrm>
            <a:off x="4086226" y="3228975"/>
            <a:ext cx="3886200" cy="1571625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514850" y="3228975"/>
            <a:ext cx="29146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Смена времен года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 flipV="1">
            <a:off x="2128838" y="2598360"/>
            <a:ext cx="2085975" cy="108781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6096000" y="2200275"/>
            <a:ext cx="161925" cy="10287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2800349" y="4572000"/>
            <a:ext cx="1714501" cy="151447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7429500" y="2414588"/>
            <a:ext cx="2357438" cy="1143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258050" y="4572000"/>
            <a:ext cx="2371724" cy="134302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22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7325" y="828675"/>
            <a:ext cx="854392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построения кластера.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 бояться записывать все, что приходит на ум.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Дать волю воображению и интуиции.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Продолжать работу, пока не кончится время или идеи не иссякнут.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Постараться построить как можно больше связей.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следовать по заранее определенному плану.</a:t>
            </a:r>
          </a:p>
        </p:txBody>
      </p:sp>
    </p:spTree>
    <p:extLst>
      <p:ext uri="{BB962C8B-B14F-4D97-AF65-F5344CB8AC3E}">
        <p14:creationId xmlns:p14="http://schemas.microsoft.com/office/powerpoint/2010/main" val="397915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25" y="671513"/>
            <a:ext cx="91868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приемы этапа сотворчества</a:t>
            </a:r>
            <a:endParaRPr lang="ru-RU" sz="3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1700213"/>
            <a:ext cx="820102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Деловые игры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«Театрализация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«Кластер». Идеи группируются в определенные блоки и располагаются вокруг ключевого слова. Активно используются возможности видеоряда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 проделанной групповой  исследовательской или творческой работе.</a:t>
            </a: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04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4425" y="1171575"/>
            <a:ext cx="878681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«Повторяемость 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 года -  единственная форма вечности, существующая в </a:t>
            </a: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природе»</a:t>
            </a:r>
          </a:p>
          <a:p>
            <a:pPr algn="r"/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Дж.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Сантаяна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48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2988" y="257175"/>
            <a:ext cx="8829675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dirty="0"/>
          </a:p>
          <a:p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Синквейн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не простое стихотворение, а стихотворение, написанное по следующим правилам:</a:t>
            </a: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строка – одно существительное, выражающее главную тему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cинквейна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строка – два прилагательных, выражающих главную мысль.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строка – три глагола, описывающие действия в рамках темы.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строка – фраза, несущая определенный смысл.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строка – заключение в форме существительного (ассоциация с первым словом).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04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5863" y="442913"/>
            <a:ext cx="95011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работы на рефлексивном этапе урока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5863" y="1300163"/>
            <a:ext cx="90297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Возвращение к эпиграфу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Обобщение «цели и целей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>
              <a:lnSpc>
                <a:spcPct val="90000"/>
              </a:lnSpc>
              <a:defRPr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Обсуждение вариантов</a:t>
            </a:r>
          </a:p>
          <a:p>
            <a:pPr>
              <a:lnSpc>
                <a:spcPct val="90000"/>
              </a:lnSpc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домашнего задания.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«Эссе».</a:t>
            </a:r>
          </a:p>
          <a:p>
            <a:pPr>
              <a:lnSpc>
                <a:spcPct val="90000"/>
              </a:lnSpc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Синквейн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bg-BG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386513" y="2776254"/>
            <a:ext cx="3529013" cy="109464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defRPr/>
            </a:pPr>
            <a:endParaRPr lang="bg-BG" dirty="0"/>
          </a:p>
        </p:txBody>
      </p:sp>
      <p:sp>
        <p:nvSpPr>
          <p:cNvPr id="6" name="Овал 5"/>
          <p:cNvSpPr/>
          <p:nvPr/>
        </p:nvSpPr>
        <p:spPr>
          <a:xfrm>
            <a:off x="4414837" y="4101690"/>
            <a:ext cx="4614863" cy="204437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943975" y="5686424"/>
            <a:ext cx="3021804" cy="113538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Пятистишие, по содержанию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отвечающее изучаемой теме</a:t>
            </a:r>
            <a:endParaRPr lang="bg-BG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29399" y="2900363"/>
            <a:ext cx="30718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варьируются по уровням: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обязательный; понятийный; творческий</a:t>
            </a:r>
            <a:endParaRPr lang="bg-BG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86300" y="4514850"/>
            <a:ext cx="40719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5-минутное творческое задание, помогает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ученикам осмыслить свои знания по теме, дает учителю </a:t>
            </a:r>
          </a:p>
          <a:p>
            <a:pPr algn="ctr"/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усвоении темы учащимися.</a:t>
            </a: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7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71650" y="1071563"/>
            <a:ext cx="790098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Сотрудничать, любить и развивать,</a:t>
            </a:r>
            <a:b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сужденья мудро принимать,</a:t>
            </a:r>
            <a:b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Ориентировать на личность обучение – </a:t>
            </a:r>
            <a:b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в этом педагога назначение.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85975" y="3429000"/>
            <a:ext cx="92011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847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1028700"/>
            <a:ext cx="11045826" cy="4965700"/>
          </a:xfrm>
        </p:spPr>
        <p:txBody>
          <a:bodyPr>
            <a:normAutofit/>
          </a:bodyPr>
          <a:lstStyle/>
          <a:p>
            <a:pPr marL="0" indent="0"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«Технология встречных усилий на уроках окружающего мира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средство активизации познавательной деятельности учащихся»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004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128713"/>
          </a:xfrm>
        </p:spPr>
        <p:txBody>
          <a:bodyPr/>
          <a:lstStyle/>
          <a:p>
            <a:pPr algn="ctr"/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технологии встречных усилий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84212" y="2143125"/>
            <a:ext cx="8535988" cy="3851275"/>
          </a:xfrm>
        </p:spPr>
        <p:txBody>
          <a:bodyPr/>
          <a:lstStyle/>
          <a:p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ключевых компетентностей учащихся через активизацию познавательной деятельности, сознательное участие в учебном процессе, субъект - субъектное взаимодействие учителя и ученика.</a:t>
            </a:r>
            <a:endParaRPr lang="bg-BG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319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971550"/>
          </a:xfrm>
        </p:spPr>
        <p:txBody>
          <a:bodyPr>
            <a:noAutofit/>
          </a:bodyPr>
          <a:lstStyle/>
          <a:p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 учителя на уроке, построенном на основе ТВУ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684212" y="1771650"/>
            <a:ext cx="8535988" cy="422275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условия для активного, сознательного включения учеников в учебную деятельность.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 учеников стремление к преодолению незнания путем постоянного приложения определенных усилий в учебной деятельности.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 поддерживать ученика, обеспечивать ему условия для дальнейшего продвижения вперед,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опыт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умение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создавая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«ситуацию успеха».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Постоянно совершенствовать свой методический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опыт , строить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учениками.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156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300163"/>
          </a:xfrm>
        </p:spPr>
        <p:txBody>
          <a:bodyPr>
            <a:normAutofit/>
          </a:bodyPr>
          <a:lstStyle/>
          <a:p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урока, построенного в соответствии с ТВУ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2400300"/>
            <a:ext cx="8535988" cy="35941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урока, «разминка»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Контрольно-подготовительный этап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учебной цели, создание ситуации «вызова»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Сотворчество как этап урока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Рефлексивный этап урока</a:t>
            </a:r>
            <a:endParaRPr lang="bg-BG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45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4425" y="1171575"/>
            <a:ext cx="878681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«Повторяемость 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 года -  единственная форма вечности, существующая в </a:t>
            </a: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природе»</a:t>
            </a:r>
          </a:p>
          <a:p>
            <a:pPr algn="r"/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Дж.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Сантаяна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69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85863" y="214314"/>
            <a:ext cx="10329861" cy="1143000"/>
          </a:xfrm>
        </p:spPr>
        <p:txBody>
          <a:bodyPr/>
          <a:lstStyle/>
          <a:p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приемы «разминки»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5813" y="1643063"/>
            <a:ext cx="3400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«Отсроченная отгадка»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014414" y="2104728"/>
            <a:ext cx="3800474" cy="2224385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428750" y="2586038"/>
            <a:ext cx="338613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Arial" panose="020B0604020202020204" pitchFamily="34" charset="0"/>
              </a:rPr>
              <a:t>Учитель предлагает учащимся</a:t>
            </a:r>
          </a:p>
          <a:p>
            <a:r>
              <a:rPr lang="ru-RU" sz="1600" dirty="0" smtClean="0">
                <a:latin typeface="Arial" panose="020B0604020202020204" pitchFamily="34" charset="0"/>
              </a:rPr>
              <a:t>загадку (удивительный факт), </a:t>
            </a:r>
          </a:p>
          <a:p>
            <a:r>
              <a:rPr lang="ru-RU" sz="1600" dirty="0" smtClean="0">
                <a:latin typeface="Arial" panose="020B0604020202020204" pitchFamily="34" charset="0"/>
              </a:rPr>
              <a:t>отгадка которой будет открыта</a:t>
            </a:r>
          </a:p>
          <a:p>
            <a:r>
              <a:rPr lang="ru-RU" sz="1600" dirty="0" smtClean="0">
                <a:latin typeface="Arial" panose="020B0604020202020204" pitchFamily="34" charset="0"/>
              </a:rPr>
              <a:t> в процессе работы</a:t>
            </a:r>
          </a:p>
          <a:p>
            <a:r>
              <a:rPr lang="ru-RU" sz="1600" dirty="0" smtClean="0">
                <a:latin typeface="Arial" panose="020B0604020202020204" pitchFamily="34" charset="0"/>
              </a:rPr>
              <a:t> над новой темой</a:t>
            </a:r>
            <a:endParaRPr lang="bg-BG" sz="1600" dirty="0">
              <a:latin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86625" y="1914525"/>
            <a:ext cx="3286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«Эпиграф»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743700" y="2786063"/>
            <a:ext cx="4143375" cy="187166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7443788" y="3171825"/>
            <a:ext cx="31289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Учащимся предлагается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осмыслить текст на доске,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 придумать, как он может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быть связан с темой урока </a:t>
            </a:r>
            <a:endParaRPr lang="bg-B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86238" y="4486275"/>
            <a:ext cx="2928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«Погружение»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186238" y="5233689"/>
            <a:ext cx="4343400" cy="1624311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943475" y="5566706"/>
            <a:ext cx="29146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«Учебная цепочка»: учащиеся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за другим составляют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характеристику какого-нибудь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языкового явления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40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8676" y="1628775"/>
            <a:ext cx="1001553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Солнце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вращается вокруг Земли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Воображаемая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ось вращения Земли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Полярную звезду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Земля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совершает полный оборот вокруг Солнца за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день</a:t>
            </a:r>
          </a:p>
          <a:p>
            <a:pPr marL="457200" indent="-457200">
              <a:buFontTx/>
              <a:buChar char="-"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 вращении Земли вокруг Солнца происходит смена времен года.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00238" y="800100"/>
            <a:ext cx="76866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«Лови ошибку!»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88" y="485775"/>
            <a:ext cx="87439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работы на контрольно-подготовительном этапе урока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8750" y="1771650"/>
            <a:ext cx="9815513" cy="408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«Лови </a:t>
            </a:r>
          </a:p>
          <a:p>
            <a:pPr>
              <a:lnSpc>
                <a:spcPct val="90000"/>
              </a:lnSpc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ошибку!» </a:t>
            </a:r>
          </a:p>
          <a:p>
            <a:pPr>
              <a:lnSpc>
                <a:spcPct val="90000"/>
              </a:lnSpc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Опрос – </a:t>
            </a:r>
          </a:p>
          <a:p>
            <a:pPr>
              <a:lnSpc>
                <a:spcPct val="90000"/>
              </a:lnSpc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кроссворд» </a:t>
            </a:r>
          </a:p>
          <a:p>
            <a:pPr>
              <a:lnSpc>
                <a:spcPct val="90000"/>
              </a:lnSpc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«Повтор </a:t>
            </a:r>
          </a:p>
          <a:p>
            <a:pPr>
              <a:lnSpc>
                <a:spcPct val="90000"/>
              </a:lnSpc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с расширением» </a:t>
            </a:r>
          </a:p>
          <a:p>
            <a:pPr>
              <a:lnSpc>
                <a:spcPct val="90000"/>
              </a:lnSpc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«Согласен – </a:t>
            </a:r>
          </a:p>
          <a:p>
            <a:pPr>
              <a:lnSpc>
                <a:spcPct val="90000"/>
              </a:lnSpc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не согласен»</a:t>
            </a: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6843712" y="1285875"/>
            <a:ext cx="3843337" cy="1343025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143750" y="1285875"/>
            <a:ext cx="3214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dirty="0" smtClean="0"/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намеренно допускает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ошибку. Ученики исправляют </a:t>
            </a:r>
            <a:endParaRPr lang="bg-BG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414963" y="2628901"/>
            <a:ext cx="2657475" cy="121443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Заполняется кроссворд по теме, заранее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подготовленный учителем или учениками</a:t>
            </a:r>
            <a:endParaRPr lang="bg-BG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8272463" y="3429000"/>
            <a:ext cx="3529012" cy="1814513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Ученики самостоятельно готовят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задают вопросы, расширяющие 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материа</a:t>
            </a:r>
            <a:r>
              <a:rPr lang="ru-RU" dirty="0" smtClean="0"/>
              <a:t>л</a:t>
            </a:r>
            <a:endParaRPr lang="bg-BG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100513" y="5129213"/>
            <a:ext cx="3614738" cy="140935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Диалог: ученики обращаются друг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к другу или к учителю с тезисами,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можно принять или оспорить.</a:t>
            </a:r>
            <a:endParaRPr lang="bg-BG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66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206</TotalTime>
  <Words>693</Words>
  <Application>Microsoft Office PowerPoint</Application>
  <PresentationFormat>Широкоэкранный</PresentationFormat>
  <Paragraphs>151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Century Gothic</vt:lpstr>
      <vt:lpstr>Times New Roman</vt:lpstr>
      <vt:lpstr>Wingdings 3</vt:lpstr>
      <vt:lpstr>Сектор</vt:lpstr>
      <vt:lpstr>«То, что сегодня ребенок умеет делать в сотрудничестве и под руководством, завтра он способен выполнять самостоятельно».</vt:lpstr>
      <vt:lpstr>«Технология встречных усилий на уроках окружающего мира как средство активизации познавательной деятельности учащихся» </vt:lpstr>
      <vt:lpstr>Цель использования технологии встречных усилий</vt:lpstr>
      <vt:lpstr>Задачи  учителя на уроке, построенном на основе ТВУ</vt:lpstr>
      <vt:lpstr>Структура урока, построенного в соответствии с ТВУ</vt:lpstr>
      <vt:lpstr>Презентация PowerPoint</vt:lpstr>
      <vt:lpstr>Педагогические приемы «разминки»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«То, что сегодня ребенок умеет делать в сотрудничестве и под руководством, завтра он способен выполнять самостоятельно».</dc:title>
  <dc:creator>Анастасия Баженова</dc:creator>
  <cp:lastModifiedBy>Анастасия Баженова</cp:lastModifiedBy>
  <cp:revision>16</cp:revision>
  <dcterms:created xsi:type="dcterms:W3CDTF">2016-11-28T15:14:21Z</dcterms:created>
  <dcterms:modified xsi:type="dcterms:W3CDTF">2016-11-28T18:51:52Z</dcterms:modified>
</cp:coreProperties>
</file>