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448D5-B63B-40FC-98BA-70A3EC506EA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9D78F52-264B-455B-9D7F-CA83B52456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Калинина А.П., учитель истории и МХК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Выступление на МО учителей 29.12.2018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Формирование УУД на уроках МХК в 11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6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Характерные черты барокко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Торжественную</a:t>
            </a:r>
            <a:r>
              <a:rPr lang="ru-RU" sz="1200" b="1" dirty="0">
                <a:solidFill>
                  <a:srgbClr val="7030A0"/>
                </a:solidFill>
              </a:rPr>
              <a:t>, сложную, богато декорированную стилистику использовали при возведении городских дворцов, резиденций, монастырей. Архитектурные решения придворных зодчих подчинены одной идее: удивлять и восхищать.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Форма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Главной особенностью барокко является создание искривленного пространства, где плоскости и объемы – криволинейны и перетекают друг в друга, в планах преобладают эллипсы и прямоугольники.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В дизайне фасадов широко используется раскреповка, когда часть стены выставляется чуть вперед или наоборот заглубляется вместе со всеми элементами. Получается чередование выпуклых и вогнутых секций с эффектом пространственной иллюзии. Еще более выразительной фасадную композицию делают всевозможные эркеры, башни и балконы.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/>
            </a:r>
            <a:br>
              <a:rPr lang="ru-RU" sz="1200" b="1" dirty="0">
                <a:solidFill>
                  <a:srgbClr val="7030A0"/>
                </a:solidFill>
              </a:rPr>
            </a:br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Каб 36\Desktop\фото\20181225_0939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267" y="2328949"/>
            <a:ext cx="3749040" cy="28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Эвристическое исследование и проектирование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Каб 36\Desktop\фото\20181225_0944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37" y="1449878"/>
            <a:ext cx="3429000" cy="45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аб 36\Desktop\фото\20181225_0948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287" y="1449878"/>
            <a:ext cx="3429000" cy="45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Формирование умения наблюдать, классифицировать, использовать разные источники информации, делать выводы и </a:t>
            </a:r>
            <a:r>
              <a:rPr lang="ru-RU" sz="2400" b="1" dirty="0" smtClean="0">
                <a:solidFill>
                  <a:srgbClr val="FF0000"/>
                </a:solidFill>
              </a:rPr>
              <a:t>умозаключения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Каб 36\Desktop\фото\20181225_094730(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737" y="1449878"/>
            <a:ext cx="3429000" cy="45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аб 36\Desktop\фото\20181225_0948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287" y="1449878"/>
            <a:ext cx="3429000" cy="45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Формирование умения, готовности и способности выстраивания диалога</a:t>
            </a:r>
            <a:r>
              <a:rPr lang="ru-RU" sz="2400" b="1" i="1" dirty="0">
                <a:solidFill>
                  <a:srgbClr val="FF0000"/>
                </a:solidFill>
              </a:rPr>
              <a:t>, </a:t>
            </a:r>
            <a:r>
              <a:rPr lang="ru-RU" sz="2400" b="1" dirty="0">
                <a:solidFill>
                  <a:srgbClr val="FF0000"/>
                </a:solidFill>
              </a:rPr>
              <a:t>развитие коммуникативной </a:t>
            </a:r>
            <a:r>
              <a:rPr lang="ru-RU" sz="2400" b="1" dirty="0" smtClean="0">
                <a:solidFill>
                  <a:srgbClr val="FF0000"/>
                </a:solidFill>
              </a:rPr>
              <a:t>компетентности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Каб 36\Desktop\фото\20181225_1156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аб 36\Desktop\фото\20181225_1212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2327672"/>
            <a:ext cx="3749675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</a:rPr>
              <a:t>Ф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ормирование способностей к самоуправлению своей деятельностью, потребности в межличностном общении, в познавательной и творческой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аб 36\Desktop\фото\20181225_0939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аб 36\Desktop\фото\20181225_1213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2327672"/>
            <a:ext cx="3749675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362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Сформированные таким образом познавательные универсальные учебные действия как «умения учиться», развивают у учащихся способность к саморазвитию и </a:t>
            </a:r>
            <a:r>
              <a:rPr lang="ru-RU" b="1" dirty="0" smtClean="0">
                <a:solidFill>
                  <a:srgbClr val="7030A0"/>
                </a:solidFill>
              </a:rPr>
              <a:t>самосовершенствованию </a:t>
            </a:r>
            <a:r>
              <a:rPr lang="ru-RU" b="1" dirty="0">
                <a:solidFill>
                  <a:srgbClr val="7030A0"/>
                </a:solidFill>
              </a:rPr>
              <a:t>путем сознательного и активного присвоения нового социального </a:t>
            </a:r>
            <a:r>
              <a:rPr lang="ru-RU" b="1" dirty="0" smtClean="0">
                <a:solidFill>
                  <a:srgbClr val="7030A0"/>
                </a:solidFill>
              </a:rPr>
              <a:t>опыта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Каб 36\Desktop\фото\20181225_1156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7672"/>
            <a:ext cx="3895601" cy="34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У</a:t>
            </a:r>
            <a:r>
              <a:rPr lang="ru-RU" dirty="0" smtClean="0">
                <a:solidFill>
                  <a:srgbClr val="7030A0"/>
                </a:solidFill>
              </a:rPr>
              <a:t>ниверсальные учебные действия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 составе основных видов универсальных учебных действий, выделено четыре блока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личностный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регулятивный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познавательный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коммуникативный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6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Курс МХК  </a:t>
            </a:r>
            <a:r>
              <a:rPr lang="ru-RU" b="1" dirty="0" smtClean="0">
                <a:solidFill>
                  <a:srgbClr val="7030A0"/>
                </a:solidFill>
              </a:rPr>
              <a:t>ориентирован на </a:t>
            </a:r>
            <a:r>
              <a:rPr lang="ru-RU" b="1" dirty="0">
                <a:solidFill>
                  <a:srgbClr val="7030A0"/>
                </a:solidFill>
              </a:rPr>
              <a:t>развитие потребности школьников в общении с миром прекрасного, осмысление значения искусства в культурно-историческом развитии человеческой цивилизации, понимание роли искусства в жизни и развитии общества, в духовном обогащении человека. Он призван решать кардинальные задачи развития творческого потенциала личности ребенка, формирования его духовно- нравственных идеалов.</a:t>
            </a:r>
          </a:p>
        </p:txBody>
      </p:sp>
    </p:spTree>
    <p:extLst>
      <p:ext uri="{BB962C8B-B14F-4D97-AF65-F5344CB8AC3E}">
        <p14:creationId xmlns:p14="http://schemas.microsoft.com/office/powerpoint/2010/main" val="4126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Развитие универсальных учебных действий на уроке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Образ «идеального» города в классических ансамблях Петербурга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Каб 36\Desktop\фото\20181225_1156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90825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Создание учебной мотивации к пробуждению познавательного интереса, стремление к успеху и одобрению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Просмотр фильма «Санкт-Петербург и пригороды»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Изучение иллюстраций в учебнике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Использование интернет-ресурсов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Подборка личных фотографий учащихся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Каб 36\Desktop\фото\20181225_102953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094" y="2247900"/>
            <a:ext cx="291361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2400" b="1" dirty="0">
                <a:solidFill>
                  <a:srgbClr val="FF0000"/>
                </a:solidFill>
              </a:rPr>
              <a:t>умения общаться и взаимодействовать с другими </a:t>
            </a:r>
            <a:r>
              <a:rPr lang="ru-RU" sz="2400" b="1" dirty="0" smtClean="0">
                <a:solidFill>
                  <a:srgbClr val="FF0000"/>
                </a:solidFill>
              </a:rPr>
              <a:t>учениками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Работа в творческих группах с целью систематизация фотографий по архитектурным стилям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Барокко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Классицизм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Ампир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Users\Каб 36\Desktop\фото\20181225_093921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692" y="2790305"/>
            <a:ext cx="3732415" cy="28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93937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Нахождение общего признака для классификации архитектурных памятников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Работа с карточками по архитектуре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3" descr="Xk8Q_tYsInk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76872"/>
            <a:ext cx="3733800" cy="314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4" descr="BlAiYz8XyC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2276872"/>
            <a:ext cx="38164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4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yHVaiINOApw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12776"/>
            <a:ext cx="3749675" cy="2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xXoCLfYPRpk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84784"/>
            <a:ext cx="3749675" cy="2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wuvEqD0UH9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4077072"/>
            <a:ext cx="3147060" cy="234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cDA6ha_f2k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4245760"/>
            <a:ext cx="330835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Классицизм в архитектуре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374904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700" b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Для классицизма характерны чёткие геометрические формы, высококачественные материалы, благородная отделка и сдержанность.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 Величественность и гармония, изящество и роскошь – вот основные отличительные черты классицизма. Эти черты позднее отобразились в интерьерах в стиле минимализм. 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 Общие особенности стиля: гладкие стены с мягкими цветочными мотивами; элементы античности: дворцы и колонны; лепнина; изысканный паркет; тканевые обои на стенах; изящная, грациозная мебель.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 Особенностью русского классицистического стиля стали спокойные прямоугольные формы, сдержанное и в то же время многообразное декоративное оформление, выверенные пропорции, достойный вид, гармоничность и вкус.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Конструкции: устойчивые, массивные, прямоугольной и арочной формы.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 Композиции чётко спланированы, соблюдается строгая симметрия.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7030A0"/>
                </a:solidFill>
              </a:rPr>
              <a:t> </a:t>
            </a:r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149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7030A0"/>
                </a:solidFill>
              </a:rPr>
              <a:t> </a:t>
            </a:r>
            <a:r>
              <a:rPr lang="ru-RU" sz="1200" b="1" dirty="0">
                <a:solidFill>
                  <a:srgbClr val="7030A0"/>
                </a:solidFill>
              </a:rPr>
              <a:t>Формы:  чёткая геометричность, объёмность и монументальность; статуи, колонны, ниши, ротонда, полусферы, фронтоны, фризы.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Линии: строгие; регулярная система планировки; барельефы, медальоны, плавный рисунок.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 </a:t>
            </a:r>
            <a:r>
              <a:rPr lang="ru-RU" sz="1200" b="1" dirty="0" smtClean="0">
                <a:solidFill>
                  <a:srgbClr val="7030A0"/>
                </a:solidFill>
              </a:rPr>
              <a:t>Материалы</a:t>
            </a:r>
            <a:r>
              <a:rPr lang="ru-RU" sz="1200" b="1" dirty="0">
                <a:solidFill>
                  <a:srgbClr val="7030A0"/>
                </a:solidFill>
              </a:rPr>
              <a:t>: камень, кирпич, древесина, лепнина. Крыша: сложной, замысловатой формы.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 </a:t>
            </a:r>
            <a:r>
              <a:rPr lang="ru-RU" sz="1200" b="1" dirty="0" smtClean="0">
                <a:solidFill>
                  <a:srgbClr val="7030A0"/>
                </a:solidFill>
              </a:rPr>
              <a:t>Преобладающие </a:t>
            </a:r>
            <a:r>
              <a:rPr lang="ru-RU" sz="1200" b="1" dirty="0">
                <a:solidFill>
                  <a:srgbClr val="7030A0"/>
                </a:solidFill>
              </a:rPr>
              <a:t>цвета: насыщенные белый, зелёный, розовый, пурпурный, небесно-голубой, золотой.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 </a:t>
            </a:r>
            <a:r>
              <a:rPr lang="ru-RU" sz="1200" b="1" dirty="0" smtClean="0">
                <a:solidFill>
                  <a:srgbClr val="7030A0"/>
                </a:solidFill>
              </a:rPr>
              <a:t>Характерные </a:t>
            </a:r>
            <a:r>
              <a:rPr lang="ru-RU" sz="1200" b="1" dirty="0">
                <a:solidFill>
                  <a:srgbClr val="7030A0"/>
                </a:solidFill>
              </a:rPr>
              <a:t>элементы: сдержанный декор, колонны, пилястры, античный орнамент, мраморная лестница, балконы.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 </a:t>
            </a:r>
            <a:r>
              <a:rPr lang="ru-RU" sz="1200" b="1" dirty="0" smtClean="0">
                <a:solidFill>
                  <a:srgbClr val="7030A0"/>
                </a:solidFill>
              </a:rPr>
              <a:t>Окна</a:t>
            </a:r>
            <a:r>
              <a:rPr lang="ru-RU" sz="1200" b="1" dirty="0">
                <a:solidFill>
                  <a:srgbClr val="7030A0"/>
                </a:solidFill>
              </a:rPr>
              <a:t>: полукруглые, прямоугольные, удлинённые вверх, скромно оформленные.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 Двери: прямоугольные, филенчатые, часто украшены статуями (льва, сфинкса).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7030A0"/>
                </a:solidFill>
              </a:rPr>
              <a:t> </a:t>
            </a:r>
            <a:r>
              <a:rPr lang="ru-RU" sz="1200" b="1" dirty="0" smtClean="0">
                <a:solidFill>
                  <a:srgbClr val="7030A0"/>
                </a:solidFill>
              </a:rPr>
              <a:t>Декор</a:t>
            </a:r>
            <a:r>
              <a:rPr lang="ru-RU" sz="1200" b="1" dirty="0">
                <a:solidFill>
                  <a:srgbClr val="7030A0"/>
                </a:solidFill>
              </a:rPr>
              <a:t>: резьба, позолота, бронза, перламутр, инкрустация.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7030A0"/>
                </a:solidFill>
              </a:rPr>
              <a:t> 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225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351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Формирование УУД на уроках МХК в 11 классе</vt:lpstr>
      <vt:lpstr>Универсальные учебные действия</vt:lpstr>
      <vt:lpstr>Презентация PowerPoint</vt:lpstr>
      <vt:lpstr>Развитие универсальных учебных действий на уроке</vt:lpstr>
      <vt:lpstr>Создание учебной мотивации к пробуждению познавательного интереса, стремление к успеху и одобрению</vt:lpstr>
      <vt:lpstr>    Формирование умения общаться и взаимодействовать с другими учениками </vt:lpstr>
      <vt:lpstr>  Нахождение общего признака для классификации архитектурных памятников</vt:lpstr>
      <vt:lpstr>Презентация PowerPoint</vt:lpstr>
      <vt:lpstr>Классицизм в архитектуре </vt:lpstr>
      <vt:lpstr>Характерные черты барокко</vt:lpstr>
      <vt:lpstr>Эвристическое исследование и проектирование</vt:lpstr>
      <vt:lpstr>Формирование умения наблюдать, классифицировать, использовать разные источники информации, делать выводы и умозаключения</vt:lpstr>
      <vt:lpstr>Формирование умения, готовности и способности выстраивания диалога, развитие коммуникативной компетентности</vt:lpstr>
      <vt:lpstr> Формирование способностей к самоуправлению своей деятельностью, потребности в межличностном общении, в познавательной и творческой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МХК в 11 классе</dc:title>
  <dc:creator>Каб 36</dc:creator>
  <cp:lastModifiedBy>Каб 36</cp:lastModifiedBy>
  <cp:revision>17</cp:revision>
  <dcterms:created xsi:type="dcterms:W3CDTF">2018-12-26T05:33:13Z</dcterms:created>
  <dcterms:modified xsi:type="dcterms:W3CDTF">2018-12-27T06:30:38Z</dcterms:modified>
</cp:coreProperties>
</file>