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0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63" r:id="rId12"/>
    <p:sldId id="264" r:id="rId13"/>
  </p:sldIdLst>
  <p:sldSz cx="9144000" cy="6858000" type="screen4x3"/>
  <p:notesSz cx="6858000" cy="9144000"/>
  <p:embeddedFontLst>
    <p:embeddedFont>
      <p:font typeface="Franklin Gothic Heavy" panose="020B0903020102020204" pitchFamily="34" charset="0"/>
      <p:regular r:id="rId14"/>
      <p:italic r:id="rId15"/>
    </p:embeddedFont>
    <p:embeddedFont>
      <p:font typeface="Monotype Corsiva" panose="03010101010201010101" pitchFamily="66" charset="0"/>
      <p:italic r:id="rId16"/>
    </p:embeddedFont>
    <p:embeddedFont>
      <p:font typeface="Matilda" panose="020B0604020202020204" charset="0"/>
      <p:regular r:id="rId17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CC0099"/>
    <a:srgbClr val="2A65AC"/>
    <a:srgbClr val="679E2A"/>
    <a:srgbClr val="69A12B"/>
    <a:srgbClr val="50C850"/>
    <a:srgbClr val="D88306"/>
    <a:srgbClr val="FF66CC"/>
    <a:srgbClr val="EDA413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A744C-FE01-496A-A041-ED93458D1002}" type="datetimeFigureOut">
              <a:rPr lang="ru-RU" smtClean="0"/>
              <a:pPr/>
              <a:t>08.12.2017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D4E80-607C-4832-AF51-75727074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79512" y="3408396"/>
            <a:ext cx="8784976" cy="13140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n w="6350">
                  <a:noFill/>
                </a:ln>
                <a:gradFill>
                  <a:gsLst>
                    <a:gs pos="0">
                      <a:schemeClr val="accent4">
                        <a:lumMod val="50000"/>
                      </a:schemeClr>
                    </a:gs>
                    <a:gs pos="50000">
                      <a:schemeClr val="accent4">
                        <a:lumMod val="75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Matilda" pitchFamily="2" charset="0"/>
                <a:ea typeface="+mj-ea"/>
                <a:cs typeface="+mj-cs"/>
              </a:rPr>
              <a:t>ОКРУЖАЮЩИЙ 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600" b="1" i="0" u="none" strike="noStrike" kern="120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4">
                        <a:lumMod val="50000"/>
                      </a:schemeClr>
                    </a:gs>
                    <a:gs pos="50000">
                      <a:schemeClr val="accent4">
                        <a:lumMod val="75000"/>
                      </a:schemeClr>
                    </a:gs>
                    <a:gs pos="100000">
                      <a:schemeClr val="accent4">
                        <a:lumMod val="60000"/>
                        <a:lumOff val="40000"/>
                      </a:schemeClr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Matilda" pitchFamily="2" charset="0"/>
                <a:ea typeface="+mj-ea"/>
                <a:cs typeface="+mj-cs"/>
              </a:rPr>
              <a:t>МИР</a:t>
            </a:r>
            <a:endParaRPr kumimoji="0" lang="ru-RU" sz="6600" b="1" i="0" u="none" strike="noStrike" kern="1200" normalizeH="0" baseline="0" noProof="0" dirty="0">
              <a:ln w="6350">
                <a:noFill/>
              </a:ln>
              <a:gradFill>
                <a:gsLst>
                  <a:gs pos="0">
                    <a:schemeClr val="accent4">
                      <a:lumMod val="50000"/>
                    </a:schemeClr>
                  </a:gs>
                  <a:gs pos="50000">
                    <a:schemeClr val="accent4">
                      <a:lumMod val="75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Matilda" pitchFamily="2" charset="0"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4797152"/>
            <a:ext cx="4896544" cy="1440160"/>
          </a:xfrm>
          <a:prstGeom prst="roundRect">
            <a:avLst>
              <a:gd name="adj" fmla="val 1782"/>
            </a:avLst>
          </a:prstGeom>
          <a:noFill/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6237312"/>
            <a:ext cx="5544616" cy="4320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4000" b="1" dirty="0">
                <a:solidFill>
                  <a:srgbClr val="800080"/>
                </a:solidFill>
              </a:rPr>
              <a:t>Почему так назвали?</a:t>
            </a:r>
          </a:p>
          <a:p>
            <a:pPr lvl="0"/>
            <a:r>
              <a:rPr lang="ru-RU" sz="4000" b="1" dirty="0">
                <a:solidFill>
                  <a:srgbClr val="800080"/>
                </a:solidFill>
              </a:rPr>
              <a:t>Какую температуру тела имеют?</a:t>
            </a:r>
          </a:p>
          <a:p>
            <a:pPr lvl="0"/>
            <a:r>
              <a:rPr lang="ru-RU" sz="4000" b="1" dirty="0">
                <a:solidFill>
                  <a:srgbClr val="800080"/>
                </a:solidFill>
              </a:rPr>
              <a:t>Как и чем питаются?</a:t>
            </a:r>
          </a:p>
          <a:p>
            <a:pPr lvl="0"/>
            <a:r>
              <a:rPr lang="ru-RU" sz="4000" b="1" dirty="0">
                <a:solidFill>
                  <a:srgbClr val="800080"/>
                </a:solidFill>
              </a:rPr>
              <a:t>Какие органы чувств развиты?</a:t>
            </a:r>
          </a:p>
          <a:p>
            <a:endParaRPr lang="ru-RU" sz="4000" b="1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6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0" y="1052736"/>
            <a:ext cx="4320480" cy="720080"/>
          </a:xfrm>
        </p:spPr>
        <p:txBody>
          <a:bodyPr>
            <a:normAutofit fontScale="90000"/>
          </a:bodyPr>
          <a:lstStyle/>
          <a:p>
            <a:endParaRPr lang="ru-RU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ilda" pitchFamily="2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1916832"/>
            <a:ext cx="8640960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b="1" dirty="0">
                <a:solidFill>
                  <a:srgbClr val="800080"/>
                </a:solidFill>
              </a:rPr>
              <a:t>Домашнее задание: </a:t>
            </a:r>
            <a:endParaRPr lang="ru-RU" sz="4400" b="1" dirty="0" smtClean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ru-RU" sz="4400" dirty="0" smtClean="0">
                <a:solidFill>
                  <a:srgbClr val="800080"/>
                </a:solidFill>
              </a:rPr>
              <a:t>подготовить </a:t>
            </a:r>
            <a:r>
              <a:rPr lang="ru-RU" sz="4400" dirty="0">
                <a:solidFill>
                  <a:srgbClr val="800080"/>
                </a:solidFill>
              </a:rPr>
              <a:t>сообщение о любом млекопитающем</a:t>
            </a:r>
            <a:r>
              <a:rPr lang="ru-RU" sz="4400" dirty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13352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67944" y="1268760"/>
            <a:ext cx="4824536" cy="720080"/>
          </a:xfrm>
        </p:spPr>
        <p:txBody>
          <a:bodyPr>
            <a:normAutofit fontScale="90000"/>
          </a:bodyPr>
          <a:lstStyle/>
          <a:p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ilda" pitchFamily="2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204864"/>
            <a:ext cx="8640960" cy="43924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9600" b="1" dirty="0" smtClean="0">
                <a:solidFill>
                  <a:srgbClr val="800080"/>
                </a:solidFill>
                <a:latin typeface="Monotype Corsiva" panose="03010101010201010101" pitchFamily="66" charset="0"/>
              </a:rPr>
              <a:t>Спасибо за работу!</a:t>
            </a:r>
            <a:endParaRPr lang="ru-RU" sz="9600" b="1" dirty="0">
              <a:solidFill>
                <a:srgbClr val="80008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6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5209417"/>
              </p:ext>
            </p:extLst>
          </p:nvPr>
        </p:nvGraphicFramePr>
        <p:xfrm>
          <a:off x="457200" y="1916832"/>
          <a:ext cx="8229600" cy="4104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409288"/>
                <a:gridCol w="1882552"/>
              </a:tblGrid>
              <a:tr h="684076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Чем покрыто тело?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Температура </a:t>
                      </a:r>
                    </a:p>
                    <a:p>
                      <a:r>
                        <a:rPr lang="ru-RU" dirty="0" smtClean="0"/>
                        <a:t>крови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Среда обитания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Как размножаются?</a:t>
                      </a:r>
                      <a:endParaRPr lang="ru-RU" dirty="0"/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/>
                        <a:t>земноводные</a:t>
                      </a:r>
                      <a:endParaRPr lang="ru-RU" sz="1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кожа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хладнокровные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Суша/вода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икра</a:t>
                      </a:r>
                      <a:endParaRPr lang="ru-RU" dirty="0"/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/>
                        <a:t>рыбы</a:t>
                      </a:r>
                      <a:endParaRPr lang="ru-RU" sz="1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Кожа и чешуя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smtClean="0"/>
                        <a:t>хладнокровные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икра</a:t>
                      </a:r>
                      <a:endParaRPr lang="ru-RU" dirty="0"/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/>
                        <a:t>пресмыкающиеся</a:t>
                      </a:r>
                      <a:endParaRPr lang="ru-RU" sz="1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Кожа и чешуя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хладнокровные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суша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яйца</a:t>
                      </a:r>
                      <a:endParaRPr lang="ru-RU" dirty="0"/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r>
                        <a:rPr lang="ru-RU" sz="1800" b="1" i="1" dirty="0" smtClean="0"/>
                        <a:t>птицы</a:t>
                      </a:r>
                      <a:endParaRPr lang="ru-RU" sz="18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теплокровные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суша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яйца</a:t>
                      </a:r>
                      <a:endParaRPr lang="ru-RU" dirty="0"/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0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69" y="1700808"/>
            <a:ext cx="3747388" cy="267404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129" y="3682676"/>
            <a:ext cx="3816085" cy="286206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512893"/>
            <a:ext cx="3095328" cy="2074528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97" y="4005064"/>
            <a:ext cx="2410973" cy="307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468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4178895"/>
          </a:xfrm>
        </p:spPr>
        <p:txBody>
          <a:bodyPr>
            <a:normAutofit fontScale="90000"/>
          </a:bodyPr>
          <a:lstStyle/>
          <a:p>
            <a:r>
              <a:rPr lang="ru-RU" sz="7200" dirty="0" smtClean="0">
                <a:solidFill>
                  <a:srgbClr val="800080"/>
                </a:solidFill>
                <a:latin typeface="Franklin Gothic Heavy" panose="020B0903020102020204" pitchFamily="34" charset="0"/>
              </a:rPr>
              <a:t/>
            </a:r>
            <a:br>
              <a:rPr lang="ru-RU" sz="7200" dirty="0" smtClean="0">
                <a:solidFill>
                  <a:srgbClr val="800080"/>
                </a:solidFill>
                <a:latin typeface="Franklin Gothic Heavy" panose="020B0903020102020204" pitchFamily="34" charset="0"/>
              </a:rPr>
            </a:br>
            <a:r>
              <a:rPr lang="ru-RU" sz="7200" dirty="0" smtClean="0">
                <a:solidFill>
                  <a:srgbClr val="800080"/>
                </a:solidFill>
                <a:latin typeface="Franklin Gothic Heavy" panose="020B0903020102020204" pitchFamily="34" charset="0"/>
              </a:rPr>
              <a:t>Наши братья – млекопитающие.</a:t>
            </a:r>
            <a:endParaRPr lang="ru-RU" sz="7200" dirty="0">
              <a:solidFill>
                <a:srgbClr val="800080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5949280"/>
            <a:ext cx="5792688" cy="72008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907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4000" b="1" dirty="0">
                <a:solidFill>
                  <a:srgbClr val="800080"/>
                </a:solidFill>
              </a:rPr>
              <a:t>Почему так назвали?</a:t>
            </a:r>
          </a:p>
          <a:p>
            <a:pPr lvl="0"/>
            <a:r>
              <a:rPr lang="ru-RU" sz="4000" b="1" dirty="0">
                <a:solidFill>
                  <a:srgbClr val="800080"/>
                </a:solidFill>
              </a:rPr>
              <a:t>Какую температуру тела имеют?</a:t>
            </a:r>
          </a:p>
          <a:p>
            <a:pPr lvl="0"/>
            <a:r>
              <a:rPr lang="ru-RU" sz="4000" b="1" dirty="0">
                <a:solidFill>
                  <a:srgbClr val="800080"/>
                </a:solidFill>
              </a:rPr>
              <a:t>Как и чем питаются?</a:t>
            </a:r>
          </a:p>
          <a:p>
            <a:pPr lvl="0"/>
            <a:r>
              <a:rPr lang="ru-RU" sz="4000" b="1" dirty="0">
                <a:solidFill>
                  <a:srgbClr val="800080"/>
                </a:solidFill>
              </a:rPr>
              <a:t>Какие органы чувств развиты?</a:t>
            </a:r>
          </a:p>
          <a:p>
            <a:endParaRPr lang="ru-RU" sz="4000" b="1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22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rcRect l="52037" b="53664"/>
          <a:stretch>
            <a:fillRect/>
          </a:stretch>
        </p:blipFill>
        <p:spPr bwMode="auto">
          <a:xfrm>
            <a:off x="827584" y="3573016"/>
            <a:ext cx="2160240" cy="2763619"/>
          </a:xfrm>
          <a:prstGeom prst="rect">
            <a:avLst/>
          </a:prstGeom>
          <a:ln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Овальная выноска 4"/>
          <p:cNvSpPr/>
          <p:nvPr/>
        </p:nvSpPr>
        <p:spPr>
          <a:xfrm>
            <a:off x="2843808" y="1417638"/>
            <a:ext cx="4464496" cy="244341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К какому классу животных можно отнести человека?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4192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800" b="1" dirty="0" smtClean="0">
                <a:solidFill>
                  <a:srgbClr val="800080"/>
                </a:solidFill>
              </a:rPr>
              <a:t>Почему </a:t>
            </a:r>
            <a:r>
              <a:rPr lang="ru-RU" sz="4800" b="1" dirty="0">
                <a:solidFill>
                  <a:srgbClr val="800080"/>
                </a:solidFill>
              </a:rPr>
              <a:t>так назвали</a:t>
            </a:r>
            <a:r>
              <a:rPr lang="ru-RU" sz="4800" b="1" dirty="0" smtClean="0">
                <a:solidFill>
                  <a:srgbClr val="800080"/>
                </a:solidFill>
              </a:rPr>
              <a:t>? </a:t>
            </a:r>
            <a:endParaRPr lang="ru-RU" sz="4800" b="1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10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i="1" u="sng" dirty="0">
                <a:solidFill>
                  <a:srgbClr val="800080"/>
                </a:solidFill>
              </a:rPr>
              <a:t>Млекопитающие </a:t>
            </a:r>
            <a:r>
              <a:rPr lang="ru-RU" sz="4800" b="1" dirty="0">
                <a:solidFill>
                  <a:srgbClr val="800080"/>
                </a:solidFill>
              </a:rPr>
              <a:t>– класс высших позвоночных животных, выкармливающих детенышей своим молоком.</a:t>
            </a:r>
            <a:endParaRPr lang="ru-RU" sz="4800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91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800080"/>
                </a:solidFill>
              </a:rPr>
              <a:t>1.Млекопитающих еще называют звери.</a:t>
            </a:r>
          </a:p>
          <a:p>
            <a:r>
              <a:rPr lang="ru-RU" dirty="0">
                <a:solidFill>
                  <a:srgbClr val="800080"/>
                </a:solidFill>
              </a:rPr>
              <a:t>2. Отличительным знаком млекопитающих является шерсть.</a:t>
            </a:r>
          </a:p>
          <a:p>
            <a:r>
              <a:rPr lang="ru-RU" dirty="0">
                <a:solidFill>
                  <a:srgbClr val="800080"/>
                </a:solidFill>
              </a:rPr>
              <a:t>3. Летучие мыши – млекопитающие умеющие летать.</a:t>
            </a:r>
          </a:p>
          <a:p>
            <a:r>
              <a:rPr lang="ru-RU" dirty="0">
                <a:solidFill>
                  <a:srgbClr val="800080"/>
                </a:solidFill>
              </a:rPr>
              <a:t>4. Не существует глубоководных млекопитающих.</a:t>
            </a:r>
          </a:p>
          <a:p>
            <a:r>
              <a:rPr lang="ru-RU" dirty="0">
                <a:solidFill>
                  <a:srgbClr val="800080"/>
                </a:solidFill>
              </a:rPr>
              <a:t>5. Существует 4500 000 видов млекопитающих.</a:t>
            </a:r>
          </a:p>
          <a:p>
            <a:r>
              <a:rPr lang="ru-RU" dirty="0">
                <a:solidFill>
                  <a:srgbClr val="800080"/>
                </a:solidFill>
              </a:rPr>
              <a:t>6. Утконос и </a:t>
            </a:r>
            <a:r>
              <a:rPr lang="ru-RU" dirty="0" smtClean="0">
                <a:solidFill>
                  <a:srgbClr val="800080"/>
                </a:solidFill>
              </a:rPr>
              <a:t>ехидна- это млекопитающие, но они </a:t>
            </a:r>
            <a:r>
              <a:rPr lang="ru-RU" dirty="0">
                <a:solidFill>
                  <a:srgbClr val="800080"/>
                </a:solidFill>
              </a:rPr>
              <a:t>откладывают яйца в мягкой скорлупе.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53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95B3D7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166</Words>
  <Application>Microsoft Office PowerPoint</Application>
  <PresentationFormat>Экран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Franklin Gothic Heavy</vt:lpstr>
      <vt:lpstr>Times New Roman</vt:lpstr>
      <vt:lpstr>Monotype Corsiva</vt:lpstr>
      <vt:lpstr>Matilda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 Наши братья – млекопитающие.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Анастасия Баженова</cp:lastModifiedBy>
  <cp:revision>69</cp:revision>
  <dcterms:created xsi:type="dcterms:W3CDTF">2013-08-23T08:38:35Z</dcterms:created>
  <dcterms:modified xsi:type="dcterms:W3CDTF">2017-12-07T20:21:05Z</dcterms:modified>
</cp:coreProperties>
</file>