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sldIdLst>
    <p:sldId id="256" r:id="rId2"/>
    <p:sldId id="261" r:id="rId3"/>
    <p:sldId id="270" r:id="rId4"/>
    <p:sldId id="262" r:id="rId5"/>
    <p:sldId id="259" r:id="rId6"/>
    <p:sldId id="263" r:id="rId7"/>
    <p:sldId id="264" r:id="rId8"/>
    <p:sldId id="265" r:id="rId9"/>
    <p:sldId id="271" r:id="rId10"/>
    <p:sldId id="274" r:id="rId11"/>
    <p:sldId id="275" r:id="rId12"/>
    <p:sldId id="278" r:id="rId13"/>
    <p:sldId id="266" r:id="rId14"/>
    <p:sldId id="268" r:id="rId15"/>
    <p:sldId id="267"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0" d="100"/>
          <a:sy n="80" d="100"/>
        </p:scale>
        <p:origin x="-96" y="-60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E2CBD-801E-47BF-8754-DF90522FC73D}" type="datetimeFigureOut">
              <a:rPr lang="ru-RU" smtClean="0"/>
              <a:pPr/>
              <a:t>13.04.2017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36D15-CBE8-4EEC-9D3D-7361EFCA5E23}" type="slidenum">
              <a:rPr lang="ru-RU" smtClean="0"/>
              <a:pPr/>
              <a:t>‹#›</a:t>
            </a:fld>
            <a:endParaRPr lang="ru-RU"/>
          </a:p>
        </p:txBody>
      </p:sp>
    </p:spTree>
    <p:extLst>
      <p:ext uri="{BB962C8B-B14F-4D97-AF65-F5344CB8AC3E}">
        <p14:creationId xmlns:p14="http://schemas.microsoft.com/office/powerpoint/2010/main" xmlns="" val="323921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F136D15-CBE8-4EEC-9D3D-7361EFCA5E23}" type="slidenum">
              <a:rPr lang="ru-RU" smtClean="0"/>
              <a:pPr/>
              <a:t>3</a:t>
            </a:fld>
            <a:endParaRPr lang="ru-RU"/>
          </a:p>
        </p:txBody>
      </p:sp>
    </p:spTree>
    <p:extLst>
      <p:ext uri="{BB962C8B-B14F-4D97-AF65-F5344CB8AC3E}">
        <p14:creationId xmlns:p14="http://schemas.microsoft.com/office/powerpoint/2010/main" xmlns="" val="225910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F136D15-CBE8-4EEC-9D3D-7361EFCA5E23}" type="slidenum">
              <a:rPr lang="ru-RU" smtClean="0"/>
              <a:pPr/>
              <a:t>5</a:t>
            </a:fld>
            <a:endParaRPr lang="ru-RU"/>
          </a:p>
        </p:txBody>
      </p:sp>
    </p:spTree>
    <p:extLst>
      <p:ext uri="{BB962C8B-B14F-4D97-AF65-F5344CB8AC3E}">
        <p14:creationId xmlns:p14="http://schemas.microsoft.com/office/powerpoint/2010/main" xmlns="" val="6336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F136D15-CBE8-4EEC-9D3D-7361EFCA5E23}" type="slidenum">
              <a:rPr lang="ru-RU" smtClean="0"/>
              <a:pPr/>
              <a:t>7</a:t>
            </a:fld>
            <a:endParaRPr lang="ru-RU"/>
          </a:p>
        </p:txBody>
      </p:sp>
    </p:spTree>
    <p:extLst>
      <p:ext uri="{BB962C8B-B14F-4D97-AF65-F5344CB8AC3E}">
        <p14:creationId xmlns:p14="http://schemas.microsoft.com/office/powerpoint/2010/main" xmlns="" val="2306446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F136D15-CBE8-4EEC-9D3D-7361EFCA5E23}" type="slidenum">
              <a:rPr lang="ru-RU" smtClean="0"/>
              <a:pPr/>
              <a:t>11</a:t>
            </a:fld>
            <a:endParaRPr lang="ru-RU"/>
          </a:p>
        </p:txBody>
      </p:sp>
    </p:spTree>
    <p:extLst>
      <p:ext uri="{BB962C8B-B14F-4D97-AF65-F5344CB8AC3E}">
        <p14:creationId xmlns:p14="http://schemas.microsoft.com/office/powerpoint/2010/main" xmlns="" val="3914865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F136D15-CBE8-4EEC-9D3D-7361EFCA5E23}" type="slidenum">
              <a:rPr lang="ru-RU" smtClean="0"/>
              <a:pPr/>
              <a:t>12</a:t>
            </a:fld>
            <a:endParaRPr lang="ru-RU"/>
          </a:p>
        </p:txBody>
      </p:sp>
    </p:spTree>
    <p:extLst>
      <p:ext uri="{BB962C8B-B14F-4D97-AF65-F5344CB8AC3E}">
        <p14:creationId xmlns:p14="http://schemas.microsoft.com/office/powerpoint/2010/main" xmlns="" val="391486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F136D15-CBE8-4EEC-9D3D-7361EFCA5E23}" type="slidenum">
              <a:rPr lang="ru-RU" smtClean="0"/>
              <a:pPr/>
              <a:t>13</a:t>
            </a:fld>
            <a:endParaRPr lang="ru-RU"/>
          </a:p>
        </p:txBody>
      </p:sp>
    </p:spTree>
    <p:extLst>
      <p:ext uri="{BB962C8B-B14F-4D97-AF65-F5344CB8AC3E}">
        <p14:creationId xmlns:p14="http://schemas.microsoft.com/office/powerpoint/2010/main" xmlns="" val="3784939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8709568-0718-4641-B3D5-01D20819ADA1}" type="datetimeFigureOut">
              <a:rPr lang="ru-RU" smtClean="0"/>
              <a:pPr/>
              <a:t>13.04.2017</a:t>
            </a:fld>
            <a:endParaRPr lang="ru-RU"/>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ru-RU"/>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3F11F48-BBC8-44F8-B6B0-A4B1AE055EDB}" type="slidenum">
              <a:rPr lang="ru-RU" smtClean="0"/>
              <a:pPr/>
              <a:t>‹#›</a:t>
            </a:fld>
            <a:endParaRPr lang="ru-RU"/>
          </a:p>
        </p:txBody>
      </p:sp>
    </p:spTree>
    <p:extLst>
      <p:ext uri="{BB962C8B-B14F-4D97-AF65-F5344CB8AC3E}">
        <p14:creationId xmlns:p14="http://schemas.microsoft.com/office/powerpoint/2010/main" xmlns="" val="3123703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709568-0718-4641-B3D5-01D20819ADA1}" type="datetimeFigureOut">
              <a:rPr lang="ru-RU" smtClean="0"/>
              <a:pPr/>
              <a:t>13.04.2017</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3F11F48-BBC8-44F8-B6B0-A4B1AE055EDB}" type="slidenum">
              <a:rPr lang="ru-RU" smtClean="0"/>
              <a:pPr/>
              <a:t>‹#›</a:t>
            </a:fld>
            <a:endParaRPr lang="ru-RU"/>
          </a:p>
        </p:txBody>
      </p:sp>
    </p:spTree>
    <p:extLst>
      <p:ext uri="{BB962C8B-B14F-4D97-AF65-F5344CB8AC3E}">
        <p14:creationId xmlns:p14="http://schemas.microsoft.com/office/powerpoint/2010/main" xmlns="" val="177952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38709568-0718-4641-B3D5-01D20819ADA1}" type="datetimeFigureOut">
              <a:rPr lang="ru-RU" smtClean="0"/>
              <a:pPr/>
              <a:t>13.04.2017</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3F11F48-BBC8-44F8-B6B0-A4B1AE055EDB}" type="slidenum">
              <a:rPr lang="ru-RU" smtClean="0"/>
              <a:pPr/>
              <a:t>‹#›</a:t>
            </a:fld>
            <a:endParaRPr lang="ru-RU"/>
          </a:p>
        </p:txBody>
      </p:sp>
    </p:spTree>
    <p:extLst>
      <p:ext uri="{BB962C8B-B14F-4D97-AF65-F5344CB8AC3E}">
        <p14:creationId xmlns:p14="http://schemas.microsoft.com/office/powerpoint/2010/main" xmlns="" val="2464369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38709568-0718-4641-B3D5-01D20819ADA1}" type="datetimeFigureOut">
              <a:rPr lang="ru-RU" smtClean="0"/>
              <a:pPr/>
              <a:t>13.04.2017</a:t>
            </a:fld>
            <a:endParaRPr lang="ru-RU"/>
          </a:p>
        </p:txBody>
      </p:sp>
      <p:sp>
        <p:nvSpPr>
          <p:cNvPr id="5" name="Footer Placeholder 4"/>
          <p:cNvSpPr>
            <a:spLocks noGrp="1"/>
          </p:cNvSpPr>
          <p:nvPr>
            <p:ph type="ftr" sz="quarter" idx="11"/>
          </p:nvPr>
        </p:nvSpPr>
        <p:spPr/>
        <p:txBody>
          <a:bodyPr/>
          <a:lstStyle/>
          <a:p>
            <a:endParaRPr lang="ru-RU"/>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3F11F48-BBC8-44F8-B6B0-A4B1AE055EDB}" type="slidenum">
              <a:rPr lang="ru-RU" smtClean="0"/>
              <a:pPr/>
              <a:t>‹#›</a:t>
            </a:fld>
            <a:endParaRPr lang="ru-RU"/>
          </a:p>
        </p:txBody>
      </p:sp>
    </p:spTree>
    <p:extLst>
      <p:ext uri="{BB962C8B-B14F-4D97-AF65-F5344CB8AC3E}">
        <p14:creationId xmlns:p14="http://schemas.microsoft.com/office/powerpoint/2010/main" xmlns="" val="3475550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709568-0718-4641-B3D5-01D20819ADA1}" type="datetimeFigureOut">
              <a:rPr lang="ru-RU" smtClean="0"/>
              <a:pPr/>
              <a:t>13.04.2017</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3F11F48-BBC8-44F8-B6B0-A4B1AE055EDB}" type="slidenum">
              <a:rPr lang="ru-RU" smtClean="0"/>
              <a:pPr/>
              <a:t>‹#›</a:t>
            </a:fld>
            <a:endParaRPr lang="ru-RU"/>
          </a:p>
        </p:txBody>
      </p:sp>
    </p:spTree>
    <p:extLst>
      <p:ext uri="{BB962C8B-B14F-4D97-AF65-F5344CB8AC3E}">
        <p14:creationId xmlns:p14="http://schemas.microsoft.com/office/powerpoint/2010/main" xmlns="" val="3246034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8709568-0718-4641-B3D5-01D20819ADA1}" type="datetimeFigureOut">
              <a:rPr lang="ru-RU" smtClean="0"/>
              <a:pPr/>
              <a:t>13.04.2017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3F11F48-BBC8-44F8-B6B0-A4B1AE055EDB}" type="slidenum">
              <a:rPr lang="ru-RU" smtClean="0"/>
              <a:pPr/>
              <a:t>‹#›</a:t>
            </a:fld>
            <a:endParaRPr lang="ru-RU"/>
          </a:p>
        </p:txBody>
      </p:sp>
    </p:spTree>
    <p:extLst>
      <p:ext uri="{BB962C8B-B14F-4D97-AF65-F5344CB8AC3E}">
        <p14:creationId xmlns:p14="http://schemas.microsoft.com/office/powerpoint/2010/main" xmlns="" val="1287996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8709568-0718-4641-B3D5-01D20819ADA1}" type="datetimeFigureOut">
              <a:rPr lang="ru-RU" smtClean="0"/>
              <a:pPr/>
              <a:t>13.04.2017</a:t>
            </a:fld>
            <a:endParaRPr lang="ru-RU"/>
          </a:p>
        </p:txBody>
      </p:sp>
      <p:sp>
        <p:nvSpPr>
          <p:cNvPr id="8" name="Footer Placeholder 7"/>
          <p:cNvSpPr>
            <a:spLocks noGrp="1"/>
          </p:cNvSpPr>
          <p:nvPr>
            <p:ph type="ftr" sz="quarter" idx="11"/>
          </p:nvPr>
        </p:nvSpPr>
        <p:spPr>
          <a:xfrm>
            <a:off x="561111" y="6391838"/>
            <a:ext cx="3644282" cy="304801"/>
          </a:xfrm>
        </p:spPr>
        <p:txBody>
          <a:bodyPr/>
          <a:lstStyle/>
          <a:p>
            <a:endParaRPr lang="ru-RU"/>
          </a:p>
        </p:txBody>
      </p:sp>
      <p:sp>
        <p:nvSpPr>
          <p:cNvPr id="9" name="Slide Number Placeholder 8"/>
          <p:cNvSpPr>
            <a:spLocks noGrp="1"/>
          </p:cNvSpPr>
          <p:nvPr>
            <p:ph type="sldNum" sz="quarter" idx="12"/>
          </p:nvPr>
        </p:nvSpPr>
        <p:spPr/>
        <p:txBody>
          <a:bodyPr/>
          <a:lstStyle/>
          <a:p>
            <a:fld id="{F3F11F48-BBC8-44F8-B6B0-A4B1AE055EDB}" type="slidenum">
              <a:rPr lang="ru-RU" smtClean="0"/>
              <a:pPr/>
              <a:t>‹#›</a:t>
            </a:fld>
            <a:endParaRPr lang="ru-RU"/>
          </a:p>
        </p:txBody>
      </p:sp>
    </p:spTree>
    <p:extLst>
      <p:ext uri="{BB962C8B-B14F-4D97-AF65-F5344CB8AC3E}">
        <p14:creationId xmlns:p14="http://schemas.microsoft.com/office/powerpoint/2010/main" xmlns="" val="3294009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8709568-0718-4641-B3D5-01D20819ADA1}" type="datetimeFigureOut">
              <a:rPr lang="ru-RU" smtClean="0"/>
              <a:pPr/>
              <a:t>13.04.2017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F11F48-BBC8-44F8-B6B0-A4B1AE055EDB}" type="slidenum">
              <a:rPr lang="ru-RU" smtClean="0"/>
              <a:pPr/>
              <a:t>‹#›</a:t>
            </a:fld>
            <a:endParaRPr lang="ru-RU"/>
          </a:p>
        </p:txBody>
      </p:sp>
    </p:spTree>
    <p:extLst>
      <p:ext uri="{BB962C8B-B14F-4D97-AF65-F5344CB8AC3E}">
        <p14:creationId xmlns:p14="http://schemas.microsoft.com/office/powerpoint/2010/main" xmlns="" val="3567167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8709568-0718-4641-B3D5-01D20819ADA1}" type="datetimeFigureOut">
              <a:rPr lang="ru-RU" smtClean="0"/>
              <a:pPr/>
              <a:t>13.04.2017</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3F11F48-BBC8-44F8-B6B0-A4B1AE055EDB}" type="slidenum">
              <a:rPr lang="ru-RU" smtClean="0"/>
              <a:pPr/>
              <a:t>‹#›</a:t>
            </a:fld>
            <a:endParaRPr lang="ru-RU"/>
          </a:p>
        </p:txBody>
      </p:sp>
    </p:spTree>
    <p:extLst>
      <p:ext uri="{BB962C8B-B14F-4D97-AF65-F5344CB8AC3E}">
        <p14:creationId xmlns:p14="http://schemas.microsoft.com/office/powerpoint/2010/main" xmlns="" val="428548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709568-0718-4641-B3D5-01D20819ADA1}" type="datetimeFigureOut">
              <a:rPr lang="ru-RU" smtClean="0"/>
              <a:pPr/>
              <a:t>13.04.2017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F11F48-BBC8-44F8-B6B0-A4B1AE055EDB}" type="slidenum">
              <a:rPr lang="ru-RU" smtClean="0"/>
              <a:pPr/>
              <a:t>‹#›</a:t>
            </a:fld>
            <a:endParaRPr lang="ru-RU"/>
          </a:p>
        </p:txBody>
      </p:sp>
    </p:spTree>
    <p:extLst>
      <p:ext uri="{BB962C8B-B14F-4D97-AF65-F5344CB8AC3E}">
        <p14:creationId xmlns:p14="http://schemas.microsoft.com/office/powerpoint/2010/main" xmlns="" val="75904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709568-0718-4641-B3D5-01D20819ADA1}" type="datetimeFigureOut">
              <a:rPr lang="ru-RU" smtClean="0"/>
              <a:pPr/>
              <a:t>13.04.2017</a:t>
            </a:fld>
            <a:endParaRPr lang="ru-RU"/>
          </a:p>
        </p:txBody>
      </p:sp>
      <p:sp>
        <p:nvSpPr>
          <p:cNvPr id="5" name="Footer Placeholder 4"/>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3F11F48-BBC8-44F8-B6B0-A4B1AE055EDB}" type="slidenum">
              <a:rPr lang="ru-RU" smtClean="0"/>
              <a:pPr/>
              <a:t>‹#›</a:t>
            </a:fld>
            <a:endParaRPr lang="ru-RU"/>
          </a:p>
        </p:txBody>
      </p:sp>
    </p:spTree>
    <p:extLst>
      <p:ext uri="{BB962C8B-B14F-4D97-AF65-F5344CB8AC3E}">
        <p14:creationId xmlns:p14="http://schemas.microsoft.com/office/powerpoint/2010/main" xmlns="" val="36283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8709568-0718-4641-B3D5-01D20819ADA1}" type="datetimeFigureOut">
              <a:rPr lang="ru-RU" smtClean="0"/>
              <a:pPr/>
              <a:t>13.04.2017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3F11F48-BBC8-44F8-B6B0-A4B1AE055EDB}" type="slidenum">
              <a:rPr lang="ru-RU" smtClean="0"/>
              <a:pPr/>
              <a:t>‹#›</a:t>
            </a:fld>
            <a:endParaRPr lang="ru-RU"/>
          </a:p>
        </p:txBody>
      </p:sp>
    </p:spTree>
    <p:extLst>
      <p:ext uri="{BB962C8B-B14F-4D97-AF65-F5344CB8AC3E}">
        <p14:creationId xmlns:p14="http://schemas.microsoft.com/office/powerpoint/2010/main" xmlns="" val="281469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8709568-0718-4641-B3D5-01D20819ADA1}" type="datetimeFigureOut">
              <a:rPr lang="ru-RU" smtClean="0"/>
              <a:pPr/>
              <a:t>13.04.2017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3F11F48-BBC8-44F8-B6B0-A4B1AE055EDB}" type="slidenum">
              <a:rPr lang="ru-RU" smtClean="0"/>
              <a:pPr/>
              <a:t>‹#›</a:t>
            </a:fld>
            <a:endParaRPr lang="ru-RU"/>
          </a:p>
        </p:txBody>
      </p:sp>
    </p:spTree>
    <p:extLst>
      <p:ext uri="{BB962C8B-B14F-4D97-AF65-F5344CB8AC3E}">
        <p14:creationId xmlns:p14="http://schemas.microsoft.com/office/powerpoint/2010/main" xmlns="" val="206124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8709568-0718-4641-B3D5-01D20819ADA1}" type="datetimeFigureOut">
              <a:rPr lang="ru-RU" smtClean="0"/>
              <a:pPr/>
              <a:t>13.04.2017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3F11F48-BBC8-44F8-B6B0-A4B1AE055EDB}" type="slidenum">
              <a:rPr lang="ru-RU" smtClean="0"/>
              <a:pPr/>
              <a:t>‹#›</a:t>
            </a:fld>
            <a:endParaRPr lang="ru-RU"/>
          </a:p>
        </p:txBody>
      </p:sp>
    </p:spTree>
    <p:extLst>
      <p:ext uri="{BB962C8B-B14F-4D97-AF65-F5344CB8AC3E}">
        <p14:creationId xmlns:p14="http://schemas.microsoft.com/office/powerpoint/2010/main" xmlns="" val="607586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09568-0718-4641-B3D5-01D20819ADA1}" type="datetimeFigureOut">
              <a:rPr lang="ru-RU" smtClean="0"/>
              <a:pPr/>
              <a:t>13.04.2017</a:t>
            </a:fld>
            <a:endParaRPr lang="ru-RU"/>
          </a:p>
        </p:txBody>
      </p:sp>
      <p:sp>
        <p:nvSpPr>
          <p:cNvPr id="3" name="Footer Placeholder 2"/>
          <p:cNvSpPr>
            <a:spLocks noGrp="1"/>
          </p:cNvSpPr>
          <p:nvPr>
            <p:ph type="ftr" sz="quarter" idx="11"/>
          </p:nvPr>
        </p:nvSpPr>
        <p:spPr/>
        <p:txBody>
          <a:bodyPr/>
          <a:lstStyle/>
          <a:p>
            <a:endParaRPr lang="ru-RU"/>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3F11F48-BBC8-44F8-B6B0-A4B1AE055EDB}" type="slidenum">
              <a:rPr lang="ru-RU" smtClean="0"/>
              <a:pPr/>
              <a:t>‹#›</a:t>
            </a:fld>
            <a:endParaRPr lang="ru-RU"/>
          </a:p>
        </p:txBody>
      </p:sp>
    </p:spTree>
    <p:extLst>
      <p:ext uri="{BB962C8B-B14F-4D97-AF65-F5344CB8AC3E}">
        <p14:creationId xmlns:p14="http://schemas.microsoft.com/office/powerpoint/2010/main" xmlns="" val="260318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709568-0718-4641-B3D5-01D20819ADA1}" type="datetimeFigureOut">
              <a:rPr lang="ru-RU" smtClean="0"/>
              <a:pPr/>
              <a:t>13.04.2017</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3F11F48-BBC8-44F8-B6B0-A4B1AE055EDB}" type="slidenum">
              <a:rPr lang="ru-RU" smtClean="0"/>
              <a:pPr/>
              <a:t>‹#›</a:t>
            </a:fld>
            <a:endParaRPr lang="ru-RU"/>
          </a:p>
        </p:txBody>
      </p:sp>
    </p:spTree>
    <p:extLst>
      <p:ext uri="{BB962C8B-B14F-4D97-AF65-F5344CB8AC3E}">
        <p14:creationId xmlns:p14="http://schemas.microsoft.com/office/powerpoint/2010/main" xmlns="" val="3014698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smtClean="0"/>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709568-0718-4641-B3D5-01D20819ADA1}" type="datetimeFigureOut">
              <a:rPr lang="ru-RU" smtClean="0"/>
              <a:pPr/>
              <a:t>13.04.2017</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3F11F48-BBC8-44F8-B6B0-A4B1AE055EDB}" type="slidenum">
              <a:rPr lang="ru-RU" smtClean="0"/>
              <a:pPr/>
              <a:t>‹#›</a:t>
            </a:fld>
            <a:endParaRPr lang="ru-RU"/>
          </a:p>
        </p:txBody>
      </p:sp>
    </p:spTree>
    <p:extLst>
      <p:ext uri="{BB962C8B-B14F-4D97-AF65-F5344CB8AC3E}">
        <p14:creationId xmlns:p14="http://schemas.microsoft.com/office/powerpoint/2010/main" xmlns="" val="393964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8709568-0718-4641-B3D5-01D20819ADA1}" type="datetimeFigureOut">
              <a:rPr lang="ru-RU" smtClean="0"/>
              <a:pPr/>
              <a:t>13.04.2017</a:t>
            </a:fld>
            <a:endParaRPr lang="ru-RU"/>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ru-RU"/>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3F11F48-BBC8-44F8-B6B0-A4B1AE055EDB}" type="slidenum">
              <a:rPr lang="ru-RU" smtClean="0"/>
              <a:pPr/>
              <a:t>‹#›</a:t>
            </a:fld>
            <a:endParaRPr lang="ru-RU"/>
          </a:p>
        </p:txBody>
      </p:sp>
    </p:spTree>
    <p:extLst>
      <p:ext uri="{BB962C8B-B14F-4D97-AF65-F5344CB8AC3E}">
        <p14:creationId xmlns:p14="http://schemas.microsoft.com/office/powerpoint/2010/main" xmlns="" val="21949337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ru.wikipedia.org/wiki/%D0%91%D1%83%D0%B4%D0%B0%D0%BF%D0%B5%D1%88%D1%82"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9318" y="520315"/>
            <a:ext cx="10732245" cy="2677648"/>
          </a:xfrm>
        </p:spPr>
        <p:txBody>
          <a:bodyPr/>
          <a:lstStyle/>
          <a:p>
            <a:r>
              <a:rPr lang="ru-RU" b="1" dirty="0" smtClean="0"/>
              <a:t>История происхождения нуля </a:t>
            </a:r>
            <a:endParaRPr lang="ru-RU" b="1" dirty="0"/>
          </a:p>
        </p:txBody>
      </p:sp>
      <p:sp>
        <p:nvSpPr>
          <p:cNvPr id="3" name="Подзаголовок 2"/>
          <p:cNvSpPr>
            <a:spLocks noGrp="1"/>
          </p:cNvSpPr>
          <p:nvPr>
            <p:ph type="subTitle" idx="1"/>
          </p:nvPr>
        </p:nvSpPr>
        <p:spPr/>
        <p:txBody>
          <a:bodyPr/>
          <a:lstStyle/>
          <a:p>
            <a:r>
              <a:rPr lang="ru-RU" dirty="0" smtClean="0"/>
              <a:t>Работу выполняли ученицы  5д класса </a:t>
            </a:r>
          </a:p>
          <a:p>
            <a:r>
              <a:rPr lang="ru-RU" dirty="0" err="1" smtClean="0"/>
              <a:t>Кажгалиева</a:t>
            </a:r>
            <a:r>
              <a:rPr lang="ru-RU" dirty="0" smtClean="0"/>
              <a:t>  </a:t>
            </a:r>
            <a:r>
              <a:rPr lang="ru-RU" dirty="0" err="1" smtClean="0"/>
              <a:t>Рания</a:t>
            </a:r>
            <a:r>
              <a:rPr lang="ru-RU" dirty="0" smtClean="0"/>
              <a:t> и </a:t>
            </a:r>
            <a:r>
              <a:rPr lang="ru-RU" dirty="0" err="1" smtClean="0"/>
              <a:t>Зейналова</a:t>
            </a:r>
            <a:r>
              <a:rPr lang="ru-RU" dirty="0" smtClean="0"/>
              <a:t> Сабина </a:t>
            </a:r>
            <a:endParaRPr lang="ru-RU" dirty="0"/>
          </a:p>
        </p:txBody>
      </p:sp>
    </p:spTree>
    <p:extLst>
      <p:ext uri="{BB962C8B-B14F-4D97-AF65-F5344CB8AC3E}">
        <p14:creationId xmlns:p14="http://schemas.microsoft.com/office/powerpoint/2010/main" xmlns="" val="282294620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r>
              <a:rPr lang="ru-RU" dirty="0" smtClean="0"/>
              <a:t> </a:t>
            </a:r>
            <a:r>
              <a:rPr lang="ru-RU" dirty="0" smtClean="0"/>
              <a:t>Нулевые точки</a:t>
            </a:r>
            <a:endParaRPr lang="ru-RU" dirty="0"/>
          </a:p>
        </p:txBody>
      </p:sp>
      <p:sp>
        <p:nvSpPr>
          <p:cNvPr id="3" name="Объект 2"/>
          <p:cNvSpPr>
            <a:spLocks noGrp="1"/>
          </p:cNvSpPr>
          <p:nvPr>
            <p:ph sz="half" idx="1"/>
          </p:nvPr>
        </p:nvSpPr>
        <p:spPr>
          <a:xfrm>
            <a:off x="253497" y="2294313"/>
            <a:ext cx="6889687" cy="4563687"/>
          </a:xfrm>
        </p:spPr>
        <p:txBody>
          <a:bodyPr>
            <a:normAutofit/>
          </a:bodyPr>
          <a:lstStyle/>
          <a:p>
            <a:r>
              <a:rPr lang="ru-RU" sz="2000" dirty="0" smtClean="0"/>
              <a:t>.</a:t>
            </a:r>
            <a:endParaRPr lang="ru-RU" sz="2000" dirty="0"/>
          </a:p>
        </p:txBody>
      </p:sp>
      <p:pic>
        <p:nvPicPr>
          <p:cNvPr id="6" name="Рисунок 5" descr="http://lifeglobe.net/media/entry/0/0_Kilometer_Point_Moscow_Russia1.jpg"/>
          <p:cNvPicPr/>
          <p:nvPr/>
        </p:nvPicPr>
        <p:blipFill>
          <a:blip r:embed="rId2"/>
          <a:srcRect/>
          <a:stretch>
            <a:fillRect/>
          </a:stretch>
        </p:blipFill>
        <p:spPr bwMode="auto">
          <a:xfrm>
            <a:off x="6685808" y="1686297"/>
            <a:ext cx="5343896" cy="5002480"/>
          </a:xfrm>
          <a:prstGeom prst="rect">
            <a:avLst/>
          </a:prstGeom>
          <a:noFill/>
          <a:ln w="9525">
            <a:noFill/>
            <a:miter lim="800000"/>
            <a:headEnd/>
            <a:tailEnd/>
          </a:ln>
        </p:spPr>
      </p:pic>
      <p:sp>
        <p:nvSpPr>
          <p:cNvPr id="8" name="Прямоугольник 7"/>
          <p:cNvSpPr/>
          <p:nvPr/>
        </p:nvSpPr>
        <p:spPr>
          <a:xfrm>
            <a:off x="534390" y="2493817"/>
            <a:ext cx="5688280" cy="3143187"/>
          </a:xfrm>
          <a:prstGeom prst="rect">
            <a:avLst/>
          </a:prstGeom>
        </p:spPr>
        <p:txBody>
          <a:bodyPr wrap="square">
            <a:spAutoFit/>
          </a:bodyPr>
          <a:lstStyle/>
          <a:p>
            <a:r>
              <a:rPr lang="ru-RU" b="1" dirty="0" smtClean="0"/>
              <a:t>Изначально «нулевые километры» были прерогативой столичных городов, где особые знаки, символизирующие точку отсчета дорожных расстояний, ставились в самом центре. Первыми такую точку отсчета придумали древние римляне, воздвигшие в центре города Золотой мильный камень - обломки его сохранились до сих пор, - от которого разбегались дороги в разные части империи. Так и возникла поговорка «Все дороги ведут в Рим</a:t>
            </a:r>
            <a:r>
              <a:rPr lang="ru-RU" b="1" dirty="0" smtClean="0"/>
              <a:t>».</a:t>
            </a:r>
            <a:endParaRPr lang="ru-RU" b="1" dirty="0"/>
          </a:p>
        </p:txBody>
      </p:sp>
    </p:spTree>
    <p:extLst>
      <p:ext uri="{BB962C8B-B14F-4D97-AF65-F5344CB8AC3E}">
        <p14:creationId xmlns:p14="http://schemas.microsoft.com/office/powerpoint/2010/main" xmlns="" val="3009039216"/>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half" idx="18"/>
          </p:nvPr>
        </p:nvSpPr>
        <p:spPr>
          <a:xfrm>
            <a:off x="617517" y="4975761"/>
            <a:ext cx="5462649" cy="1882238"/>
          </a:xfrm>
        </p:spPr>
        <p:txBody>
          <a:bodyPr>
            <a:normAutofit/>
          </a:bodyPr>
          <a:lstStyle/>
          <a:p>
            <a:r>
              <a:rPr lang="ru-RU" b="1" dirty="0" smtClean="0"/>
              <a:t>России бронзовый знак нулевого километра находится в самом центре Москвы, в проезде Воскресенские ворота, что соединяет Красную площадь с Манежной; называется он «Нулевой километр автодорог Российской Федерации». Сам же нулевой километр находится у здания Центрального телеграфа, в соответствии с исторической традицией. </a:t>
            </a:r>
            <a:endParaRPr lang="ru-RU" b="1" dirty="0" smtClean="0"/>
          </a:p>
          <a:p>
            <a:endParaRPr lang="ru-RU" dirty="0" smtClean="0"/>
          </a:p>
          <a:p>
            <a:endParaRPr lang="ru-RU" dirty="0"/>
          </a:p>
        </p:txBody>
      </p:sp>
      <p:sp>
        <p:nvSpPr>
          <p:cNvPr id="2" name="Заголовок 1"/>
          <p:cNvSpPr>
            <a:spLocks noGrp="1"/>
          </p:cNvSpPr>
          <p:nvPr>
            <p:ph type="title"/>
          </p:nvPr>
        </p:nvSpPr>
        <p:spPr>
          <a:xfrm>
            <a:off x="1203722" y="587034"/>
            <a:ext cx="8825659" cy="706964"/>
          </a:xfrm>
        </p:spPr>
        <p:txBody>
          <a:bodyPr/>
          <a:lstStyle/>
          <a:p>
            <a:r>
              <a:rPr lang="ru-RU" dirty="0" smtClean="0"/>
              <a:t>                 НУЛЕВЫЕ ТОЧКИ</a:t>
            </a:r>
            <a:endParaRPr lang="ru-RU" dirty="0"/>
          </a:p>
        </p:txBody>
      </p:sp>
      <p:sp>
        <p:nvSpPr>
          <p:cNvPr id="3" name="Текст 2"/>
          <p:cNvSpPr>
            <a:spLocks noGrp="1"/>
          </p:cNvSpPr>
          <p:nvPr>
            <p:ph type="body" idx="1"/>
          </p:nvPr>
        </p:nvSpPr>
        <p:spPr>
          <a:xfrm>
            <a:off x="736270" y="4512623"/>
            <a:ext cx="3140889" cy="498764"/>
          </a:xfrm>
        </p:spPr>
        <p:txBody>
          <a:bodyPr/>
          <a:lstStyle/>
          <a:p>
            <a:r>
              <a:rPr lang="ru-RU" b="1" dirty="0" smtClean="0"/>
              <a:t>Москва</a:t>
            </a:r>
            <a:endParaRPr lang="ru-RU" b="1" dirty="0"/>
          </a:p>
        </p:txBody>
      </p:sp>
      <p:sp>
        <p:nvSpPr>
          <p:cNvPr id="6" name="Текст 5"/>
          <p:cNvSpPr>
            <a:spLocks noGrp="1"/>
          </p:cNvSpPr>
          <p:nvPr>
            <p:ph type="body" sz="quarter" idx="3"/>
          </p:nvPr>
        </p:nvSpPr>
        <p:spPr>
          <a:xfrm>
            <a:off x="4239680" y="3385586"/>
            <a:ext cx="3050438" cy="576263"/>
          </a:xfrm>
        </p:spPr>
        <p:txBody>
          <a:bodyPr/>
          <a:lstStyle/>
          <a:p>
            <a:r>
              <a:rPr lang="ru-RU" dirty="0" smtClean="0"/>
              <a:t>      </a:t>
            </a:r>
            <a:endParaRPr lang="ru-RU" dirty="0"/>
          </a:p>
        </p:txBody>
      </p:sp>
      <p:sp>
        <p:nvSpPr>
          <p:cNvPr id="9" name="Текст 8"/>
          <p:cNvSpPr>
            <a:spLocks noGrp="1"/>
          </p:cNvSpPr>
          <p:nvPr>
            <p:ph type="body" sz="quarter" idx="13"/>
          </p:nvPr>
        </p:nvSpPr>
        <p:spPr>
          <a:xfrm>
            <a:off x="7279575" y="4025734"/>
            <a:ext cx="3289464" cy="581891"/>
          </a:xfrm>
        </p:spPr>
        <p:txBody>
          <a:bodyPr/>
          <a:lstStyle/>
          <a:p>
            <a:r>
              <a:rPr lang="ru-RU" dirty="0" smtClean="0"/>
              <a:t>         </a:t>
            </a:r>
            <a:r>
              <a:rPr lang="ru-RU" b="1" dirty="0" smtClean="0"/>
              <a:t>Свердловск</a:t>
            </a:r>
            <a:endParaRPr lang="ru-RU" b="1" dirty="0"/>
          </a:p>
        </p:txBody>
      </p:sp>
      <p:pic>
        <p:nvPicPr>
          <p:cNvPr id="14" name="Рисунок 13"/>
          <p:cNvPicPr>
            <a:picLocks noGrp="1" noChangeAspect="1"/>
          </p:cNvPicPr>
          <p:nvPr>
            <p:ph type="pic" idx="22"/>
          </p:nvPr>
        </p:nvPicPr>
        <p:blipFill>
          <a:blip r:embed="rId3"/>
          <a:srcRect t="8000" b="8000"/>
          <a:stretch>
            <a:fillRect/>
          </a:stretch>
        </p:blipFill>
        <p:spPr>
          <a:xfrm>
            <a:off x="926275" y="1602683"/>
            <a:ext cx="4510415" cy="2945566"/>
          </a:xfrm>
          <a:prstGeom prst="rect">
            <a:avLst/>
          </a:prstGeom>
        </p:spPr>
      </p:pic>
      <p:sp>
        <p:nvSpPr>
          <p:cNvPr id="11" name="Текст 10"/>
          <p:cNvSpPr>
            <a:spLocks noGrp="1"/>
          </p:cNvSpPr>
          <p:nvPr>
            <p:ph type="body" sz="half" idx="20"/>
          </p:nvPr>
        </p:nvSpPr>
        <p:spPr>
          <a:xfrm>
            <a:off x="6804562" y="4667002"/>
            <a:ext cx="4963886" cy="2190997"/>
          </a:xfrm>
        </p:spPr>
        <p:txBody>
          <a:bodyPr>
            <a:noAutofit/>
          </a:bodyPr>
          <a:lstStyle/>
          <a:p>
            <a:pPr fontAlgn="base"/>
            <a:r>
              <a:rPr lang="ru-RU" b="1" dirty="0" smtClean="0"/>
              <a:t>Знак «Нулевая точка отсчета километров» появился у здания Главпочтамта уральской столицы  </a:t>
            </a:r>
            <a:r>
              <a:rPr lang="ru-RU" b="1" dirty="0" smtClean="0"/>
              <a:t>                  23 </a:t>
            </a:r>
            <a:r>
              <a:rPr lang="ru-RU" b="1" dirty="0" smtClean="0"/>
              <a:t>сентября 1986 </a:t>
            </a:r>
            <a:r>
              <a:rPr lang="ru-RU" b="1" dirty="0" smtClean="0"/>
              <a:t>года. Он </a:t>
            </a:r>
            <a:r>
              <a:rPr lang="ru-RU" b="1" dirty="0" smtClean="0"/>
              <a:t>представляет собой круг, в котором изображена карта Свердловской области со звездочкой на месте областного центра. Правда, поскольку памятник создавался в советские годы, город на этой карте все еще носит название Свердловск</a:t>
            </a:r>
            <a:r>
              <a:rPr lang="ru-RU" b="1" dirty="0" smtClean="0"/>
              <a:t>.( Екатеринбург).</a:t>
            </a:r>
            <a:endParaRPr lang="ru-RU" b="1" dirty="0" smtClean="0"/>
          </a:p>
          <a:p>
            <a:endParaRPr lang="ru-RU" dirty="0">
              <a:latin typeface="Century Gothic" panose="020B0502020202020204" pitchFamily="34" charset="0"/>
            </a:endParaRPr>
          </a:p>
        </p:txBody>
      </p:sp>
      <p:pic>
        <p:nvPicPr>
          <p:cNvPr id="15" name="Рисунок 14"/>
          <p:cNvPicPr>
            <a:picLocks noChangeAspect="1"/>
          </p:cNvPicPr>
          <p:nvPr/>
        </p:nvPicPr>
        <p:blipFill>
          <a:blip r:embed="rId4"/>
          <a:srcRect t="10613" b="10613"/>
          <a:stretch>
            <a:fillRect/>
          </a:stretch>
        </p:blipFill>
        <p:spPr>
          <a:xfrm>
            <a:off x="6275317" y="1235035"/>
            <a:ext cx="4863737" cy="3016332"/>
          </a:xfrm>
          <a:prstGeom prst="rect">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xmlns="" val="2086271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3722" y="587034"/>
            <a:ext cx="8825659" cy="706964"/>
          </a:xfrm>
        </p:spPr>
        <p:txBody>
          <a:bodyPr/>
          <a:lstStyle/>
          <a:p>
            <a:r>
              <a:rPr lang="ru-RU" dirty="0" smtClean="0"/>
              <a:t>                 </a:t>
            </a:r>
            <a:r>
              <a:rPr lang="ru-RU" dirty="0" smtClean="0"/>
              <a:t>НУЛЕВАЯ ТОЧКА ТЮМЕНИ</a:t>
            </a:r>
            <a:endParaRPr lang="ru-RU" dirty="0"/>
          </a:p>
        </p:txBody>
      </p:sp>
      <p:sp>
        <p:nvSpPr>
          <p:cNvPr id="8" name="Текст 7"/>
          <p:cNvSpPr>
            <a:spLocks noGrp="1"/>
          </p:cNvSpPr>
          <p:nvPr>
            <p:ph type="body" sz="half" idx="19"/>
          </p:nvPr>
        </p:nvSpPr>
        <p:spPr>
          <a:xfrm>
            <a:off x="154379" y="4381995"/>
            <a:ext cx="7790213" cy="2476005"/>
          </a:xfrm>
        </p:spPr>
        <p:txBody>
          <a:bodyPr>
            <a:normAutofit fontScale="25000" lnSpcReduction="20000"/>
          </a:bodyPr>
          <a:lstStyle/>
          <a:p>
            <a:endParaRPr lang="ru-RU" b="1" dirty="0" smtClean="0">
              <a:latin typeface="Century Gothic" panose="020B0502020202020204" pitchFamily="34" charset="0"/>
            </a:endParaRPr>
          </a:p>
          <a:p>
            <a:r>
              <a:rPr lang="ru-RU" sz="7200" b="1" dirty="0" smtClean="0"/>
              <a:t>Отсчет «нулевой точки» в нашем городе  считается также от главпочтамта, но сама стилизованная точка перенесена на цветной бульвар. </a:t>
            </a:r>
            <a:r>
              <a:rPr lang="ru-RU" sz="7200" b="1" dirty="0" smtClean="0"/>
              <a:t> </a:t>
            </a:r>
            <a:r>
              <a:rPr lang="ru-RU" sz="7200" b="1" dirty="0" smtClean="0"/>
              <a:t>                                                                      Главпочтамт (Тюменский телеграф</a:t>
            </a:r>
            <a:r>
              <a:rPr lang="ru-RU" sz="7200" b="1" dirty="0" smtClean="0"/>
              <a:t>) расположен по улице Республики, 56. Здание было построено в 1950 году (по другим данным в 1954-56 годах). В нем разместились </a:t>
            </a:r>
            <a:r>
              <a:rPr lang="ru-RU" sz="7200" b="1" i="1" dirty="0" smtClean="0"/>
              <a:t>почта, телеграф, городское и областное управление связи.</a:t>
            </a:r>
            <a:r>
              <a:rPr lang="ru-RU" sz="7200" b="1" dirty="0" smtClean="0"/>
              <a:t> Телеграф начал работать в Тюмени еще </a:t>
            </a:r>
            <a:r>
              <a:rPr lang="ru-RU" sz="7200" b="1" u="sng" dirty="0" smtClean="0"/>
              <a:t>в 1862 году</a:t>
            </a:r>
            <a:r>
              <a:rPr lang="ru-RU" sz="7200" b="1" dirty="0" smtClean="0"/>
              <a:t>. Он был первым в Сибири </a:t>
            </a:r>
            <a:r>
              <a:rPr lang="ru-RU" sz="7200" b="1" dirty="0" smtClean="0"/>
              <a:t>. В </a:t>
            </a:r>
            <a:r>
              <a:rPr lang="ru-RU" sz="7200" b="1" dirty="0" smtClean="0"/>
              <a:t>настоящее время в здании располагаются: участок обслуживания корпоративных </a:t>
            </a:r>
            <a:r>
              <a:rPr lang="ru-RU" sz="7200" b="1" dirty="0" smtClean="0"/>
              <a:t>клиентов</a:t>
            </a:r>
            <a:r>
              <a:rPr lang="ru-RU" sz="7200" b="1" dirty="0" smtClean="0"/>
              <a:t>.</a:t>
            </a:r>
            <a:endParaRPr lang="ru-RU" sz="4500" b="1" dirty="0"/>
          </a:p>
        </p:txBody>
      </p:sp>
      <p:sp>
        <p:nvSpPr>
          <p:cNvPr id="9" name="Текст 8"/>
          <p:cNvSpPr>
            <a:spLocks noGrp="1"/>
          </p:cNvSpPr>
          <p:nvPr>
            <p:ph type="body" sz="quarter" idx="13"/>
          </p:nvPr>
        </p:nvSpPr>
        <p:spPr>
          <a:xfrm>
            <a:off x="7887413" y="3364780"/>
            <a:ext cx="3051095" cy="576262"/>
          </a:xfrm>
        </p:spPr>
        <p:txBody>
          <a:bodyPr/>
          <a:lstStyle/>
          <a:p>
            <a:r>
              <a:rPr lang="ru-RU" dirty="0" smtClean="0"/>
              <a:t>         </a:t>
            </a:r>
            <a:r>
              <a:rPr lang="ru-RU" dirty="0" smtClean="0"/>
              <a:t>Свердловск</a:t>
            </a:r>
            <a:endParaRPr lang="ru-RU" dirty="0"/>
          </a:p>
        </p:txBody>
      </p:sp>
      <p:pic>
        <p:nvPicPr>
          <p:cNvPr id="13" name="Рисунок 12"/>
          <p:cNvPicPr>
            <a:picLocks noChangeAspect="1"/>
          </p:cNvPicPr>
          <p:nvPr/>
        </p:nvPicPr>
        <p:blipFill>
          <a:blip r:embed="rId3" cstate="print"/>
          <a:stretch>
            <a:fillRect/>
          </a:stretch>
        </p:blipFill>
        <p:spPr>
          <a:xfrm>
            <a:off x="261445" y="1322751"/>
            <a:ext cx="4013709" cy="3189872"/>
          </a:xfrm>
          <a:prstGeom prst="rect">
            <a:avLst/>
          </a:prstGeom>
        </p:spPr>
      </p:pic>
      <p:sp>
        <p:nvSpPr>
          <p:cNvPr id="20" name="Текст 19"/>
          <p:cNvSpPr>
            <a:spLocks noGrp="1"/>
          </p:cNvSpPr>
          <p:nvPr>
            <p:ph type="body" sz="half" idx="20"/>
          </p:nvPr>
        </p:nvSpPr>
        <p:spPr/>
        <p:txBody>
          <a:bodyPr/>
          <a:lstStyle/>
          <a:p>
            <a:endParaRPr lang="ru-RU"/>
          </a:p>
        </p:txBody>
      </p:sp>
      <p:pic>
        <p:nvPicPr>
          <p:cNvPr id="22" name="Рисунок 21" descr="http://photos.wikimapia.org/p/00/04/80/63/01_big.jpg"/>
          <p:cNvPicPr>
            <a:picLocks noGrp="1"/>
          </p:cNvPicPr>
          <p:nvPr>
            <p:ph type="pic" idx="21"/>
          </p:nvPr>
        </p:nvPicPr>
        <p:blipFill>
          <a:blip r:embed="rId4"/>
          <a:srcRect t="5556" b="5556"/>
          <a:stretch>
            <a:fillRect/>
          </a:stretch>
        </p:blipFill>
        <p:spPr bwMode="auto">
          <a:xfrm>
            <a:off x="4419600" y="1306286"/>
            <a:ext cx="3287485" cy="3158836"/>
          </a:xfrm>
          <a:prstGeom prst="rect">
            <a:avLst/>
          </a:prstGeom>
          <a:noFill/>
          <a:ln w="9525">
            <a:noFill/>
            <a:miter lim="800000"/>
            <a:headEnd/>
            <a:tailEnd/>
          </a:ln>
        </p:spPr>
      </p:pic>
      <p:pic>
        <p:nvPicPr>
          <p:cNvPr id="24" name="Рисунок 23" descr="https://tumix.ru/media/cache/96/93/96935de500e8a2ced4862e4d93a0e4f5.jpg"/>
          <p:cNvPicPr>
            <a:picLocks noGrp="1"/>
          </p:cNvPicPr>
          <p:nvPr>
            <p:ph type="pic" idx="22"/>
          </p:nvPr>
        </p:nvPicPr>
        <p:blipFill>
          <a:blip r:embed="rId5"/>
          <a:srcRect t="10551" b="10551"/>
          <a:stretch>
            <a:fillRect/>
          </a:stretch>
        </p:blipFill>
        <p:spPr bwMode="auto">
          <a:xfrm>
            <a:off x="7707086" y="2603500"/>
            <a:ext cx="4484913" cy="3868552"/>
          </a:xfrm>
          <a:prstGeom prst="rect">
            <a:avLst/>
          </a:prstGeom>
          <a:noFill/>
          <a:ln w="9525">
            <a:noFill/>
            <a:miter lim="800000"/>
            <a:headEnd/>
            <a:tailEnd/>
          </a:ln>
        </p:spPr>
      </p:pic>
    </p:spTree>
    <p:extLst>
      <p:ext uri="{BB962C8B-B14F-4D97-AF65-F5344CB8AC3E}">
        <p14:creationId xmlns:p14="http://schemas.microsoft.com/office/powerpoint/2010/main" xmlns="" val="208627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7315409" y="2404041"/>
            <a:ext cx="4807289" cy="4563687"/>
          </a:xfrm>
        </p:spPr>
        <p:txBody>
          <a:bodyPr>
            <a:noAutofit/>
          </a:bodyPr>
          <a:lstStyle/>
          <a:p>
            <a:pPr marL="0" lvl="0" indent="0" fontAlgn="base">
              <a:buNone/>
            </a:pPr>
            <a:r>
              <a:rPr lang="ru-RU" dirty="0" smtClean="0">
                <a:latin typeface="Arial Narrow" panose="020B0606020202030204" pitchFamily="34" charset="0"/>
              </a:rPr>
              <a:t>                                                                                     </a:t>
            </a:r>
            <a:endParaRPr lang="ru-RU" dirty="0">
              <a:latin typeface="Arial Narrow" panose="020B0606020202030204" pitchFamily="34" charset="0"/>
            </a:endParaRPr>
          </a:p>
        </p:txBody>
      </p:sp>
      <p:sp>
        <p:nvSpPr>
          <p:cNvPr id="2" name="Заголовок 1"/>
          <p:cNvSpPr>
            <a:spLocks noGrp="1"/>
          </p:cNvSpPr>
          <p:nvPr>
            <p:ph type="title"/>
          </p:nvPr>
        </p:nvSpPr>
        <p:spPr>
          <a:xfrm>
            <a:off x="584585" y="720171"/>
            <a:ext cx="5743787" cy="706964"/>
          </a:xfrm>
        </p:spPr>
        <p:txBody>
          <a:bodyPr/>
          <a:lstStyle/>
          <a:p>
            <a:r>
              <a:rPr lang="ru-RU" dirty="0"/>
              <a:t>Ноль — начало </a:t>
            </a:r>
            <a:r>
              <a:rPr lang="ru-RU" dirty="0" smtClean="0"/>
              <a:t>времен                  </a:t>
            </a:r>
            <a:endParaRPr lang="ru-RU" dirty="0"/>
          </a:p>
        </p:txBody>
      </p:sp>
      <p:sp>
        <p:nvSpPr>
          <p:cNvPr id="3" name="Объект 2"/>
          <p:cNvSpPr>
            <a:spLocks noGrp="1"/>
          </p:cNvSpPr>
          <p:nvPr>
            <p:ph sz="half" idx="1"/>
          </p:nvPr>
        </p:nvSpPr>
        <p:spPr>
          <a:xfrm>
            <a:off x="-1" y="2173185"/>
            <a:ext cx="6626431" cy="3774612"/>
          </a:xfrm>
        </p:spPr>
        <p:txBody>
          <a:bodyPr>
            <a:noAutofit/>
          </a:bodyPr>
          <a:lstStyle/>
          <a:p>
            <a:pPr lvl="0" fontAlgn="base"/>
            <a:r>
              <a:rPr lang="ru-RU" b="1" dirty="0" smtClean="0"/>
              <a:t>  Считать годы и времена нужно, иначе люди не понимали бы, что произошло сначала, а что </a:t>
            </a:r>
            <a:r>
              <a:rPr lang="ru-RU" b="1" dirty="0" smtClean="0"/>
              <a:t>потом… . Начало </a:t>
            </a:r>
            <a:r>
              <a:rPr lang="ru-RU" b="1" dirty="0" smtClean="0"/>
              <a:t>всех времен… Где оно? Если это начало – момент возникновения Вселенной, то ученые до сих пор спорят, когда это произошло… Если время возникновения жизни на Земле, то тоже сложно определиться…</a:t>
            </a:r>
          </a:p>
          <a:p>
            <a:pPr lvl="0" fontAlgn="base"/>
            <a:r>
              <a:rPr lang="ru-RU" b="1" dirty="0" smtClean="0"/>
              <a:t>Тогда люди договорились об условном начале времен, привязав его к какому-то конкретному событию. Как вы уже догадались, событие это – Рождество Христово. Именно с Рождества Христова мы считаем наше время, ведем отсчет нашему времени. Мы считаем Рождество Христово нулевой точкой на прямой времени. Все, что было до Рождества Христова – было до нашей эры; а все, что было позже — было в нашей эре.</a:t>
            </a:r>
          </a:p>
          <a:p>
            <a:r>
              <a:rPr lang="ru-RU" dirty="0" smtClean="0"/>
              <a:t>                                                                                                                                </a:t>
            </a:r>
            <a:endParaRPr lang="ru-RU" dirty="0"/>
          </a:p>
        </p:txBody>
      </p:sp>
      <p:pic>
        <p:nvPicPr>
          <p:cNvPr id="6" name="Рисунок 5" descr="http://hijos.ru/wp-content/uploads/2012/12/number019.jpg"/>
          <p:cNvPicPr/>
          <p:nvPr/>
        </p:nvPicPr>
        <p:blipFill>
          <a:blip r:embed="rId3"/>
          <a:srcRect/>
          <a:stretch>
            <a:fillRect/>
          </a:stretch>
        </p:blipFill>
        <p:spPr bwMode="auto">
          <a:xfrm>
            <a:off x="6531429" y="2232561"/>
            <a:ext cx="5498275" cy="4227616"/>
          </a:xfrm>
          <a:prstGeom prst="rect">
            <a:avLst/>
          </a:prstGeom>
          <a:noFill/>
          <a:ln w="9525">
            <a:noFill/>
            <a:miter lim="800000"/>
            <a:headEnd/>
            <a:tailEnd/>
          </a:ln>
        </p:spPr>
      </p:pic>
    </p:spTree>
    <p:extLst>
      <p:ext uri="{BB962C8B-B14F-4D97-AF65-F5344CB8AC3E}">
        <p14:creationId xmlns:p14="http://schemas.microsoft.com/office/powerpoint/2010/main" xmlns="" val="179330185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31273" y="855022"/>
            <a:ext cx="5890161" cy="5201393"/>
          </a:xfrm>
          <a:solidFill>
            <a:schemeClr val="bg1"/>
          </a:solidFill>
          <a:ln>
            <a:solidFill>
              <a:schemeClr val="bg1"/>
            </a:solidFill>
          </a:ln>
        </p:spPr>
        <p:txBody>
          <a:bodyPr>
            <a:normAutofit/>
          </a:bodyPr>
          <a:lstStyle/>
          <a:p>
            <a:pPr fontAlgn="base"/>
            <a:r>
              <a:rPr lang="ru-RU" b="1" dirty="0" smtClean="0">
                <a:solidFill>
                  <a:srgbClr val="000000"/>
                </a:solidFill>
                <a:latin typeface="Roboto"/>
              </a:rPr>
              <a:t>  </a:t>
            </a:r>
          </a:p>
          <a:p>
            <a:pPr fontAlgn="base"/>
            <a:r>
              <a:rPr lang="ru-RU" b="1" dirty="0" smtClean="0">
                <a:solidFill>
                  <a:srgbClr val="000000"/>
                </a:solidFill>
                <a:latin typeface="Roboto"/>
              </a:rPr>
              <a:t>  </a:t>
            </a:r>
          </a:p>
          <a:p>
            <a:pPr fontAlgn="base"/>
            <a:r>
              <a:rPr lang="ru-RU" b="1" dirty="0" smtClean="0">
                <a:solidFill>
                  <a:srgbClr val="000000"/>
                </a:solidFill>
                <a:latin typeface="Roboto"/>
              </a:rPr>
              <a:t>     У </a:t>
            </a:r>
            <a:r>
              <a:rPr lang="ru-RU" b="1" dirty="0" smtClean="0">
                <a:solidFill>
                  <a:srgbClr val="000000"/>
                </a:solidFill>
                <a:latin typeface="Roboto"/>
              </a:rPr>
              <a:t>каждого человека свои отношения с </a:t>
            </a:r>
            <a:r>
              <a:rPr lang="ru-RU" b="1" dirty="0" smtClean="0">
                <a:solidFill>
                  <a:srgbClr val="000000"/>
                </a:solidFill>
                <a:latin typeface="Roboto"/>
              </a:rPr>
              <a:t>нулем, Но </a:t>
            </a:r>
            <a:r>
              <a:rPr lang="ru-RU" b="1" dirty="0" smtClean="0">
                <a:solidFill>
                  <a:srgbClr val="000000"/>
                </a:solidFill>
                <a:latin typeface="Roboto"/>
              </a:rPr>
              <a:t>никто не хочет иметь нулевые доходы, нулевые успехи, нулевые отношения и нулевые знания. </a:t>
            </a:r>
          </a:p>
          <a:p>
            <a:pPr fontAlgn="base"/>
            <a:endParaRPr lang="ru-RU" b="1" dirty="0" smtClean="0">
              <a:solidFill>
                <a:srgbClr val="000000"/>
              </a:solidFill>
              <a:latin typeface="Roboto"/>
            </a:endParaRPr>
          </a:p>
          <a:p>
            <a:pPr fontAlgn="base"/>
            <a:endParaRPr lang="ru-RU" b="1" dirty="0" smtClean="0">
              <a:solidFill>
                <a:srgbClr val="000000"/>
              </a:solidFill>
              <a:latin typeface="Roboto"/>
            </a:endParaRPr>
          </a:p>
          <a:p>
            <a:pPr fontAlgn="base"/>
            <a:r>
              <a:rPr lang="ru-RU" b="1" dirty="0" smtClean="0">
                <a:solidFill>
                  <a:srgbClr val="000000"/>
                </a:solidFill>
                <a:latin typeface="Roboto"/>
              </a:rPr>
              <a:t>      Впрочем</a:t>
            </a:r>
            <a:r>
              <a:rPr lang="ru-RU" b="1" dirty="0" smtClean="0">
                <a:solidFill>
                  <a:srgbClr val="000000"/>
                </a:solidFill>
                <a:latin typeface="Roboto"/>
              </a:rPr>
              <a:t>, ноль – не всегда такое уж ничто, если вспомнить, что именно «зеро» – три из сорока ячеек казино с обозначением нуля, приносит игорному бизнесу баснословные доходы</a:t>
            </a:r>
            <a:r>
              <a:rPr lang="ru-RU" b="1" dirty="0" smtClean="0">
                <a:solidFill>
                  <a:srgbClr val="000000"/>
                </a:solidFill>
                <a:latin typeface="Roboto"/>
              </a:rPr>
              <a:t>!</a:t>
            </a:r>
            <a:endParaRPr lang="ru-RU" b="1" dirty="0" smtClean="0">
              <a:solidFill>
                <a:srgbClr val="000000"/>
              </a:solidFill>
              <a:latin typeface="Roboto"/>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13510" y="973776"/>
            <a:ext cx="5848704" cy="5582014"/>
          </a:xfrm>
          <a:prstGeom prst="rect">
            <a:avLst/>
          </a:prstGeom>
        </p:spPr>
      </p:pic>
    </p:spTree>
    <p:extLst>
      <p:ext uri="{BB962C8B-B14F-4D97-AF65-F5344CB8AC3E}">
        <p14:creationId xmlns:p14="http://schemas.microsoft.com/office/powerpoint/2010/main" xmlns="" val="106306069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5143" y="1522308"/>
            <a:ext cx="10431756" cy="73736"/>
          </a:xfrm>
        </p:spPr>
        <p:txBody>
          <a:bodyPr/>
          <a:lstStyle/>
          <a:p>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5264" y="2301438"/>
            <a:ext cx="10657418" cy="4197927"/>
          </a:xfrm>
          <a:prstGeom prst="rect">
            <a:avLst/>
          </a:prstGeom>
        </p:spPr>
      </p:pic>
    </p:spTree>
    <p:extLst>
      <p:ext uri="{BB962C8B-B14F-4D97-AF65-F5344CB8AC3E}">
        <p14:creationId xmlns:p14="http://schemas.microsoft.com/office/powerpoint/2010/main" xmlns="" val="2139935872"/>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Ноль это важно !</a:t>
            </a:r>
            <a:endParaRPr lang="ru-RU" dirty="0"/>
          </a:p>
        </p:txBody>
      </p:sp>
      <p:sp>
        <p:nvSpPr>
          <p:cNvPr id="3" name="Объект 2"/>
          <p:cNvSpPr>
            <a:spLocks noGrp="1"/>
          </p:cNvSpPr>
          <p:nvPr>
            <p:ph sz="half" idx="1"/>
          </p:nvPr>
        </p:nvSpPr>
        <p:spPr>
          <a:xfrm>
            <a:off x="332509" y="2603500"/>
            <a:ext cx="5876203" cy="3847176"/>
          </a:xfrm>
        </p:spPr>
        <p:txBody>
          <a:bodyPr>
            <a:normAutofit lnSpcReduction="10000"/>
          </a:bodyPr>
          <a:lstStyle/>
          <a:p>
            <a:r>
              <a:rPr lang="ru-RU" sz="2000" b="1" dirty="0"/>
              <a:t>Подумаешь, ноль! Ничто! А если задуматься? Не имели бы сейчас нуля – не было бы ни компьютеров, ни телевидения, ни мобильной связи…никаких цифровых технологий!  Да что там говорить, мы бы не смогли перемножить два двузначных числа. Ноль – великое изобретение человечества и краеугольный камень нашей системы счисления. </a:t>
            </a:r>
            <a:endParaRPr lang="ru-RU" sz="2000" b="1" dirty="0" smtClean="0"/>
          </a:p>
          <a:p>
            <a:r>
              <a:rPr lang="ru-RU" sz="2000" b="1" dirty="0" smtClean="0"/>
              <a:t>Ноль </a:t>
            </a:r>
            <a:r>
              <a:rPr lang="ru-RU" sz="2000" b="1" dirty="0"/>
              <a:t>достоин того, чтобы о нем </a:t>
            </a:r>
            <a:r>
              <a:rPr lang="ru-RU" sz="2000" b="1" dirty="0" smtClean="0"/>
              <a:t>поговорить подробнее.</a:t>
            </a:r>
            <a:endParaRPr lang="ru-RU" sz="2000" b="1"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935288" y="2206546"/>
            <a:ext cx="6256712" cy="4023360"/>
          </a:xfrm>
        </p:spPr>
      </p:pic>
    </p:spTree>
    <p:extLst>
      <p:ext uri="{BB962C8B-B14F-4D97-AF65-F5344CB8AC3E}">
        <p14:creationId xmlns:p14="http://schemas.microsoft.com/office/powerpoint/2010/main" xmlns="" val="813049052"/>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08960" y="973668"/>
            <a:ext cx="6807407" cy="706964"/>
          </a:xfrm>
        </p:spPr>
        <p:txBody>
          <a:bodyPr/>
          <a:lstStyle/>
          <a:p>
            <a:r>
              <a:rPr lang="ru-RU" dirty="0" smtClean="0"/>
              <a:t>Как-возник ноль</a:t>
            </a:r>
            <a:r>
              <a:rPr lang="en-US" dirty="0" smtClean="0"/>
              <a:t>?</a:t>
            </a:r>
            <a:endParaRPr lang="ru-RU" dirty="0"/>
          </a:p>
        </p:txBody>
      </p:sp>
      <p:sp>
        <p:nvSpPr>
          <p:cNvPr id="3" name="Объект 2"/>
          <p:cNvSpPr>
            <a:spLocks noGrp="1"/>
          </p:cNvSpPr>
          <p:nvPr>
            <p:ph sz="half" idx="1"/>
          </p:nvPr>
        </p:nvSpPr>
        <p:spPr>
          <a:xfrm>
            <a:off x="449762" y="1534522"/>
            <a:ext cx="6420389" cy="4807555"/>
          </a:xfrm>
        </p:spPr>
        <p:txBody>
          <a:bodyPr>
            <a:normAutofit fontScale="25000" lnSpcReduction="20000"/>
          </a:bodyPr>
          <a:lstStyle/>
          <a:p>
            <a:pPr marL="0" indent="0">
              <a:buNone/>
            </a:pPr>
            <a:endParaRPr lang="ru-RU" sz="12300" dirty="0">
              <a:latin typeface="Arial Narrow" panose="020B0606020202030204" pitchFamily="34" charset="0"/>
            </a:endParaRPr>
          </a:p>
          <a:p>
            <a:pPr marL="0" indent="0">
              <a:buNone/>
            </a:pPr>
            <a:endParaRPr lang="ru-RU" dirty="0"/>
          </a:p>
          <a:p>
            <a:pPr marL="0" indent="0">
              <a:buNone/>
            </a:pPr>
            <a:endParaRPr lang="ru-RU" dirty="0"/>
          </a:p>
          <a:p>
            <a:pPr marL="0" indent="0">
              <a:buNone/>
            </a:pPr>
            <a:r>
              <a:rPr lang="ru-RU" sz="9600" b="1" dirty="0">
                <a:latin typeface="+mj-lt"/>
              </a:rPr>
              <a:t>История нуля берёт своё начало с</a:t>
            </a:r>
          </a:p>
          <a:p>
            <a:pPr marL="0" indent="0">
              <a:buNone/>
            </a:pPr>
            <a:r>
              <a:rPr lang="ru-RU" sz="9600" b="1" dirty="0">
                <a:latin typeface="+mj-lt"/>
              </a:rPr>
              <a:t>незапамятных времён. </a:t>
            </a:r>
            <a:endParaRPr lang="ru-RU" sz="9600" b="1" dirty="0" smtClean="0">
              <a:latin typeface="+mj-lt"/>
            </a:endParaRPr>
          </a:p>
          <a:p>
            <a:pPr marL="0" indent="0">
              <a:buNone/>
            </a:pPr>
            <a:endParaRPr lang="ru-RU" sz="9600" b="1" dirty="0" smtClean="0">
              <a:latin typeface="+mj-lt"/>
            </a:endParaRPr>
          </a:p>
          <a:p>
            <a:pPr marL="0" indent="0">
              <a:buNone/>
            </a:pPr>
            <a:r>
              <a:rPr lang="ru-RU" sz="9600" b="1" dirty="0" smtClean="0">
                <a:latin typeface="+mj-lt"/>
              </a:rPr>
              <a:t>Кто первым догадался </a:t>
            </a:r>
            <a:r>
              <a:rPr lang="ru-RU" sz="9600" b="1" dirty="0">
                <a:latin typeface="+mj-lt"/>
              </a:rPr>
              <a:t>обозначить цифрой «ничто</a:t>
            </a:r>
            <a:r>
              <a:rPr lang="ru-RU" sz="9600" b="1" dirty="0" smtClean="0">
                <a:latin typeface="+mj-lt"/>
              </a:rPr>
              <a:t>»?</a:t>
            </a:r>
          </a:p>
          <a:p>
            <a:pPr marL="0" indent="0">
              <a:buNone/>
            </a:pPr>
            <a:endParaRPr lang="ru-RU" sz="9600" b="1" dirty="0">
              <a:latin typeface="+mj-lt"/>
            </a:endParaRPr>
          </a:p>
          <a:p>
            <a:pPr marL="0" indent="0">
              <a:buNone/>
            </a:pPr>
            <a:r>
              <a:rPr lang="ru-RU" sz="9600" b="1" dirty="0">
                <a:latin typeface="+mj-lt"/>
              </a:rPr>
              <a:t>Мы никогда не узнаем. Можем только</a:t>
            </a:r>
          </a:p>
          <a:p>
            <a:pPr marL="0" indent="0">
              <a:buNone/>
            </a:pPr>
            <a:r>
              <a:rPr lang="ru-RU" sz="9600" b="1" dirty="0">
                <a:latin typeface="+mj-lt"/>
              </a:rPr>
              <a:t>утверждать, что таких гениев было</a:t>
            </a:r>
          </a:p>
          <a:p>
            <a:pPr marL="0" indent="0">
              <a:buNone/>
            </a:pPr>
            <a:r>
              <a:rPr lang="ru-RU" sz="9600" b="1" dirty="0">
                <a:latin typeface="+mj-lt"/>
              </a:rPr>
              <a:t>несколько.</a:t>
            </a:r>
          </a:p>
          <a:p>
            <a:pPr marL="0" indent="0">
              <a:buNone/>
            </a:pPr>
            <a:endParaRPr lang="ru-RU" sz="7200" dirty="0">
              <a:latin typeface="Arial Narrow" panose="020B0606020202030204" pitchFamily="34" charset="0"/>
            </a:endParaRPr>
          </a:p>
          <a:p>
            <a:pPr marL="0" indent="0">
              <a:buNone/>
            </a:pPr>
            <a:endParaRPr lang="ru-RU" sz="7200" dirty="0">
              <a:latin typeface="Arial Narrow" panose="020B0606020202030204" pitchFamily="34" charset="0"/>
            </a:endParaRPr>
          </a:p>
          <a:p>
            <a:pPr marL="0" indent="0">
              <a:buNone/>
            </a:pPr>
            <a:endParaRPr lang="ru-RU" sz="7200" dirty="0">
              <a:latin typeface="Arial Narrow" panose="020B0606020202030204" pitchFamily="34" charset="0"/>
            </a:endParaRPr>
          </a:p>
        </p:txBody>
      </p:sp>
      <p:pic>
        <p:nvPicPr>
          <p:cNvPr id="5" name="Объект 4"/>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7949995" y="2385061"/>
            <a:ext cx="3423685" cy="3106479"/>
          </a:xfrm>
        </p:spPr>
      </p:pic>
    </p:spTree>
    <p:extLst>
      <p:ext uri="{BB962C8B-B14F-4D97-AF65-F5344CB8AC3E}">
        <p14:creationId xmlns:p14="http://schemas.microsoft.com/office/powerpoint/2010/main" xmlns="" val="1688589659"/>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p:cTn id="47"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p:cTn id="55"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down)">
                                      <p:cBhvr>
                                        <p:cTn id="63" dur="580">
                                          <p:stCondLst>
                                            <p:cond delay="0"/>
                                          </p:stCondLst>
                                        </p:cTn>
                                        <p:tgtEl>
                                          <p:spTgt spid="2"/>
                                        </p:tgtEl>
                                      </p:cBhvr>
                                    </p:animEffect>
                                    <p:anim calcmode="lin" valueType="num">
                                      <p:cBhvr>
                                        <p:cTn id="6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69" dur="26">
                                          <p:stCondLst>
                                            <p:cond delay="650"/>
                                          </p:stCondLst>
                                        </p:cTn>
                                        <p:tgtEl>
                                          <p:spTgt spid="2"/>
                                        </p:tgtEl>
                                      </p:cBhvr>
                                      <p:to x="100000" y="60000"/>
                                    </p:animScale>
                                    <p:animScale>
                                      <p:cBhvr>
                                        <p:cTn id="70" dur="166" decel="50000">
                                          <p:stCondLst>
                                            <p:cond delay="676"/>
                                          </p:stCondLst>
                                        </p:cTn>
                                        <p:tgtEl>
                                          <p:spTgt spid="2"/>
                                        </p:tgtEl>
                                      </p:cBhvr>
                                      <p:to x="100000" y="100000"/>
                                    </p:animScale>
                                    <p:animScale>
                                      <p:cBhvr>
                                        <p:cTn id="71" dur="26">
                                          <p:stCondLst>
                                            <p:cond delay="1312"/>
                                          </p:stCondLst>
                                        </p:cTn>
                                        <p:tgtEl>
                                          <p:spTgt spid="2"/>
                                        </p:tgtEl>
                                      </p:cBhvr>
                                      <p:to x="100000" y="80000"/>
                                    </p:animScale>
                                    <p:animScale>
                                      <p:cBhvr>
                                        <p:cTn id="72" dur="166" decel="50000">
                                          <p:stCondLst>
                                            <p:cond delay="1338"/>
                                          </p:stCondLst>
                                        </p:cTn>
                                        <p:tgtEl>
                                          <p:spTgt spid="2"/>
                                        </p:tgtEl>
                                      </p:cBhvr>
                                      <p:to x="100000" y="100000"/>
                                    </p:animScale>
                                    <p:animScale>
                                      <p:cBhvr>
                                        <p:cTn id="73" dur="26">
                                          <p:stCondLst>
                                            <p:cond delay="1642"/>
                                          </p:stCondLst>
                                        </p:cTn>
                                        <p:tgtEl>
                                          <p:spTgt spid="2"/>
                                        </p:tgtEl>
                                      </p:cBhvr>
                                      <p:to x="100000" y="90000"/>
                                    </p:animScale>
                                    <p:animScale>
                                      <p:cBhvr>
                                        <p:cTn id="74" dur="166" decel="50000">
                                          <p:stCondLst>
                                            <p:cond delay="1668"/>
                                          </p:stCondLst>
                                        </p:cTn>
                                        <p:tgtEl>
                                          <p:spTgt spid="2"/>
                                        </p:tgtEl>
                                      </p:cBhvr>
                                      <p:to x="100000" y="100000"/>
                                    </p:animScale>
                                    <p:animScale>
                                      <p:cBhvr>
                                        <p:cTn id="75" dur="26">
                                          <p:stCondLst>
                                            <p:cond delay="1808"/>
                                          </p:stCondLst>
                                        </p:cTn>
                                        <p:tgtEl>
                                          <p:spTgt spid="2"/>
                                        </p:tgtEl>
                                      </p:cBhvr>
                                      <p:to x="100000" y="95000"/>
                                    </p:animScale>
                                    <p:animScale>
                                      <p:cBhvr>
                                        <p:cTn id="7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Жизнь цифры ноль</a:t>
            </a:r>
            <a:endParaRPr lang="ru-RU" dirty="0"/>
          </a:p>
        </p:txBody>
      </p:sp>
      <p:sp>
        <p:nvSpPr>
          <p:cNvPr id="3" name="Объект 2"/>
          <p:cNvSpPr>
            <a:spLocks noGrp="1"/>
          </p:cNvSpPr>
          <p:nvPr>
            <p:ph sz="half" idx="1"/>
          </p:nvPr>
        </p:nvSpPr>
        <p:spPr>
          <a:xfrm>
            <a:off x="299258" y="2471596"/>
            <a:ext cx="6600306" cy="4228462"/>
          </a:xfrm>
        </p:spPr>
        <p:txBody>
          <a:bodyPr>
            <a:normAutofit/>
          </a:bodyPr>
          <a:lstStyle/>
          <a:p>
            <a:pPr fontAlgn="base"/>
            <a:r>
              <a:rPr lang="ru-RU" b="1" dirty="0"/>
              <a:t>Жизнь цифры и числа «ноль» началась с того момента, когда люди осознали необходимость обозначить конкретной цифрой «ничто».  До этого коллективным умом считалось, что если ничего нет – так и записывать ничего не нужно. Но гении человечества в разных уголках мира поняли, что ноль жизненно необходим. Это были индейцы майя в Америке, кто-то придумал знак для обозначения нуля в Древнем Вавилоне, а кто-то в Китае.</a:t>
            </a:r>
          </a:p>
          <a:p>
            <a:pPr fontAlgn="base"/>
            <a:r>
              <a:rPr lang="ru-RU" b="1" dirty="0"/>
              <a:t>А мудрецы родом из Индостана обозначили ноль знаком вытянутого кружочка, который нам знаком.</a:t>
            </a:r>
          </a:p>
          <a:p>
            <a:pPr fontAlgn="base"/>
            <a:r>
              <a:rPr lang="ru-RU" b="1" dirty="0"/>
              <a:t>Слово «Ноль» (Нуль) пришло к нам от латинского «</a:t>
            </a:r>
            <a:r>
              <a:rPr lang="ru-RU" b="1" dirty="0" err="1"/>
              <a:t>Nulus</a:t>
            </a:r>
            <a:r>
              <a:rPr lang="ru-RU" b="1" dirty="0"/>
              <a:t>» — никакой.</a:t>
            </a:r>
          </a:p>
          <a:p>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7235837" y="2145671"/>
            <a:ext cx="4463492" cy="4481466"/>
          </a:xfrm>
        </p:spPr>
      </p:pic>
    </p:spTree>
    <p:extLst>
      <p:ext uri="{BB962C8B-B14F-4D97-AF65-F5344CB8AC3E}">
        <p14:creationId xmlns:p14="http://schemas.microsoft.com/office/powerpoint/2010/main" xmlns="" val="78374978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circle(in)">
                                      <p:cBhvr>
                                        <p:cTn id="30" dur="20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circle(in)">
                                      <p:cBhvr>
                                        <p:cTn id="35" dur="20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circle(in)">
                                      <p:cBhvr>
                                        <p:cTn id="4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r>
              <a:rPr lang="ru-RU" dirty="0" smtClean="0"/>
              <a:t>Что такое ноль </a:t>
            </a:r>
            <a:r>
              <a:rPr lang="en-US" dirty="0" smtClean="0"/>
              <a:t>?</a:t>
            </a:r>
            <a:endParaRPr lang="ru-RU" dirty="0"/>
          </a:p>
        </p:txBody>
      </p:sp>
      <p:sp>
        <p:nvSpPr>
          <p:cNvPr id="3" name="Объект 2"/>
          <p:cNvSpPr>
            <a:spLocks noGrp="1"/>
          </p:cNvSpPr>
          <p:nvPr>
            <p:ph sz="half" idx="1"/>
          </p:nvPr>
        </p:nvSpPr>
        <p:spPr>
          <a:xfrm>
            <a:off x="133003" y="2408222"/>
            <a:ext cx="8015116" cy="3975953"/>
          </a:xfrm>
        </p:spPr>
        <p:txBody>
          <a:bodyPr>
            <a:noAutofit/>
          </a:bodyPr>
          <a:lstStyle/>
          <a:p>
            <a:pPr>
              <a:buNone/>
            </a:pPr>
            <a:r>
              <a:rPr lang="ru-RU" dirty="0" smtClean="0"/>
              <a:t>       </a:t>
            </a:r>
            <a:r>
              <a:rPr lang="ru-RU" dirty="0"/>
              <a:t> </a:t>
            </a:r>
            <a:r>
              <a:rPr lang="ru-RU" b="1" dirty="0" smtClean="0">
                <a:solidFill>
                  <a:srgbClr val="FF0000"/>
                </a:solidFill>
              </a:rPr>
              <a:t>Цифровой</a:t>
            </a:r>
            <a:r>
              <a:rPr lang="ru-RU" b="1" dirty="0">
                <a:solidFill>
                  <a:srgbClr val="FF0000"/>
                </a:solidFill>
              </a:rPr>
              <a:t> знак </a:t>
            </a:r>
            <a:r>
              <a:rPr lang="ru-RU" b="1" dirty="0" smtClean="0">
                <a:solidFill>
                  <a:srgbClr val="FF0000"/>
                </a:solidFill>
              </a:rPr>
              <a:t> </a:t>
            </a:r>
            <a:r>
              <a:rPr lang="ru-RU" b="1" dirty="0" smtClean="0">
                <a:solidFill>
                  <a:srgbClr val="FF0000"/>
                </a:solidFill>
                <a:latin typeface="Arial Black" pitchFamily="34" charset="0"/>
              </a:rPr>
              <a:t>«</a:t>
            </a:r>
            <a:r>
              <a:rPr lang="ru-RU" sz="3200" b="1" dirty="0" smtClean="0">
                <a:solidFill>
                  <a:srgbClr val="FF0000"/>
                </a:solidFill>
              </a:rPr>
              <a:t>0</a:t>
            </a:r>
            <a:r>
              <a:rPr lang="ru-RU" b="1" dirty="0" smtClean="0">
                <a:solidFill>
                  <a:srgbClr val="FF0000"/>
                </a:solidFill>
              </a:rPr>
              <a:t>»</a:t>
            </a:r>
          </a:p>
          <a:p>
            <a:r>
              <a:rPr lang="ru-RU" sz="1400" b="1" dirty="0" smtClean="0">
                <a:solidFill>
                  <a:schemeClr val="tx2">
                    <a:lumMod val="60000"/>
                    <a:lumOff val="40000"/>
                  </a:schemeClr>
                </a:solidFill>
              </a:rPr>
              <a:t>-</a:t>
            </a:r>
            <a:r>
              <a:rPr lang="ru-RU" b="1" dirty="0" smtClean="0">
                <a:solidFill>
                  <a:schemeClr val="tx2">
                    <a:lumMod val="60000"/>
                    <a:lumOff val="40000"/>
                  </a:schemeClr>
                </a:solidFill>
              </a:rPr>
              <a:t> </a:t>
            </a:r>
            <a:r>
              <a:rPr lang="ru-RU" b="1" dirty="0" smtClean="0">
                <a:solidFill>
                  <a:prstClr val="black">
                    <a:lumMod val="75000"/>
                    <a:lumOff val="25000"/>
                  </a:prstClr>
                </a:solidFill>
              </a:rPr>
              <a:t>отметка</a:t>
            </a:r>
            <a:r>
              <a:rPr lang="ru-RU" b="1" dirty="0">
                <a:solidFill>
                  <a:prstClr val="black">
                    <a:lumMod val="75000"/>
                    <a:lumOff val="25000"/>
                  </a:prstClr>
                </a:solidFill>
              </a:rPr>
              <a:t> на шкале какого-либо прибора (обозначает отсутствие или наименьшее количество </a:t>
            </a:r>
            <a:r>
              <a:rPr lang="ru-RU" b="1" dirty="0" smtClean="0">
                <a:solidFill>
                  <a:prstClr val="black">
                    <a:lumMod val="75000"/>
                    <a:lumOff val="25000"/>
                  </a:prstClr>
                </a:solidFill>
              </a:rPr>
              <a:t>чего-либо)</a:t>
            </a:r>
            <a:endParaRPr lang="ru-RU" b="1" dirty="0" smtClean="0">
              <a:solidFill>
                <a:schemeClr val="tx2">
                  <a:lumMod val="60000"/>
                  <a:lumOff val="40000"/>
                </a:schemeClr>
              </a:solidFill>
            </a:endParaRPr>
          </a:p>
          <a:p>
            <a:pPr lvl="0">
              <a:buClr>
                <a:srgbClr val="B31166"/>
              </a:buClr>
            </a:pPr>
            <a:r>
              <a:rPr lang="ru-RU" b="1" dirty="0" smtClean="0"/>
              <a:t>Условная</a:t>
            </a:r>
            <a:r>
              <a:rPr lang="ru-RU" b="1" dirty="0"/>
              <a:t> величина, с которой начинается </a:t>
            </a:r>
            <a:r>
              <a:rPr lang="ru-RU" b="1" dirty="0" smtClean="0"/>
              <a:t>исчисление</a:t>
            </a:r>
            <a:r>
              <a:rPr lang="ru-RU" b="1" dirty="0"/>
              <a:t> </a:t>
            </a:r>
            <a:r>
              <a:rPr lang="ru-RU" b="1" dirty="0" smtClean="0"/>
              <a:t> </a:t>
            </a:r>
            <a:r>
              <a:rPr lang="ru-RU" b="1" dirty="0" smtClean="0"/>
              <a:t>             </a:t>
            </a:r>
            <a:r>
              <a:rPr lang="ru-RU" b="1" dirty="0" smtClean="0"/>
              <a:t>подобных</a:t>
            </a:r>
            <a:r>
              <a:rPr lang="ru-RU" b="1" dirty="0"/>
              <a:t> ей величин, единиц </a:t>
            </a:r>
            <a:r>
              <a:rPr lang="ru-RU" b="1" dirty="0" smtClean="0"/>
              <a:t>: времени</a:t>
            </a:r>
            <a:r>
              <a:rPr lang="ru-RU" b="1" dirty="0"/>
              <a:t>, температуры</a:t>
            </a:r>
            <a:r>
              <a:rPr lang="ru-RU" b="1" dirty="0" smtClean="0"/>
              <a:t>,</a:t>
            </a:r>
            <a:r>
              <a:rPr lang="ru-RU" b="1" dirty="0"/>
              <a:t> </a:t>
            </a:r>
            <a:r>
              <a:rPr lang="ru-RU" b="1" dirty="0" smtClean="0"/>
              <a:t>выигрыша</a:t>
            </a:r>
            <a:r>
              <a:rPr lang="ru-RU" b="1" dirty="0"/>
              <a:t> в спортивных </a:t>
            </a:r>
            <a:r>
              <a:rPr lang="ru-RU" b="1" dirty="0" smtClean="0"/>
              <a:t>матчах</a:t>
            </a:r>
            <a:r>
              <a:rPr lang="ru-RU" b="1" dirty="0"/>
              <a:t>,</a:t>
            </a:r>
            <a:r>
              <a:rPr lang="ru-RU" b="1" dirty="0" smtClean="0"/>
              <a:t>                                                                     </a:t>
            </a:r>
            <a:r>
              <a:rPr lang="ru-RU" b="1" i="1" dirty="0" smtClean="0"/>
              <a:t>н</a:t>
            </a:r>
            <a:r>
              <a:rPr lang="ru-RU" b="1" i="1" dirty="0" smtClean="0"/>
              <a:t>оль</a:t>
            </a:r>
            <a:r>
              <a:rPr lang="ru-RU" b="1" i="1" dirty="0"/>
              <a:t> градусов</a:t>
            </a:r>
            <a:r>
              <a:rPr lang="ru-RU" b="1" i="1" dirty="0" smtClean="0"/>
              <a:t>.</a:t>
            </a:r>
            <a:r>
              <a:rPr lang="ru-RU" b="1" dirty="0"/>
              <a:t> </a:t>
            </a:r>
            <a:r>
              <a:rPr lang="ru-RU" b="1" dirty="0" smtClean="0"/>
              <a:t>(</a:t>
            </a:r>
            <a:r>
              <a:rPr lang="ru-RU" b="1" i="1" dirty="0" smtClean="0"/>
              <a:t>Двадцать</a:t>
            </a:r>
            <a:r>
              <a:rPr lang="ru-RU" b="1" i="1" dirty="0"/>
              <a:t> градусов ниже </a:t>
            </a:r>
            <a:r>
              <a:rPr lang="ru-RU" b="1" i="1" dirty="0" smtClean="0"/>
              <a:t>-выше</a:t>
            </a:r>
            <a:r>
              <a:rPr lang="ru-RU" b="1" i="1" dirty="0"/>
              <a:t> </a:t>
            </a:r>
            <a:r>
              <a:rPr lang="ru-RU" b="1" i="1" dirty="0" smtClean="0"/>
              <a:t>нуля)                     </a:t>
            </a:r>
            <a:r>
              <a:rPr lang="ru-RU" b="1" dirty="0" smtClean="0"/>
              <a:t>2:0</a:t>
            </a:r>
            <a:r>
              <a:rPr lang="ru-RU" b="1" i="1" dirty="0"/>
              <a:t> в пользу команды гостей.</a:t>
            </a:r>
            <a:r>
              <a:rPr lang="ru-RU" b="1" dirty="0"/>
              <a:t>  </a:t>
            </a:r>
            <a:r>
              <a:rPr lang="ru-RU" b="1" dirty="0" smtClean="0"/>
              <a:t>                                                               </a:t>
            </a:r>
            <a:r>
              <a:rPr lang="ru-RU" b="1" i="1" dirty="0" smtClean="0"/>
              <a:t>Ноль</a:t>
            </a:r>
            <a:r>
              <a:rPr lang="ru-RU" b="1" i="1" dirty="0"/>
              <a:t> часов</a:t>
            </a:r>
            <a:r>
              <a:rPr lang="ru-RU" b="1" dirty="0"/>
              <a:t> </a:t>
            </a:r>
            <a:r>
              <a:rPr lang="ru-RU" b="1" dirty="0" smtClean="0"/>
              <a:t>  (</a:t>
            </a:r>
            <a:r>
              <a:rPr lang="ru-RU" b="1" dirty="0"/>
              <a:t>полночь,  </a:t>
            </a:r>
            <a:r>
              <a:rPr lang="ru-RU" b="1" dirty="0" smtClean="0"/>
              <a:t>начало</a:t>
            </a:r>
            <a:r>
              <a:rPr lang="ru-RU" b="1" dirty="0"/>
              <a:t> суток</a:t>
            </a:r>
            <a:r>
              <a:rPr lang="ru-RU" b="1" dirty="0" smtClean="0"/>
              <a:t>).</a:t>
            </a:r>
            <a:r>
              <a:rPr lang="ru-RU" b="1" i="1" dirty="0">
                <a:solidFill>
                  <a:prstClr val="black">
                    <a:lumMod val="75000"/>
                    <a:lumOff val="25000"/>
                  </a:prstClr>
                </a:solidFill>
              </a:rPr>
              <a:t> Поезд уходит в </a:t>
            </a:r>
            <a:r>
              <a:rPr lang="ru-RU" b="1" i="1" dirty="0" smtClean="0">
                <a:solidFill>
                  <a:prstClr val="black">
                    <a:lumMod val="75000"/>
                    <a:lumOff val="25000"/>
                  </a:prstClr>
                </a:solidFill>
              </a:rPr>
              <a:t>ноль сорок</a:t>
            </a:r>
            <a:r>
              <a:rPr lang="ru-RU" b="1" dirty="0"/>
              <a:t> </a:t>
            </a:r>
            <a:r>
              <a:rPr lang="ru-RU" b="1" dirty="0">
                <a:solidFill>
                  <a:prstClr val="black">
                    <a:lumMod val="75000"/>
                    <a:lumOff val="25000"/>
                  </a:prstClr>
                </a:solidFill>
              </a:rPr>
              <a:t>(в 0 часов 40 минут</a:t>
            </a:r>
            <a:r>
              <a:rPr lang="ru-RU" b="1" dirty="0" smtClean="0">
                <a:solidFill>
                  <a:prstClr val="black">
                    <a:lumMod val="75000"/>
                    <a:lumOff val="25000"/>
                  </a:prstClr>
                </a:solidFill>
              </a:rPr>
              <a:t>).</a:t>
            </a:r>
            <a:r>
              <a:rPr lang="ru-RU" b="1" dirty="0">
                <a:solidFill>
                  <a:prstClr val="black">
                    <a:lumMod val="75000"/>
                    <a:lumOff val="25000"/>
                  </a:prstClr>
                </a:solidFill>
              </a:rPr>
              <a:t> </a:t>
            </a:r>
            <a:r>
              <a:rPr lang="ru-RU" b="1" i="1" dirty="0" smtClean="0">
                <a:solidFill>
                  <a:prstClr val="black">
                    <a:lumMod val="75000"/>
                    <a:lumOff val="25000"/>
                  </a:prstClr>
                </a:solidFill>
              </a:rPr>
              <a:t>Стрелка</a:t>
            </a:r>
            <a:r>
              <a:rPr lang="ru-RU" b="1" i="1" dirty="0">
                <a:solidFill>
                  <a:prstClr val="black">
                    <a:lumMod val="75000"/>
                    <a:lumOff val="25000"/>
                  </a:prstClr>
                </a:solidFill>
              </a:rPr>
              <a:t> бензомера стояла на нуле.</a:t>
            </a:r>
            <a:endParaRPr lang="ru-RU" b="1" dirty="0">
              <a:solidFill>
                <a:prstClr val="black">
                  <a:lumMod val="75000"/>
                  <a:lumOff val="25000"/>
                </a:prstClr>
              </a:solidFill>
            </a:endParaRPr>
          </a:p>
          <a:p>
            <a:endParaRPr lang="ru-RU" b="1" dirty="0" smtClean="0"/>
          </a:p>
          <a:p>
            <a:endParaRPr lang="ru-RU" dirty="0">
              <a:latin typeface="Arial Narrow" panose="020B0606020202030204" pitchFamily="34" charset="0"/>
            </a:endParaRPr>
          </a:p>
        </p:txBody>
      </p:sp>
      <p:pic>
        <p:nvPicPr>
          <p:cNvPr id="5" name="Объект 4"/>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8120959" y="1865014"/>
            <a:ext cx="3811730" cy="4777886"/>
          </a:xfrm>
        </p:spPr>
      </p:pic>
    </p:spTree>
    <p:extLst>
      <p:ext uri="{BB962C8B-B14F-4D97-AF65-F5344CB8AC3E}">
        <p14:creationId xmlns:p14="http://schemas.microsoft.com/office/powerpoint/2010/main" xmlns="" val="306515712"/>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3806" y="1014048"/>
            <a:ext cx="8777378" cy="706964"/>
          </a:xfrm>
        </p:spPr>
        <p:txBody>
          <a:bodyPr/>
          <a:lstStyle/>
          <a:p>
            <a:r>
              <a:rPr lang="ru-RU" dirty="0"/>
              <a:t>С нулем все на своих местах!</a:t>
            </a:r>
          </a:p>
        </p:txBody>
      </p:sp>
      <p:sp>
        <p:nvSpPr>
          <p:cNvPr id="3" name="Объект 2"/>
          <p:cNvSpPr>
            <a:spLocks noGrp="1"/>
          </p:cNvSpPr>
          <p:nvPr>
            <p:ph sz="half" idx="1"/>
          </p:nvPr>
        </p:nvSpPr>
        <p:spPr>
          <a:xfrm>
            <a:off x="186205" y="2603500"/>
            <a:ext cx="7708779" cy="4254500"/>
          </a:xfrm>
        </p:spPr>
        <p:txBody>
          <a:bodyPr>
            <a:normAutofit/>
          </a:bodyPr>
          <a:lstStyle/>
          <a:p>
            <a:r>
              <a:rPr lang="ru-RU" sz="2000" b="1" dirty="0"/>
              <a:t>С появлением обозначения нуля все в прямом смысле заняло свои места. Появилась удобная и практичная позиционная система счисления, в которой значение цифры зависит от ее места в записи числа, то есть от ее позиции. </a:t>
            </a:r>
            <a:endParaRPr lang="ru-RU" sz="2000" b="1" dirty="0" smtClean="0"/>
          </a:p>
          <a:p>
            <a:r>
              <a:rPr lang="ru-RU" sz="2000" b="1" dirty="0" smtClean="0"/>
              <a:t>Использование </a:t>
            </a:r>
            <a:r>
              <a:rPr lang="ru-RU" sz="2000" b="1" dirty="0"/>
              <a:t>цифры ноль дало возможность не вводить новые знаки для записи больших чисел. </a:t>
            </a:r>
            <a:r>
              <a:rPr lang="ru-RU" sz="2000" b="1" dirty="0" smtClean="0"/>
              <a:t>Э</a:t>
            </a:r>
            <a:r>
              <a:rPr lang="ru-RU" sz="2000" b="1" dirty="0" smtClean="0"/>
              <a:t>легантная </a:t>
            </a:r>
            <a:r>
              <a:rPr lang="ru-RU" sz="2000" b="1" dirty="0"/>
              <a:t>система записи любого числа с использованием всего десяти цифр. Теперь никто не спутает числа 15, 150, 105 или 15000</a:t>
            </a:r>
            <a:r>
              <a:rPr lang="ru-RU" sz="2000" dirty="0"/>
              <a:t>.</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8558086" y="1721012"/>
            <a:ext cx="3408218" cy="3875549"/>
          </a:xfrm>
        </p:spPr>
      </p:pic>
    </p:spTree>
    <p:extLst>
      <p:ext uri="{BB962C8B-B14F-4D97-AF65-F5344CB8AC3E}">
        <p14:creationId xmlns:p14="http://schemas.microsoft.com/office/powerpoint/2010/main" xmlns="" val="238513863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randombar(horizontal)">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2362" y="863940"/>
            <a:ext cx="8761413" cy="706964"/>
          </a:xfrm>
        </p:spPr>
        <p:txBody>
          <a:bodyPr/>
          <a:lstStyle/>
          <a:p>
            <a:r>
              <a:rPr lang="ru-RU" dirty="0"/>
              <a:t>Арифметические свойства нуля</a:t>
            </a:r>
          </a:p>
        </p:txBody>
      </p:sp>
      <p:sp>
        <p:nvSpPr>
          <p:cNvPr id="3" name="Объект 2"/>
          <p:cNvSpPr>
            <a:spLocks noGrp="1"/>
          </p:cNvSpPr>
          <p:nvPr>
            <p:ph sz="half" idx="1"/>
          </p:nvPr>
        </p:nvSpPr>
        <p:spPr>
          <a:xfrm>
            <a:off x="349134" y="2161309"/>
            <a:ext cx="7844251" cy="4696691"/>
          </a:xfrm>
        </p:spPr>
        <p:txBody>
          <a:bodyPr>
            <a:noAutofit/>
          </a:bodyPr>
          <a:lstStyle/>
          <a:p>
            <a:pPr fontAlgn="base"/>
            <a:r>
              <a:rPr lang="ru-RU" b="1" dirty="0"/>
              <a:t>Так как ноль – это  число, то оно обладает свойствами. Если к любому числу прибавить ноль, то число не изменится. Если от любого числа вычесть ноль, то число не изменится (прибавляй или отнимай, но ноль остается ничем!). Если ноль умножить на число, то получим ноль, так как мы взяли число ноль раз. Ноль делится на любое число — получим ноль. Это понятно, ноль делим на любое количество частей — получаем ноль!</a:t>
            </a:r>
          </a:p>
          <a:p>
            <a:pPr fontAlgn="base"/>
            <a:r>
              <a:rPr lang="ru-RU" b="1" dirty="0"/>
              <a:t>А теперь попробуем разделить число на ноль. Разве можно разделить число на ноль частей? Как тогда из ноля частей снова сложить то, что мы делили? Чтобы избежать таких трудностей, деление на ноль запретили. На ноль делить нельзя</a:t>
            </a:r>
            <a:r>
              <a:rPr lang="ru-RU" b="1" dirty="0" smtClean="0"/>
              <a:t>!</a:t>
            </a:r>
          </a:p>
          <a:p>
            <a:pPr fontAlgn="base"/>
            <a:r>
              <a:rPr lang="ru-RU" b="1" dirty="0" smtClean="0"/>
              <a:t>0:25=0 и можно проверить 0∙25=0 ,но если 25:0= ? Можно </a:t>
            </a:r>
            <a:r>
              <a:rPr lang="ru-RU" b="1" dirty="0"/>
              <a:t>проверить ? </a:t>
            </a:r>
            <a:r>
              <a:rPr lang="ru-RU" b="1" dirty="0" smtClean="0"/>
              <a:t>∙ 0 =25 . Нет такого числа</a:t>
            </a:r>
            <a:r>
              <a:rPr lang="ru-RU" b="1" dirty="0" smtClean="0"/>
              <a:t>.                                                   </a:t>
            </a:r>
            <a:endParaRPr lang="ru-RU" b="1" dirty="0"/>
          </a:p>
          <a:p>
            <a:endParaRPr lang="ru-RU" dirty="0"/>
          </a:p>
        </p:txBody>
      </p:sp>
      <p:pic>
        <p:nvPicPr>
          <p:cNvPr id="8" name="Рисунок 7" descr="http://hijos.ru/wp-content/uploads/2012/12/number01.jpg"/>
          <p:cNvPicPr/>
          <p:nvPr/>
        </p:nvPicPr>
        <p:blipFill>
          <a:blip r:embed="rId3"/>
          <a:srcRect/>
          <a:stretch>
            <a:fillRect/>
          </a:stretch>
        </p:blipFill>
        <p:spPr bwMode="auto">
          <a:xfrm>
            <a:off x="8372105" y="1531917"/>
            <a:ext cx="3408218" cy="4310743"/>
          </a:xfrm>
          <a:prstGeom prst="rect">
            <a:avLst/>
          </a:prstGeom>
          <a:noFill/>
          <a:ln w="9525">
            <a:noFill/>
            <a:miter lim="800000"/>
            <a:headEnd/>
            <a:tailEnd/>
          </a:ln>
        </p:spPr>
      </p:pic>
    </p:spTree>
    <p:extLst>
      <p:ext uri="{BB962C8B-B14F-4D97-AF65-F5344CB8AC3E}">
        <p14:creationId xmlns:p14="http://schemas.microsoft.com/office/powerpoint/2010/main" xmlns="" val="360697751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Ноль </a:t>
            </a:r>
            <a:r>
              <a:rPr lang="ru-RU" dirty="0"/>
              <a:t>— начало пути</a:t>
            </a:r>
          </a:p>
        </p:txBody>
      </p:sp>
      <p:sp>
        <p:nvSpPr>
          <p:cNvPr id="3" name="Объект 2"/>
          <p:cNvSpPr>
            <a:spLocks noGrp="1"/>
          </p:cNvSpPr>
          <p:nvPr>
            <p:ph sz="half" idx="1"/>
          </p:nvPr>
        </p:nvSpPr>
        <p:spPr>
          <a:xfrm>
            <a:off x="533540" y="2209046"/>
            <a:ext cx="8256760" cy="4648954"/>
          </a:xfrm>
        </p:spPr>
        <p:txBody>
          <a:bodyPr>
            <a:normAutofit fontScale="92500" lnSpcReduction="10000"/>
          </a:bodyPr>
          <a:lstStyle/>
          <a:p>
            <a:pPr fontAlgn="base"/>
            <a:r>
              <a:rPr lang="ru-RU" sz="1900" b="1" dirty="0"/>
              <a:t>Если вы едете по шоссе, то по пути вам встречаются километровые столбы с отметками: 20 км., 30 км. и т.д. Это указатели расстояния от главпочтамта того города, из которого вы выехали. Главпочтамт в городе считается началом пути, его нулевой отметкой.</a:t>
            </a:r>
          </a:p>
          <a:p>
            <a:pPr fontAlgn="base"/>
            <a:r>
              <a:rPr lang="ru-RU" sz="1900" b="1" dirty="0"/>
              <a:t>В некоторых городах нулевой отметкой или началом пути являются специально установленные знаки с отметкой «Начало дорог. Нулевой километр). Например, такой знак установлен в центре современного Минска (столица Беларуси), на Октябрьской площади.</a:t>
            </a:r>
          </a:p>
          <a:p>
            <a:pPr fontAlgn="base"/>
            <a:r>
              <a:rPr lang="ru-RU" sz="1900" b="1" dirty="0" smtClean="0"/>
              <a:t>Железные </a:t>
            </a:r>
            <a:r>
              <a:rPr lang="ru-RU" sz="1900" b="1" dirty="0"/>
              <a:t>дороги в Российской Федерации считаются от Москвы (Москва — начало пути, нулевая отметка). Октябрьская железная дорога ведет свой отсчет от Санкт – Петербурга (в этом случае, Санкт-Петербург является нулевой отметкой).</a:t>
            </a:r>
          </a:p>
          <a:p>
            <a:pPr fontAlgn="base"/>
            <a:r>
              <a:rPr lang="ru-RU" sz="1900" b="1" dirty="0"/>
              <a:t>Счет меридианов Земли для определения географических координат, ведется от Гринвичского (нулевого меридиана).</a:t>
            </a:r>
          </a:p>
          <a:p>
            <a:endParaRPr lang="ru-RU" dirty="0"/>
          </a:p>
        </p:txBody>
      </p:sp>
      <p:pic>
        <p:nvPicPr>
          <p:cNvPr id="11" name="Рисунок 10" descr="http://hijos.ru/wp-content/uploads/2012/12/number08.jpg"/>
          <p:cNvPicPr/>
          <p:nvPr/>
        </p:nvPicPr>
        <p:blipFill>
          <a:blip r:embed="rId2"/>
          <a:srcRect/>
          <a:stretch>
            <a:fillRect/>
          </a:stretch>
        </p:blipFill>
        <p:spPr bwMode="auto">
          <a:xfrm>
            <a:off x="8692738" y="2541319"/>
            <a:ext cx="3289464" cy="3426032"/>
          </a:xfrm>
          <a:prstGeom prst="rect">
            <a:avLst/>
          </a:prstGeom>
          <a:noFill/>
          <a:ln w="9525">
            <a:noFill/>
            <a:miter lim="800000"/>
            <a:headEnd/>
            <a:tailEnd/>
          </a:ln>
        </p:spPr>
      </p:pic>
    </p:spTree>
    <p:extLst>
      <p:ext uri="{BB962C8B-B14F-4D97-AF65-F5344CB8AC3E}">
        <p14:creationId xmlns:p14="http://schemas.microsoft.com/office/powerpoint/2010/main" xmlns="" val="319688651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r>
              <a:rPr lang="ru-RU" dirty="0" smtClean="0"/>
              <a:t> Памятник нулю</a:t>
            </a:r>
            <a:endParaRPr lang="ru-RU" dirty="0"/>
          </a:p>
        </p:txBody>
      </p:sp>
      <p:sp>
        <p:nvSpPr>
          <p:cNvPr id="3" name="Объект 2"/>
          <p:cNvSpPr>
            <a:spLocks noGrp="1"/>
          </p:cNvSpPr>
          <p:nvPr>
            <p:ph sz="half" idx="1"/>
          </p:nvPr>
        </p:nvSpPr>
        <p:spPr>
          <a:xfrm>
            <a:off x="253497" y="2294313"/>
            <a:ext cx="6889687" cy="4563687"/>
          </a:xfrm>
        </p:spPr>
        <p:txBody>
          <a:bodyPr>
            <a:normAutofit/>
          </a:bodyPr>
          <a:lstStyle/>
          <a:p>
            <a:r>
              <a:rPr lang="ru-RU" sz="2000" b="1" dirty="0" smtClean="0"/>
              <a:t>Камень </a:t>
            </a:r>
            <a:r>
              <a:rPr lang="ru-RU" sz="2000" b="1" dirty="0"/>
              <a:t>нулевого километра </a:t>
            </a:r>
            <a:r>
              <a:rPr lang="ru-RU" sz="2000" b="1" dirty="0" smtClean="0"/>
              <a:t> </a:t>
            </a:r>
            <a:r>
              <a:rPr lang="ru-RU" sz="2000" b="1" dirty="0"/>
              <a:t>— трёхметровая каменная скульптура в форме нуля, которая установлена </a:t>
            </a:r>
            <a:r>
              <a:rPr lang="ru-RU" sz="2000" b="1" dirty="0" smtClean="0"/>
              <a:t>в столице Венгрии-</a:t>
            </a:r>
            <a:r>
              <a:rPr lang="ru-RU" sz="2000" b="1" dirty="0">
                <a:solidFill>
                  <a:schemeClr val="tx2">
                    <a:lumMod val="60000"/>
                    <a:lumOff val="40000"/>
                  </a:schemeClr>
                </a:solidFill>
              </a:rPr>
              <a:t> </a:t>
            </a:r>
            <a:r>
              <a:rPr lang="ru-RU" sz="2000" b="1" u="sng" dirty="0">
                <a:solidFill>
                  <a:schemeClr val="tx2">
                    <a:lumMod val="60000"/>
                    <a:lumOff val="40000"/>
                  </a:schemeClr>
                </a:solidFill>
                <a:hlinkClick r:id="rId2" tooltip="Будапешт"/>
              </a:rPr>
              <a:t>Будапеште</a:t>
            </a:r>
            <a:r>
              <a:rPr lang="ru-RU" sz="2000" b="1" dirty="0"/>
              <a:t> и является точкой отсчёта для определения расстояний из всех точек Венгрии до Будапешта. Камень находится в небольшом парке на площади Адама Кларка, перед самым въездом на Цепной </a:t>
            </a:r>
            <a:r>
              <a:rPr lang="ru-RU" sz="2000" b="1" dirty="0" smtClean="0"/>
              <a:t>мост, он представляет </a:t>
            </a:r>
            <a:r>
              <a:rPr lang="ru-RU" sz="2000" b="1" dirty="0"/>
              <a:t>собой стилизованный </a:t>
            </a:r>
            <a:r>
              <a:rPr lang="ru-RU" sz="2000" b="1" dirty="0" smtClean="0"/>
              <a:t>типографский </a:t>
            </a:r>
            <a:r>
              <a:rPr lang="ru-RU" sz="2000" b="1" dirty="0"/>
              <a:t>нуль, на нём изображены только две буквы KM. От этой точки отсчитываются все расстояния между Будапештом и любой точкой Венгрии, а также длины всех государственных автодорог в </a:t>
            </a:r>
            <a:r>
              <a:rPr lang="ru-RU" sz="2000" b="1" dirty="0" smtClean="0"/>
              <a:t>Венгрии</a:t>
            </a:r>
            <a:r>
              <a:rPr lang="ru-RU" sz="2000" b="1" dirty="0"/>
              <a:t>. Это единственный памятник цифре</a:t>
            </a:r>
            <a:r>
              <a:rPr lang="ru-RU" sz="2000" dirty="0"/>
              <a:t>.</a:t>
            </a:r>
          </a:p>
        </p:txBody>
      </p:sp>
      <p:pic>
        <p:nvPicPr>
          <p:cNvPr id="5" name="Объект 4"/>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7148945" y="2294314"/>
            <a:ext cx="3990110" cy="4563686"/>
          </a:xfrm>
        </p:spPr>
      </p:pic>
    </p:spTree>
    <p:extLst>
      <p:ext uri="{BB962C8B-B14F-4D97-AF65-F5344CB8AC3E}">
        <p14:creationId xmlns:p14="http://schemas.microsoft.com/office/powerpoint/2010/main" xmlns="" val="3009039216"/>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конференц-зал)">
  <a:themeElements>
    <a:clrScheme name="Ион (конференц-зал)">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Ион (конференц-зал)">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конференц-зал)">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617</TotalTime>
  <Words>785</Words>
  <Application>Microsoft Office PowerPoint</Application>
  <PresentationFormat>Произвольный</PresentationFormat>
  <Paragraphs>71</Paragraphs>
  <Slides>15</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Ион (конференц-зал)</vt:lpstr>
      <vt:lpstr>История происхождения нуля </vt:lpstr>
      <vt:lpstr>                     Ноль это важно !</vt:lpstr>
      <vt:lpstr>Как-возник ноль?</vt:lpstr>
      <vt:lpstr>          Жизнь цифры ноль</vt:lpstr>
      <vt:lpstr>                Что такое ноль ?</vt:lpstr>
      <vt:lpstr>С нулем все на своих местах!</vt:lpstr>
      <vt:lpstr>Арифметические свойства нуля</vt:lpstr>
      <vt:lpstr>        Ноль — начало пути</vt:lpstr>
      <vt:lpstr>                  Памятник нулю</vt:lpstr>
      <vt:lpstr>                  Нулевые точки</vt:lpstr>
      <vt:lpstr>                 НУЛЕВЫЕ ТОЧКИ</vt:lpstr>
      <vt:lpstr>                 НУЛЕВАЯ ТОЧКА ТЮМЕНИ</vt:lpstr>
      <vt:lpstr>Ноль — начало времен                  </vt:lpstr>
      <vt:lpstr>Слайд 14</vt:lpstr>
      <vt:lpstr>Слайд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происхождения нуля</dc:title>
  <dc:creator>Ученик</dc:creator>
  <cp:lastModifiedBy>каб 26</cp:lastModifiedBy>
  <cp:revision>48</cp:revision>
  <dcterms:created xsi:type="dcterms:W3CDTF">2017-03-27T19:08:57Z</dcterms:created>
  <dcterms:modified xsi:type="dcterms:W3CDTF">2017-04-13T11:25:51Z</dcterms:modified>
</cp:coreProperties>
</file>