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2" r:id="rId4"/>
    <p:sldId id="28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4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5" r:id="rId23"/>
    <p:sldId id="274" r:id="rId24"/>
    <p:sldId id="275" r:id="rId25"/>
    <p:sldId id="276" r:id="rId26"/>
    <p:sldId id="278" r:id="rId27"/>
    <p:sldId id="280" r:id="rId28"/>
    <p:sldId id="281" r:id="rId29"/>
    <p:sldId id="28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185\Documents\&#1040;&#1085;&#1082;&#1077;&#1090;&#1099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11 класс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5B9BD5"/>
                  </a:solidFill>
                  <a:round/>
                </a:ln>
                <a:effectLst>
                  <a:outerShdw blurRad="50800" dist="38100" dir="2700000" algn="tl" rotWithShape="0">
                    <a:srgbClr val="5B9BD5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Лист1!$C$4:$E$4</c:f>
              <c:numCache>
                <c:formatCode>General</c:formatCode>
                <c:ptCount val="3"/>
                <c:pt idx="0">
                  <c:v>22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5 класс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Лист1!$C$22:$E$22</c:f>
              <c:numCache>
                <c:formatCode>General</c:formatCode>
                <c:ptCount val="3"/>
                <c:pt idx="0">
                  <c:v>17</c:v>
                </c:pt>
                <c:pt idx="2">
                  <c:v>30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5 класс</a:t>
            </a:r>
            <a:endParaRPr lang="ru-R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5B9BD5"/>
                  </a:solidFill>
                  <a:round/>
                </a:ln>
                <a:effectLst>
                  <a:outerShdw blurRad="50800" dist="38100" dir="2700000" algn="tl" rotWithShape="0">
                    <a:srgbClr val="5B9BD5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Лист1!$C$16:$E$16</c:f>
              <c:numCache>
                <c:formatCode>General</c:formatCode>
                <c:ptCount val="3"/>
                <c:pt idx="0">
                  <c:v>35</c:v>
                </c:pt>
                <c:pt idx="2">
                  <c:v>12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5 класс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ED7D31"/>
                  </a:solidFill>
                  <a:round/>
                </a:ln>
                <a:effectLst>
                  <a:outerShdw blurRad="50800" dist="38100" dir="2700000" algn="tl" rotWithShape="0">
                    <a:srgbClr val="ED7D31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ED7D31"/>
                </a:solidFill>
                <a:round/>
              </a:ln>
              <a:effectLst>
                <a:outerShdw blurRad="50800" dist="38100" dir="2700000" algn="tl" rotWithShape="0">
                  <a:srgbClr val="ED7D3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Лист1!$C$18:$E$18</c:f>
              <c:numCache>
                <c:formatCode>General</c:formatCode>
                <c:ptCount val="3"/>
                <c:pt idx="0">
                  <c:v>16</c:v>
                </c:pt>
                <c:pt idx="2">
                  <c:v>31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11 класс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ED7D31"/>
                  </a:solidFill>
                  <a:round/>
                </a:ln>
                <a:effectLst>
                  <a:outerShdw blurRad="50800" dist="38100" dir="2700000" algn="tl" rotWithShape="0">
                    <a:srgbClr val="ED7D31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ED7D31"/>
                </a:solidFill>
                <a:round/>
              </a:ln>
              <a:effectLst>
                <a:outerShdw blurRad="50800" dist="38100" dir="2700000" algn="tl" rotWithShape="0">
                  <a:srgbClr val="ED7D3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Лист1!$C$6:$E$6</c:f>
              <c:numCache>
                <c:formatCode>General</c:formatCode>
                <c:ptCount val="3"/>
                <c:pt idx="0">
                  <c:v>17</c:v>
                </c:pt>
                <c:pt idx="2">
                  <c:v>6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11 класс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5B9BD5"/>
                  </a:solidFill>
                  <a:round/>
                </a:ln>
                <a:effectLst>
                  <a:outerShdw blurRad="50800" dist="38100" dir="2700000" algn="tl" rotWithShape="0">
                    <a:srgbClr val="5B9BD5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Лист1!$C$8:$E$8</c:f>
              <c:numCache>
                <c:formatCode>General</c:formatCode>
                <c:ptCount val="3"/>
                <c:pt idx="0">
                  <c:v>22</c:v>
                </c:pt>
                <c:pt idx="2">
                  <c:v>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5 класс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5B9BD5"/>
                  </a:solidFill>
                  <a:round/>
                </a:ln>
                <a:effectLst>
                  <a:outerShdw blurRad="50800" dist="38100" dir="2700000" algn="tl" rotWithShape="0">
                    <a:srgbClr val="5B9BD5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Лист1!$C$20:$E$20</c:f>
              <c:numCache>
                <c:formatCode>General</c:formatCode>
                <c:ptCount val="3"/>
                <c:pt idx="0">
                  <c:v>8</c:v>
                </c:pt>
                <c:pt idx="2">
                  <c:v>39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11 класс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solidFill>
                  <a:sysClr val="window" lastClr="FFFFFF">
                    <a:alpha val="90000"/>
                  </a:sys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Лист1!$C$10:$E$10</c:f>
              <c:numCache>
                <c:formatCode>General</c:formatCode>
                <c:ptCount val="3"/>
                <c:pt idx="0">
                  <c:v>5</c:v>
                </c:pt>
                <c:pt idx="2">
                  <c:v>18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3AA33-4014-426A-9BFC-661074E77D94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2D2D6-2A9F-46B6-A2C3-12209838F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54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2D2D6-2A9F-46B6-A2C3-12209838F9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1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88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47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4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18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97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6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0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36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7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61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52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10.04.2017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E97FF-6A87-4BF6-BD67-3F45185FD5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4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21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75503"/>
            <a:ext cx="9144000" cy="196884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«Живые Йогурты»</a:t>
            </a:r>
            <a:br>
              <a:rPr lang="ru-RU" dirty="0" smtClean="0"/>
            </a:br>
            <a:r>
              <a:rPr lang="ru-RU" sz="4000" dirty="0" smtClean="0"/>
              <a:t>«</a:t>
            </a:r>
            <a:r>
              <a:rPr lang="ru-RU" sz="4000" dirty="0" smtClean="0"/>
              <a:t>Пусть пища ваша будет вашим лекарством» Гиппократ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70581" y="3602035"/>
            <a:ext cx="4028303" cy="1958503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Ищенко Наталии</a:t>
            </a:r>
          </a:p>
          <a:p>
            <a:r>
              <a:rPr lang="ru-RU" dirty="0" smtClean="0"/>
              <a:t>5 «г» класс</a:t>
            </a:r>
          </a:p>
          <a:p>
            <a:r>
              <a:rPr lang="ru-RU" dirty="0" smtClean="0"/>
              <a:t>МАОУ СОШ №25</a:t>
            </a:r>
          </a:p>
          <a:p>
            <a:r>
              <a:rPr lang="ru-RU" dirty="0" smtClean="0"/>
              <a:t>Корпус 2</a:t>
            </a:r>
          </a:p>
          <a:p>
            <a:r>
              <a:rPr lang="ru-RU" dirty="0" smtClean="0"/>
              <a:t>2017г.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266300"/>
              </p:ext>
            </p:extLst>
          </p:nvPr>
        </p:nvGraphicFramePr>
        <p:xfrm>
          <a:off x="2051221" y="2759029"/>
          <a:ext cx="5517068" cy="36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4" imgW="6095160" imgH="4025160" progId="Photoshop.Image.16">
                  <p:embed/>
                </p:oleObj>
              </mc:Choice>
              <mc:Fallback>
                <p:oleObj name="Image" r:id="rId4" imgW="6095160" imgH="40251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221" y="2759029"/>
                        <a:ext cx="5517068" cy="3644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7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 опроса: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0764" y="1690687"/>
            <a:ext cx="6208061" cy="3359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0518" y="1580066"/>
            <a:ext cx="829550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/>
              <a:t>Про полезные бактерии, которые входят в состав йогуртов написали 96% в старших классах, и 17% в наших.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88161126"/>
              </p:ext>
            </p:extLst>
          </p:nvPr>
        </p:nvGraphicFramePr>
        <p:xfrm>
          <a:off x="1581682" y="2506885"/>
          <a:ext cx="4624482" cy="331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70815994"/>
              </p:ext>
            </p:extLst>
          </p:nvPr>
        </p:nvGraphicFramePr>
        <p:xfrm>
          <a:off x="5384473" y="2467263"/>
          <a:ext cx="4715115" cy="335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 опроса: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0518" y="1580066"/>
            <a:ext cx="8295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А домашний йогурт готовят соответственно в 22% и 36% семей.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24934451"/>
              </p:ext>
            </p:extLst>
          </p:nvPr>
        </p:nvGraphicFramePr>
        <p:xfrm>
          <a:off x="1680518" y="2512730"/>
          <a:ext cx="4603878" cy="3344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609671086"/>
              </p:ext>
            </p:extLst>
          </p:nvPr>
        </p:nvGraphicFramePr>
        <p:xfrm>
          <a:off x="5691110" y="2512730"/>
          <a:ext cx="3938922" cy="3344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8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6525" y="1468997"/>
            <a:ext cx="5999497" cy="10247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42422" y="1326292"/>
            <a:ext cx="3527854" cy="30960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Здоровый человек имеет порядка 1 кг бактерий на теле.</a:t>
            </a:r>
            <a:endParaRPr lang="ru-RU" dirty="0"/>
          </a:p>
        </p:txBody>
      </p:sp>
      <p:pic>
        <p:nvPicPr>
          <p:cNvPr id="5122" name="Picture 2" descr="http://img.anews.com/media/posts/images/20160228/415544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5" y="967346"/>
            <a:ext cx="7068865" cy="53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31" y="2709586"/>
            <a:ext cx="3322594" cy="304017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4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51804" y="1825625"/>
            <a:ext cx="36019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Бактерии </a:t>
            </a:r>
            <a:r>
              <a:rPr lang="ru-RU" sz="3600" dirty="0"/>
              <a:t>влияют на иммунитет, на обмен веществ, даже на высшую нервную деятельность.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3" y="967946"/>
            <a:ext cx="7143750" cy="533400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1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7134"/>
            <a:ext cx="6388443" cy="638844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23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97" y="569621"/>
            <a:ext cx="8758881" cy="587939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8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91" y="211008"/>
            <a:ext cx="9526348" cy="6221289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3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22" y="560205"/>
            <a:ext cx="8311978" cy="588072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26" y="365125"/>
            <a:ext cx="9027187" cy="602347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4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95425"/>
            <a:ext cx="9753600" cy="38671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Почему выбрана эта тема?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3032" y="5242701"/>
            <a:ext cx="5315465" cy="12603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Гиппократ:  «Пусть пища ваша будет вашим лекарством!»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0764" y="2593460"/>
            <a:ext cx="62080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Для здоровья нужна полезная пища!</a:t>
            </a:r>
            <a:endParaRPr lang="ru-RU" sz="4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39" y="1883311"/>
            <a:ext cx="5066826" cy="316676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4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15" y="298386"/>
            <a:ext cx="8163696" cy="612277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220" name="Picture 4" descr="http://res.publicdomainfiles.com/pdf_view/59/13534321816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982" y="3773604"/>
            <a:ext cx="4211938" cy="27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0" y="233321"/>
            <a:ext cx="7830371" cy="4404584"/>
          </a:xfrm>
        </p:spPr>
      </p:pic>
      <p:sp>
        <p:nvSpPr>
          <p:cNvPr id="5" name="Прямоугольник 4"/>
          <p:cNvSpPr/>
          <p:nvPr/>
        </p:nvSpPr>
        <p:spPr>
          <a:xfrm>
            <a:off x="576648" y="4769709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Компьютерная симуляция на основе данных электронного микроскопа.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0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32" y="3288826"/>
            <a:ext cx="4226011" cy="3169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1219" y="982425"/>
            <a:ext cx="3923271" cy="29424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6052"/>
            <a:ext cx="4151870" cy="31139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8" y="3962400"/>
            <a:ext cx="3426767" cy="2570075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904138"/>
              </p:ext>
            </p:extLst>
          </p:nvPr>
        </p:nvGraphicFramePr>
        <p:xfrm>
          <a:off x="8305800" y="465932"/>
          <a:ext cx="356235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Image" r:id="rId7" imgW="3561840" imgH="3428280" progId="Photoshop.Image.16">
                  <p:embed/>
                </p:oleObj>
              </mc:Choice>
              <mc:Fallback>
                <p:oleObj name="Image" r:id="rId7" imgW="3561840" imgH="3428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05800" y="465932"/>
                        <a:ext cx="356235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98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1463"/>
            <a:ext cx="9448800" cy="5905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6" y="4917988"/>
            <a:ext cx="2988090" cy="167740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2" y="211140"/>
            <a:ext cx="9160475" cy="635201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2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144" y="463776"/>
            <a:ext cx="5181602" cy="590702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86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5" y="1581312"/>
            <a:ext cx="3912972" cy="5014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63" y="1097395"/>
            <a:ext cx="4596713" cy="344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7" y="365125"/>
            <a:ext cx="4140887" cy="310566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26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67" y="3262183"/>
            <a:ext cx="4629665" cy="3472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54" y="380421"/>
            <a:ext cx="4981146" cy="373586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1" y="365125"/>
            <a:ext cx="5001541" cy="3751156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045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7" y="532283"/>
            <a:ext cx="4573172" cy="342987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8706" y="2894059"/>
            <a:ext cx="4436076" cy="3327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45" y="483735"/>
            <a:ext cx="4637903" cy="347842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267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3012" y="1253331"/>
            <a:ext cx="523875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67273" y="2314261"/>
            <a:ext cx="519147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всей души желаю всем здоровья! 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29" y="884237"/>
            <a:ext cx="3817144" cy="50895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53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" y="2558316"/>
            <a:ext cx="5668148" cy="4005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15" y="215449"/>
            <a:ext cx="6376933" cy="322035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3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63" y="164839"/>
            <a:ext cx="8753942" cy="656959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60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Цель проекта: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1787" y="5189831"/>
            <a:ext cx="5315465" cy="12603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 Народная мудрость:  </a:t>
            </a:r>
          </a:p>
          <a:p>
            <a:pPr marL="0" indent="0" algn="ctr">
              <a:buNone/>
            </a:pPr>
            <a:r>
              <a:rPr lang="ru-RU" dirty="0" smtClean="0"/>
              <a:t>«Ты есть то, что ты ешь!»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26659" y="2593460"/>
            <a:ext cx="5692166" cy="1854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Убедить ребят заботиться о своём здоровье!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5109079"/>
              </p:ext>
            </p:extLst>
          </p:nvPr>
        </p:nvGraphicFramePr>
        <p:xfrm>
          <a:off x="1099753" y="1852061"/>
          <a:ext cx="5559534" cy="2993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" r:id="rId3" imgW="7619040" imgH="4101480" progId="Photoshop.Image.16">
                  <p:embed/>
                </p:oleObj>
              </mc:Choice>
              <mc:Fallback>
                <p:oleObj name="Image" r:id="rId3" imgW="7619040" imgH="4101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9753" y="1852061"/>
                        <a:ext cx="5559534" cy="2993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8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Задачи: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0764" y="1690687"/>
            <a:ext cx="6208061" cy="3359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7968" y="1889815"/>
            <a:ext cx="10315832" cy="2961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информации о полезных микроорганизмах, живущих внутри человека.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Рассказать о пользе «живых» йогуртов.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Выяснить, что знают ребята о микроорганизмах и полезных продуктах.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 готовят ли ребята йогурт дома.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приготовления йогурта и убедить ребят, что готовить йогурт дома – это просто!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работы: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0764" y="1690687"/>
            <a:ext cx="6208061" cy="3359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37968" y="1889815"/>
            <a:ext cx="10315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ru-RU" sz="2400" dirty="0" smtClean="0"/>
              <a:t>Обозначить </a:t>
            </a:r>
            <a:r>
              <a:rPr lang="ru-RU" sz="2400" dirty="0"/>
              <a:t>проблему. «Ребята часто болеют и пропускают занятия</a:t>
            </a:r>
            <a:r>
              <a:rPr lang="ru-RU" sz="2400" dirty="0" smtClean="0"/>
              <a:t>».</a:t>
            </a:r>
          </a:p>
          <a:p>
            <a:pPr marL="457200" lvl="0" indent="-457200">
              <a:buAutoNum type="arabicPeriod"/>
            </a:pPr>
            <a:r>
              <a:rPr lang="ru-RU" sz="2400" dirty="0" smtClean="0"/>
              <a:t>Поставить </a:t>
            </a:r>
            <a:r>
              <a:rPr lang="ru-RU" sz="2400" dirty="0"/>
              <a:t>цели и задачи</a:t>
            </a:r>
            <a:r>
              <a:rPr lang="ru-RU" sz="2400" dirty="0" smtClean="0"/>
              <a:t>. </a:t>
            </a:r>
          </a:p>
          <a:p>
            <a:pPr marL="457200" lvl="0" indent="-457200">
              <a:buAutoNum type="arabicPeriod"/>
            </a:pPr>
            <a:r>
              <a:rPr lang="ru-RU" sz="2400" dirty="0" smtClean="0"/>
              <a:t>Составить </a:t>
            </a:r>
            <a:r>
              <a:rPr lang="ru-RU" sz="2400" dirty="0"/>
              <a:t>анкету</a:t>
            </a:r>
            <a:r>
              <a:rPr lang="ru-RU" sz="2400" dirty="0" smtClean="0"/>
              <a:t>. </a:t>
            </a:r>
          </a:p>
          <a:p>
            <a:pPr marL="457200" lvl="0" indent="-457200">
              <a:buAutoNum type="arabicPeriod"/>
            </a:pPr>
            <a:r>
              <a:rPr lang="ru-RU" sz="2400" dirty="0" smtClean="0"/>
              <a:t>Найти </a:t>
            </a:r>
            <a:r>
              <a:rPr lang="ru-RU" sz="2400" dirty="0"/>
              <a:t>источники </a:t>
            </a:r>
            <a:r>
              <a:rPr lang="ru-RU" sz="2400" dirty="0" smtClean="0"/>
              <a:t>информации. </a:t>
            </a:r>
          </a:p>
          <a:p>
            <a:pPr marL="457200" lvl="0" indent="-457200">
              <a:buAutoNum type="arabicPeriod"/>
            </a:pPr>
            <a:r>
              <a:rPr lang="ru-RU" sz="2400" dirty="0" smtClean="0"/>
              <a:t>Приготовить </a:t>
            </a:r>
            <a:r>
              <a:rPr lang="ru-RU" sz="2400" dirty="0"/>
              <a:t>йогурт</a:t>
            </a:r>
            <a:r>
              <a:rPr lang="ru-RU" sz="2400" dirty="0" smtClean="0"/>
              <a:t>. </a:t>
            </a:r>
          </a:p>
          <a:p>
            <a:pPr marL="457200" lvl="0" indent="-457200">
              <a:buAutoNum type="arabicPeriod"/>
            </a:pPr>
            <a:r>
              <a:rPr lang="ru-RU" sz="2400" dirty="0" smtClean="0"/>
              <a:t>Сделать </a:t>
            </a:r>
            <a:r>
              <a:rPr lang="ru-RU" sz="2400" dirty="0"/>
              <a:t>вывод.</a:t>
            </a:r>
          </a:p>
        </p:txBody>
      </p:sp>
      <p:pic>
        <p:nvPicPr>
          <p:cNvPr id="3074" name="Picture 2" descr="https://sitik.files.wordpress.com/2011/03/omeg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764" y="2602701"/>
            <a:ext cx="46958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1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 опроса: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0764" y="1690687"/>
            <a:ext cx="6208061" cy="3359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0518" y="1580066"/>
            <a:ext cx="8295503" cy="1139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Анкеты раздавались ученикам 5-го и 11-го классов.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о полезных продуктах знают 96% в 11-м классе 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74% учеников 5-го класса.</a:t>
            </a:r>
            <a:endParaRPr lang="ru-RU" sz="2000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981052413"/>
              </p:ext>
            </p:extLst>
          </p:nvPr>
        </p:nvGraphicFramePr>
        <p:xfrm>
          <a:off x="1680518" y="2716532"/>
          <a:ext cx="4821879" cy="3206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42003490"/>
              </p:ext>
            </p:extLst>
          </p:nvPr>
        </p:nvGraphicFramePr>
        <p:xfrm>
          <a:off x="5828269" y="2807651"/>
          <a:ext cx="3930144" cy="318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Результаты опроса:</a:t>
            </a:r>
            <a:endParaRPr lang="ru-RU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0764" y="1690687"/>
            <a:ext cx="6208061" cy="3359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0518" y="1580066"/>
            <a:ext cx="8295503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/>
              <a:t>Что такое живые йогурты знают соответственно 74% и  66% учеников.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000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094364912"/>
              </p:ext>
            </p:extLst>
          </p:nvPr>
        </p:nvGraphicFramePr>
        <p:xfrm>
          <a:off x="1559032" y="3052907"/>
          <a:ext cx="4373219" cy="2664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55891657"/>
              </p:ext>
            </p:extLst>
          </p:nvPr>
        </p:nvGraphicFramePr>
        <p:xfrm>
          <a:off x="6045877" y="3052907"/>
          <a:ext cx="3930144" cy="2664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79275894"/>
              </p:ext>
            </p:extLst>
          </p:nvPr>
        </p:nvGraphicFramePr>
        <p:xfrm>
          <a:off x="5790211" y="2395756"/>
          <a:ext cx="3880752" cy="336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09323000"/>
              </p:ext>
            </p:extLst>
          </p:nvPr>
        </p:nvGraphicFramePr>
        <p:xfrm>
          <a:off x="2050655" y="2419014"/>
          <a:ext cx="3860199" cy="3314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7FF-6A87-4BF6-BD67-3F45185FD52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1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318</Words>
  <Application>Microsoft Office PowerPoint</Application>
  <PresentationFormat>Широкоэкранный</PresentationFormat>
  <Paragraphs>98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Image</vt:lpstr>
      <vt:lpstr>Проект «Живые Йогурты» «Пусть пища ваша будет вашим лекарством» Гиппократ</vt:lpstr>
      <vt:lpstr>Почему выбрана эта тема?</vt:lpstr>
      <vt:lpstr> </vt:lpstr>
      <vt:lpstr> </vt:lpstr>
      <vt:lpstr>Цель проекта:</vt:lpstr>
      <vt:lpstr>Задачи:</vt:lpstr>
      <vt:lpstr>План работы:</vt:lpstr>
      <vt:lpstr>Результаты опроса:</vt:lpstr>
      <vt:lpstr>Результаты опроса:</vt:lpstr>
      <vt:lpstr>Результаты опроса:</vt:lpstr>
      <vt:lpstr>Результаты опроса: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«Наши маленькие друзья»</dc:title>
  <dc:creator>Andy a185</dc:creator>
  <cp:lastModifiedBy>Andy a185</cp:lastModifiedBy>
  <cp:revision>24</cp:revision>
  <dcterms:created xsi:type="dcterms:W3CDTF">2017-04-09T09:09:26Z</dcterms:created>
  <dcterms:modified xsi:type="dcterms:W3CDTF">2017-04-11T17:35:05Z</dcterms:modified>
</cp:coreProperties>
</file>