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3" r:id="rId4"/>
    <p:sldId id="264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8" autoAdjust="0"/>
    <p:restoredTop sz="94707" autoAdjust="0"/>
  </p:normalViewPr>
  <p:slideViewPr>
    <p:cSldViewPr>
      <p:cViewPr varScale="1">
        <p:scale>
          <a:sx n="70" d="100"/>
          <a:sy n="70" d="100"/>
        </p:scale>
        <p:origin x="-13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ru.wikipedia.org/wiki/%D0%98%D0%B7%D0%BE%D0%B1%D1%80%D0%B0%D0%B6%D0%B5%D0%BD%D0%B8%D0%B5:Anton_van_Leeuwenhoek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http://biouroki.ru/content/page/685/6.png" TargetMode="External"/><Relationship Id="rId3" Type="http://schemas.openxmlformats.org/officeDocument/2006/relationships/image" Target="http://biouroki.ru/content/page/685/1.png" TargetMode="External"/><Relationship Id="rId7" Type="http://schemas.openxmlformats.org/officeDocument/2006/relationships/image" Target="http://biouroki.ru/content/page/685/3.png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http://biouroki.ru/content/page/685/5.png" TargetMode="External"/><Relationship Id="rId5" Type="http://schemas.openxmlformats.org/officeDocument/2006/relationships/image" Target="http://biouroki.ru/content/page/685/2.png" TargetMode="External"/><Relationship Id="rId15" Type="http://schemas.openxmlformats.org/officeDocument/2006/relationships/image" Target="http://biouroki.ru/content/page/685/7.png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image" Target="http://biouroki.ru/content/page/685/4.png" TargetMode="External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Виды бактерии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почвенные бактерииhttp://soils.usda.gov/sqi/soil_quality/soil_biology/images/PBUT_L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087" y="1357298"/>
            <a:ext cx="7710937" cy="5161661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56102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0033CC"/>
                    </a:gs>
                    <a:gs pos="100000">
                      <a:srgbClr val="0066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История изучения бактерий</a:t>
            </a:r>
          </a:p>
        </p:txBody>
      </p:sp>
      <p:pic>
        <p:nvPicPr>
          <p:cNvPr id="6149" name="Picture 5" descr="Антони ван Левенгук">
            <a:hlinkClick r:id="rId2" tooltip="&quot;Антони ван Левенгук&quot;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075" y="1066800"/>
            <a:ext cx="34782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Рис. 1 (1,62К)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3657600"/>
            <a:ext cx="4495800" cy="2801938"/>
          </a:xfrm>
          <a:prstGeom prst="rect">
            <a:avLst/>
          </a:prstGeom>
          <a:noFill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400800" y="6248400"/>
            <a:ext cx="2449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6600"/>
                </a:solidFill>
              </a:rPr>
              <a:t>Рисунки Левенгука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191000" y="1143000"/>
            <a:ext cx="46482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accent2"/>
                </a:solidFill>
              </a:rPr>
              <a:t>Антони ван </a:t>
            </a:r>
          </a:p>
          <a:p>
            <a:r>
              <a:rPr lang="ru-RU" sz="3200" b="1">
                <a:solidFill>
                  <a:schemeClr val="accent2"/>
                </a:solidFill>
              </a:rPr>
              <a:t>Левенгук  (1676 г.) </a:t>
            </a:r>
          </a:p>
          <a:p>
            <a:r>
              <a:rPr lang="ru-RU" sz="3200" b="1">
                <a:solidFill>
                  <a:schemeClr val="accent2"/>
                </a:solidFill>
              </a:rPr>
              <a:t>открыл бактерии, </a:t>
            </a:r>
          </a:p>
          <a:p>
            <a:r>
              <a:rPr lang="ru-RU" sz="3200" b="1">
                <a:solidFill>
                  <a:schemeClr val="accent2"/>
                </a:solidFill>
              </a:rPr>
              <a:t>назвал их</a:t>
            </a:r>
            <a:r>
              <a:rPr lang="ru-RU" sz="3200" b="1"/>
              <a:t> </a:t>
            </a:r>
          </a:p>
          <a:p>
            <a:r>
              <a:rPr lang="ru-RU" sz="3200" b="1">
                <a:solidFill>
                  <a:srgbClr val="006600"/>
                </a:solidFill>
              </a:rPr>
              <a:t>«анималькули»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81400" y="990600"/>
            <a:ext cx="5105400" cy="28670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dirty="0"/>
              <a:t> </a:t>
            </a:r>
            <a:r>
              <a:rPr lang="ru-RU" b="1" dirty="0">
                <a:solidFill>
                  <a:srgbClr val="0033CC"/>
                </a:solidFill>
                <a:latin typeface="Times New Roman" pitchFamily="18" charset="0"/>
              </a:rPr>
              <a:t>Название </a:t>
            </a:r>
            <a:r>
              <a:rPr lang="ru-RU" b="1" dirty="0">
                <a:solidFill>
                  <a:srgbClr val="006600"/>
                </a:solidFill>
                <a:latin typeface="Times New Roman" pitchFamily="18" charset="0"/>
              </a:rPr>
              <a:t>«бактерии»</a:t>
            </a:r>
            <a:r>
              <a:rPr lang="ru-RU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endParaRPr lang="ru-RU" b="1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</a:rPr>
              <a:t>ввёл </a:t>
            </a:r>
            <a:r>
              <a:rPr lang="ru-RU" b="1" dirty="0">
                <a:solidFill>
                  <a:srgbClr val="0033CC"/>
                </a:solidFill>
                <a:latin typeface="Times New Roman" pitchFamily="18" charset="0"/>
              </a:rPr>
              <a:t>в употребление </a:t>
            </a:r>
            <a:endParaRPr lang="ru-RU" b="1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</a:rPr>
              <a:t>Христиан </a:t>
            </a:r>
            <a:r>
              <a:rPr lang="ru-RU" b="1" dirty="0" err="1">
                <a:solidFill>
                  <a:srgbClr val="0033CC"/>
                </a:solidFill>
                <a:latin typeface="Times New Roman" pitchFamily="18" charset="0"/>
              </a:rPr>
              <a:t>Эренберг</a:t>
            </a:r>
            <a:r>
              <a:rPr lang="ru-RU" b="1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</a:p>
          <a:p>
            <a:pPr algn="ctr">
              <a:buFontTx/>
              <a:buNone/>
            </a:pPr>
            <a:r>
              <a:rPr lang="ru-RU" b="1" dirty="0">
                <a:solidFill>
                  <a:srgbClr val="0033CC"/>
                </a:solidFill>
                <a:latin typeface="Times New Roman" pitchFamily="18" charset="0"/>
              </a:rPr>
              <a:t>в 1828.</a:t>
            </a:r>
          </a:p>
        </p:txBody>
      </p:sp>
      <p:pic>
        <p:nvPicPr>
          <p:cNvPr id="8195" name="Picture 3" descr="a9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549275"/>
            <a:ext cx="3025775" cy="3870325"/>
          </a:xfrm>
          <a:prstGeom prst="rect">
            <a:avLst/>
          </a:prstGeom>
          <a:noFill/>
        </p:spPr>
      </p:pic>
      <p:pic>
        <p:nvPicPr>
          <p:cNvPr id="6" name="Picture 3" descr="a9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3719554" cy="4757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836709"/>
          <a:ext cx="8100393" cy="6021290"/>
        </p:xfrm>
        <a:graphic>
          <a:graphicData uri="http://schemas.openxmlformats.org/drawingml/2006/table">
            <a:tbl>
              <a:tblPr/>
              <a:tblGrid>
                <a:gridCol w="2700131"/>
                <a:gridCol w="2700131"/>
                <a:gridCol w="2700131"/>
              </a:tblGrid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Название бактерии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Форма бактерии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Изображение бактерии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EE"/>
                    </a:solidFill>
                  </a:tcPr>
                </a:tc>
              </a:tr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Кокки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Шарообразная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Бацилла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Палочковидная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Вибрион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Изогнутая в виде запятой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Спирилла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Спиралевидная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Стрептококки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Цепочка из кокков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34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Стафилококки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Грозди кокков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4896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Диплококки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8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Две круглые бактерии, заключённые в одной слизистой капсуле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9464" name="Picture 8" descr="http://biouroki.ru/content/page/685/1.pn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915816" y="1556792"/>
            <a:ext cx="1656184" cy="576063"/>
          </a:xfrm>
          <a:prstGeom prst="rect">
            <a:avLst/>
          </a:prstGeom>
          <a:noFill/>
        </p:spPr>
      </p:pic>
      <p:pic>
        <p:nvPicPr>
          <p:cNvPr id="19463" name="Picture 7" descr="http://biouroki.ru/content/page/685/2.png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3059832" y="2204864"/>
            <a:ext cx="1512168" cy="576064"/>
          </a:xfrm>
          <a:prstGeom prst="rect">
            <a:avLst/>
          </a:prstGeom>
          <a:noFill/>
        </p:spPr>
      </p:pic>
      <p:pic>
        <p:nvPicPr>
          <p:cNvPr id="19462" name="Picture 6" descr="http://biouroki.ru/content/page/685/3.png"/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3131840" y="2852936"/>
            <a:ext cx="1368152" cy="576065"/>
          </a:xfrm>
          <a:prstGeom prst="rect">
            <a:avLst/>
          </a:prstGeom>
          <a:noFill/>
        </p:spPr>
      </p:pic>
      <p:pic>
        <p:nvPicPr>
          <p:cNvPr id="19461" name="Picture 5" descr="http://biouroki.ru/content/page/685/4.png"/>
          <p:cNvPicPr>
            <a:picLocks noChangeAspect="1" noChangeArrowheads="1"/>
          </p:cNvPicPr>
          <p:nvPr/>
        </p:nvPicPr>
        <p:blipFill>
          <a:blip r:embed="rId8" r:link="rId9" cstate="print"/>
          <a:srcRect/>
          <a:stretch>
            <a:fillRect/>
          </a:stretch>
        </p:blipFill>
        <p:spPr bwMode="auto">
          <a:xfrm>
            <a:off x="3059832" y="3573016"/>
            <a:ext cx="1656184" cy="504056"/>
          </a:xfrm>
          <a:prstGeom prst="rect">
            <a:avLst/>
          </a:prstGeom>
          <a:noFill/>
        </p:spPr>
      </p:pic>
      <p:pic>
        <p:nvPicPr>
          <p:cNvPr id="19460" name="Picture 4" descr="http://biouroki.ru/content/page/685/5.png"/>
          <p:cNvPicPr>
            <a:picLocks noChangeAspect="1" noChangeArrowheads="1"/>
          </p:cNvPicPr>
          <p:nvPr/>
        </p:nvPicPr>
        <p:blipFill>
          <a:blip r:embed="rId10" r:link="rId11" cstate="print"/>
          <a:srcRect/>
          <a:stretch>
            <a:fillRect/>
          </a:stretch>
        </p:blipFill>
        <p:spPr bwMode="auto">
          <a:xfrm>
            <a:off x="2915816" y="4221089"/>
            <a:ext cx="1800200" cy="576064"/>
          </a:xfrm>
          <a:prstGeom prst="rect">
            <a:avLst/>
          </a:prstGeom>
          <a:noFill/>
        </p:spPr>
      </p:pic>
      <p:pic>
        <p:nvPicPr>
          <p:cNvPr id="19459" name="Picture 3" descr="http://biouroki.ru/content/page/685/6.png"/>
          <p:cNvPicPr>
            <a:picLocks noChangeAspect="1" noChangeArrowheads="1"/>
          </p:cNvPicPr>
          <p:nvPr/>
        </p:nvPicPr>
        <p:blipFill>
          <a:blip r:embed="rId12" r:link="rId13" cstate="print"/>
          <a:srcRect/>
          <a:stretch>
            <a:fillRect/>
          </a:stretch>
        </p:blipFill>
        <p:spPr bwMode="auto">
          <a:xfrm>
            <a:off x="2987824" y="4869159"/>
            <a:ext cx="1656184" cy="576065"/>
          </a:xfrm>
          <a:prstGeom prst="rect">
            <a:avLst/>
          </a:prstGeom>
          <a:noFill/>
        </p:spPr>
      </p:pic>
      <p:pic>
        <p:nvPicPr>
          <p:cNvPr id="19458" name="Picture 2" descr="http://biouroki.ru/content/page/685/7.png"/>
          <p:cNvPicPr>
            <a:picLocks noChangeAspect="1" noChangeArrowheads="1"/>
          </p:cNvPicPr>
          <p:nvPr/>
        </p:nvPicPr>
        <p:blipFill>
          <a:blip r:embed="rId14" r:link="rId15" cstate="print"/>
          <a:srcRect/>
          <a:stretch>
            <a:fillRect/>
          </a:stretch>
        </p:blipFill>
        <p:spPr bwMode="auto">
          <a:xfrm>
            <a:off x="3059832" y="5517232"/>
            <a:ext cx="1711821" cy="647700"/>
          </a:xfrm>
          <a:prstGeom prst="rect">
            <a:avLst/>
          </a:prstGeom>
          <a:noFill/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2987824" y="341231"/>
            <a:ext cx="30963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Классификация бактерий по форме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Рисунок 1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0"/>
            <a:ext cx="4176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Рисунок 1</a:t>
            </a:r>
          </a:p>
          <a:p>
            <a:r>
              <a:rPr lang="ru-RU" sz="1200" b="1" dirty="0" smtClean="0"/>
              <a:t>В</a:t>
            </a:r>
            <a:r>
              <a:rPr lang="ru-RU" sz="1200" dirty="0" smtClean="0"/>
              <a:t>иды бактерий по способу передвижения</a:t>
            </a:r>
            <a:endParaRPr lang="ru-RU" sz="1200" dirty="0"/>
          </a:p>
        </p:txBody>
      </p:sp>
      <p:pic>
        <p:nvPicPr>
          <p:cNvPr id="34818" name="Picture 2" descr="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0688"/>
            <a:ext cx="7920880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7488832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131841" y="116632"/>
            <a:ext cx="16561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Рисунок 2</a:t>
            </a:r>
            <a:endParaRPr lang="ru-RU" sz="1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3848" y="188640"/>
            <a:ext cx="1728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Рисунок 3</a:t>
            </a:r>
            <a:endParaRPr lang="ru-RU" sz="1200" dirty="0"/>
          </a:p>
        </p:txBody>
      </p:sp>
      <p:pic>
        <p:nvPicPr>
          <p:cNvPr id="36866" name="Picture 2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9"/>
            <a:ext cx="7416824" cy="6082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635896" y="33345"/>
            <a:ext cx="165618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Рисунок 4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90" name="Picture 2" descr="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2696"/>
            <a:ext cx="7704856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</TotalTime>
  <Words>88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Виды бактерии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каб18</cp:lastModifiedBy>
  <cp:revision>6</cp:revision>
  <dcterms:created xsi:type="dcterms:W3CDTF">2017-04-11T15:51:15Z</dcterms:created>
  <dcterms:modified xsi:type="dcterms:W3CDTF">2017-04-14T04:43:34Z</dcterms:modified>
</cp:coreProperties>
</file>