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00"/>
    <a:srgbClr val="FF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2856D-DFD4-4BC6-A8B5-9645E41F668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57318-E5F6-40DA-99C3-A7D4BBB49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044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357318-E5F6-40DA-99C3-A7D4BBB49C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593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40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40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14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9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0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43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09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61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4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83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E0DEB-87E9-4E36-8B24-D76286D3B603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371EE-E8F8-40DF-B941-5A862CE59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6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0"/>
            <a:ext cx="8856984" cy="504056"/>
          </a:xfrm>
        </p:spPr>
        <p:txBody>
          <a:bodyPr>
            <a:normAutofit fontScale="90000"/>
          </a:bodyPr>
          <a:lstStyle/>
          <a:p>
            <a:r>
              <a:rPr lang="ru-RU" sz="2600" b="1" dirty="0" smtClean="0"/>
              <a:t>Календарь иммунизации детей и взрослых по возрастам </a:t>
            </a:r>
            <a:br>
              <a:rPr lang="ru-RU" sz="2600" b="1" dirty="0" smtClean="0"/>
            </a:br>
            <a:r>
              <a:rPr lang="ru-RU" sz="1600" b="1" dirty="0" smtClean="0"/>
              <a:t>(согласно приказу Минздрава РФ от 21.03.2014 № 125н)</a:t>
            </a:r>
            <a:endParaRPr lang="ru-RU" sz="1600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907326"/>
              </p:ext>
            </p:extLst>
          </p:nvPr>
        </p:nvGraphicFramePr>
        <p:xfrm>
          <a:off x="0" y="566155"/>
          <a:ext cx="9143988" cy="56521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9632"/>
                <a:gridCol w="432048"/>
                <a:gridCol w="3334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  <a:gridCol w="418756"/>
              </a:tblGrid>
              <a:tr h="309253"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ИНФЕКЦИЯ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14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ДЕТИ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</a:rPr>
                        <a:t> ДО 18 ЛЕТ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ВЗРОСЛЫЕ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309253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ВОЗРАСТ (МЕСЯЦЫ)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ВОЗРАСТ (ЛЕТ)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ВОЗРАСТ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374036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4,5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15-17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18-25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26-35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36-55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56-59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60+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55325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Туберкулез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3-7 день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52415">
                <a:tc rowSpan="2"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Гепатит В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V1 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V3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4036">
                <a:tc vMerge="1"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V1 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V3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V4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14545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Пневмококковая инфекция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V1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V2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925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Коклюш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V1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V3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RV1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14545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Дифтерия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</a:rPr>
                        <a:t> и столбняк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RV3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Каждые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</a:rPr>
                        <a:t> 10 лет с момента последней ревакцинации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9253">
                <a:tc rowSpan="2"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Полиомиелит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V1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ИПВ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V2</a:t>
                      </a:r>
                      <a:endParaRPr lang="ru-RU" sz="9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ИПВ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V3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RV1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RV3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14258">
                <a:tc vMerge="1"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ИПВ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ИПВ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ИПВ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ИПВ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14545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Гемофильная инфекция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V1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V2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V3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925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Корь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RV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925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Краснуха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жен.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14545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Эпидемический паротит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9253"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Грипп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Ежегодно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Ежегодно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Ежегодно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D6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3"/>
          <p:cNvSpPr txBox="1">
            <a:spLocks/>
          </p:cNvSpPr>
          <p:nvPr/>
        </p:nvSpPr>
        <p:spPr>
          <a:xfrm>
            <a:off x="0" y="6237312"/>
            <a:ext cx="1871700" cy="620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100" b="1" dirty="0" smtClean="0">
                <a:solidFill>
                  <a:schemeClr val="accent1">
                    <a:lumMod val="75000"/>
                  </a:schemeClr>
                </a:solidFill>
              </a:rPr>
              <a:t>V – </a:t>
            </a: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вакцинация;</a:t>
            </a:r>
          </a:p>
          <a:p>
            <a:pPr algn="l"/>
            <a:r>
              <a:rPr lang="en-US" sz="1100" b="1" dirty="0" smtClean="0">
                <a:solidFill>
                  <a:schemeClr val="accent1">
                    <a:lumMod val="75000"/>
                  </a:schemeClr>
                </a:solidFill>
              </a:rPr>
              <a:t>RV – </a:t>
            </a: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ревакцинация;</a:t>
            </a:r>
          </a:p>
          <a:p>
            <a:pPr algn="l"/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ИПВ – инактивированная полиомиелитная вакцина</a:t>
            </a:r>
            <a:endParaRPr lang="ru-RU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763688" y="6453336"/>
            <a:ext cx="216024" cy="216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1979712" y="6309320"/>
            <a:ext cx="151216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сем лицам данной возрастной группы</a:t>
            </a:r>
            <a:endParaRPr lang="ru-RU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563888" y="6453336"/>
            <a:ext cx="216024" cy="216024"/>
          </a:xfrm>
          <a:prstGeom prst="ellipse">
            <a:avLst/>
          </a:prstGeom>
          <a:solidFill>
            <a:srgbClr val="D60000"/>
          </a:solidFill>
          <a:ln>
            <a:solidFill>
              <a:srgbClr val="D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3"/>
          <p:cNvSpPr txBox="1">
            <a:spLocks/>
          </p:cNvSpPr>
          <p:nvPr/>
        </p:nvSpPr>
        <p:spPr>
          <a:xfrm>
            <a:off x="3779912" y="6309320"/>
            <a:ext cx="12241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100" b="1" dirty="0">
                <a:solidFill>
                  <a:schemeClr val="accent1">
                    <a:lumMod val="75000"/>
                  </a:schemeClr>
                </a:solidFill>
              </a:rPr>
              <a:t>л</a:t>
            </a: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ицам из групп риска</a:t>
            </a:r>
            <a:endParaRPr lang="ru-RU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076056" y="6453336"/>
            <a:ext cx="216024" cy="21602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3"/>
          <p:cNvSpPr txBox="1">
            <a:spLocks/>
          </p:cNvSpPr>
          <p:nvPr/>
        </p:nvSpPr>
        <p:spPr>
          <a:xfrm>
            <a:off x="5292080" y="6309320"/>
            <a:ext cx="158417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100" b="1" dirty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анее не привитым, не имеющим сведений о прививках</a:t>
            </a:r>
            <a:endParaRPr lang="ru-RU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804248" y="6453336"/>
            <a:ext cx="216024" cy="21602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3"/>
          <p:cNvSpPr txBox="1">
            <a:spLocks/>
          </p:cNvSpPr>
          <p:nvPr/>
        </p:nvSpPr>
        <p:spPr>
          <a:xfrm>
            <a:off x="6912260" y="6309320"/>
            <a:ext cx="223174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100" b="1" i="0" u="none" strike="noStrike" baseline="0" dirty="0" smtClean="0">
                <a:solidFill>
                  <a:schemeClr val="accent1">
                    <a:lumMod val="75000"/>
                  </a:schemeClr>
                </a:solidFill>
              </a:rPr>
              <a:t>не болевшим, не привитым, привитым однократно, не имеющим сведений о прививках</a:t>
            </a:r>
          </a:p>
        </p:txBody>
      </p:sp>
    </p:spTree>
    <p:extLst>
      <p:ext uri="{BB962C8B-B14F-4D97-AF65-F5344CB8AC3E}">
        <p14:creationId xmlns:p14="http://schemas.microsoft.com/office/powerpoint/2010/main" val="33008989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154</Words>
  <Application>Microsoft Office PowerPoint</Application>
  <PresentationFormat>Экран (4:3)</PresentationFormat>
  <Paragraphs>86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Календарь иммунизации детей и взрослых по возрастам  (согласно приказу Минздрава РФ от 21.03.2014 № 125н)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Календарь иммунизации детей и взрослых по возрастам</dc:title>
  <dc:creator>Ржанова</dc:creator>
  <cp:lastModifiedBy>Ржанова</cp:lastModifiedBy>
  <cp:revision>10</cp:revision>
  <dcterms:created xsi:type="dcterms:W3CDTF">2017-04-04T05:11:27Z</dcterms:created>
  <dcterms:modified xsi:type="dcterms:W3CDTF">2017-04-04T09:23:05Z</dcterms:modified>
</cp:coreProperties>
</file>