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1" r:id="rId7"/>
    <p:sldId id="270" r:id="rId8"/>
    <p:sldId id="263" r:id="rId9"/>
    <p:sldId id="281" r:id="rId10"/>
    <p:sldId id="268" r:id="rId11"/>
    <p:sldId id="273" r:id="rId12"/>
    <p:sldId id="274" r:id="rId13"/>
    <p:sldId id="280" r:id="rId14"/>
    <p:sldId id="264" r:id="rId15"/>
    <p:sldId id="275" r:id="rId16"/>
    <p:sldId id="265" r:id="rId17"/>
    <p:sldId id="266" r:id="rId18"/>
    <p:sldId id="267" r:id="rId19"/>
    <p:sldId id="276" r:id="rId2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4B63"/>
    <a:srgbClr val="DBCFC2"/>
    <a:srgbClr val="8D6374"/>
    <a:srgbClr val="C7B6BC"/>
    <a:srgbClr val="353537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1.9791668289999041E-2"/>
                  <c:y val="-4.8148148148148148E-2"/>
                </c:manualLayout>
              </c:layout>
              <c:dLblPos val="bestFit"/>
              <c:showLegendKey val="1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500001025262554E-2"/>
                  <c:y val="2.5925925925925936E-2"/>
                </c:manualLayout>
              </c:layout>
              <c:dLblPos val="bestFit"/>
              <c:showLegendKey val="1"/>
              <c:showCatName val="1"/>
              <c:showPercent val="1"/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1"/>
            <c:showCatName val="1"/>
            <c:showPercent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пользуются Онлайн-переводчиками</c:v>
                </c:pt>
                <c:pt idx="1">
                  <c:v>знакомы, но не пользуются 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0.85000000000000009</c:v>
                </c:pt>
                <c:pt idx="1">
                  <c:v>0.15000000000000002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750001537893825E-2"/>
          <c:y val="0.11740201224846902"/>
          <c:w val="0.39013028134270716"/>
          <c:h val="0.8337143482064746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38703436679790065"/>
          <c:y val="2.03703703703704E-2"/>
          <c:w val="0.5395833333333333"/>
          <c:h val="0.9592592592592597"/>
        </c:manualLayout>
      </c:layout>
      <c:pieChart>
        <c:varyColors val="1"/>
        <c:ser>
          <c:idx val="0"/>
          <c:order val="0"/>
          <c:dPt>
            <c:idx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6.3541666666666663E-2"/>
                  <c:y val="7.2222222222222229E-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229166666666669"/>
                  <c:y val="-0.18333333333333338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3124999999999999E-2"/>
                  <c:y val="4.0740740740740751E-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5208333333333338E-2"/>
                  <c:y val="0.19074074074074074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 переводе текста песен</c:v>
                </c:pt>
                <c:pt idx="1">
                  <c:v>При выполнение домашнего задания</c:v>
                </c:pt>
                <c:pt idx="2">
                  <c:v>При переводе надписей  на футболках и этикетках</c:v>
                </c:pt>
                <c:pt idx="3">
                  <c:v>При работе с компьютерами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5.4006270049577192E-2"/>
          <c:w val="0.40323548228346456"/>
          <c:h val="0.8904381743948672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7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31479117454068239"/>
          <c:y val="9.146033829104705E-2"/>
          <c:w val="0.43622399934383244"/>
          <c:h val="0.880241660661507"/>
        </c:manualLayout>
      </c:layout>
      <c:pieChart>
        <c:varyColors val="1"/>
        <c:ser>
          <c:idx val="0"/>
          <c:order val="0"/>
          <c:dPt>
            <c:idx val="0"/>
            <c:explosion val="3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Google Trаnslate </c:v>
                </c:pt>
                <c:pt idx="1">
                  <c:v>Yandex</c:v>
                </c:pt>
                <c:pt idx="2">
                  <c:v>Translate.ru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0.62000000000000044</c:v>
                </c:pt>
                <c:pt idx="1">
                  <c:v>0.30000000000000021</c:v>
                </c:pt>
                <c:pt idx="2">
                  <c:v>8.0000000000000043E-2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3958333333333331E-2"/>
          <c:y val="6.3999270924467791E-2"/>
          <c:w val="0.27518134842519659"/>
          <c:h val="0.566399533391659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9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B96F4-1F9B-487F-9E0E-45D3D9347223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1572A-CEF0-4A90-AF06-88507A85C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895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1572A-CEF0-4A90-AF06-88507A85C24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316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6899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716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862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4724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2018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1714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10603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6707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2334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776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3648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87ABD-5426-41E0-84F2-3E4A362840A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59F66-8410-4A60-84BC-C398DEE5F2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10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6930"/>
          <a:stretch/>
        </p:blipFill>
        <p:spPr>
          <a:xfrm>
            <a:off x="-3673" y="0"/>
            <a:ext cx="1219567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029" y="4830560"/>
            <a:ext cx="11501611" cy="1410727"/>
          </a:xfrm>
          <a:solidFill>
            <a:srgbClr val="874B63"/>
          </a:solidFill>
          <a:ln>
            <a:solidFill>
              <a:srgbClr val="874B63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5400" b="1" dirty="0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Онлайн-переводчики как средство изучения иностранных языков</a:t>
            </a:r>
            <a:endParaRPr lang="ru-RU" sz="5400" b="1" i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4948">
            <a:off x="3010570" y="2048568"/>
            <a:ext cx="895350" cy="733425"/>
          </a:xfrm>
        </p:spPr>
      </p:pic>
    </p:spTree>
    <p:extLst>
      <p:ext uri="{BB962C8B-B14F-4D97-AF65-F5344CB8AC3E}">
        <p14:creationId xmlns="" xmlns:p14="http://schemas.microsoft.com/office/powerpoint/2010/main" val="1972995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375" y="177987"/>
            <a:ext cx="3734716" cy="273046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Подзаголовок 4"/>
          <p:cNvSpPr>
            <a:spLocks noGrp="1"/>
          </p:cNvSpPr>
          <p:nvPr>
            <p:ph sz="half" idx="1"/>
          </p:nvPr>
        </p:nvSpPr>
        <p:spPr>
          <a:xfrm>
            <a:off x="189376" y="2908453"/>
            <a:ext cx="3734716" cy="72711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Месяц назад я сорвал цветы и подарил их маме 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2046" r="3084"/>
          <a:stretch/>
        </p:blipFill>
        <p:spPr>
          <a:xfrm>
            <a:off x="8121511" y="177986"/>
            <a:ext cx="3966072" cy="2730465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025325" y="2908452"/>
            <a:ext cx="3997242" cy="70790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Во сне покрывало упало на пол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375" y="3949281"/>
            <a:ext cx="9510584" cy="18899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375" y="5797193"/>
            <a:ext cx="9510584" cy="749873"/>
          </a:xfrm>
          <a:prstGeom prst="rect">
            <a:avLst/>
          </a:prstGeom>
        </p:spPr>
      </p:pic>
      <p:pic>
        <p:nvPicPr>
          <p:cNvPr id="10244" name="Picture 4" descr="https://pp.userapi.com/c834204/v834204965/10c1e5/9JlWE3nm5FE.jpg"/>
          <p:cNvPicPr>
            <a:picLocks noChangeAspect="1" noChangeArrowheads="1"/>
          </p:cNvPicPr>
          <p:nvPr/>
        </p:nvPicPr>
        <p:blipFill>
          <a:blip r:embed="rId6" cstate="print"/>
          <a:srcRect l="1063"/>
          <a:stretch>
            <a:fillRect/>
          </a:stretch>
        </p:blipFill>
        <p:spPr bwMode="auto">
          <a:xfrm>
            <a:off x="4037162" y="155276"/>
            <a:ext cx="3985404" cy="276908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8117456" y="2929806"/>
            <a:ext cx="3942273" cy="6674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шла на каблуках, упала и сломала ногти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8833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595" y="156235"/>
            <a:ext cx="4224854" cy="286819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9952" y="156235"/>
            <a:ext cx="5100809" cy="283581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9952" y="3568594"/>
            <a:ext cx="5100809" cy="23982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6595" y="2995747"/>
            <a:ext cx="422485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/>
              <a:t>Я </a:t>
            </a:r>
            <a:r>
              <a:rPr lang="ru-RU" sz="2000" b="1" dirty="0" smtClean="0"/>
              <a:t>ехала </a:t>
            </a:r>
            <a:r>
              <a:rPr lang="ru-RU" sz="2000" b="1" dirty="0"/>
              <a:t>на бал на автобусе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99951" y="2972776"/>
            <a:ext cx="510080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Я вбил гвоздь в красную стену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99952" y="5962448"/>
            <a:ext cx="5100809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Я положила </a:t>
            </a:r>
            <a:r>
              <a:rPr lang="ru-RU" sz="2000" b="1" dirty="0">
                <a:solidFill>
                  <a:schemeClr val="tx1"/>
                </a:solidFill>
              </a:rPr>
              <a:t>семечки в миску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/>
          <a:srcRect b="8982"/>
          <a:stretch/>
        </p:blipFill>
        <p:spPr>
          <a:xfrm>
            <a:off x="216595" y="3555304"/>
            <a:ext cx="4224854" cy="255905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6595" y="6114361"/>
            <a:ext cx="4224854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Страус лежал на поляне</a:t>
            </a:r>
          </a:p>
        </p:txBody>
      </p:sp>
    </p:spTree>
    <p:extLst>
      <p:ext uri="{BB962C8B-B14F-4D97-AF65-F5344CB8AC3E}">
        <p14:creationId xmlns="" xmlns:p14="http://schemas.microsoft.com/office/powerpoint/2010/main" val="1357616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r="2076"/>
          <a:stretch/>
        </p:blipFill>
        <p:spPr>
          <a:xfrm>
            <a:off x="66101" y="214821"/>
            <a:ext cx="4421379" cy="30478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87480" y="215673"/>
            <a:ext cx="2376029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На седьмом </a:t>
            </a:r>
            <a:r>
              <a:rPr lang="ru-RU" sz="3200" b="1" dirty="0" smtClean="0">
                <a:solidFill>
                  <a:schemeClr val="tx1"/>
                </a:solidFill>
              </a:rPr>
              <a:t>этаже </a:t>
            </a:r>
            <a:r>
              <a:rPr lang="ru-RU" sz="3200" b="1" dirty="0">
                <a:solidFill>
                  <a:schemeClr val="tx1"/>
                </a:solidFill>
              </a:rPr>
              <a:t>за семь </a:t>
            </a:r>
            <a:r>
              <a:rPr lang="ru-RU" sz="3200" b="1" dirty="0" smtClean="0">
                <a:solidFill>
                  <a:schemeClr val="tx1"/>
                </a:solidFill>
              </a:rPr>
              <a:t>часов счастья</a:t>
            </a:r>
            <a:r>
              <a:rPr lang="ru-RU" sz="3200" b="1" dirty="0">
                <a:solidFill>
                  <a:schemeClr val="tx1"/>
                </a:solidFill>
              </a:rPr>
              <a:t>,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Спасибо </a:t>
            </a:r>
            <a:r>
              <a:rPr lang="ru-RU" sz="3200" b="1" dirty="0">
                <a:solidFill>
                  <a:schemeClr val="tx1"/>
                </a:solidFill>
              </a:rPr>
              <a:t>тебе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2733"/>
          <a:stretch/>
        </p:blipFill>
        <p:spPr>
          <a:xfrm>
            <a:off x="66101" y="3703702"/>
            <a:ext cx="4346745" cy="26776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12846" y="3703703"/>
            <a:ext cx="2442104" cy="2677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Тополиный пух, жара июль, ночи такие лунные,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А солёный ветер дул, унося с собою мысли грустные.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5222" y="72086"/>
            <a:ext cx="4566214" cy="33341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83781" y="3406247"/>
            <a:ext cx="4557655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А он тебя целует, говорит что любит и ночами обнимает, к сердцу прижимает.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А я мучаюсь от боли со своей любовью, фотографии в альбоме о тебе напомнят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167333" y="2725946"/>
            <a:ext cx="1991264" cy="70727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7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этаж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026879" y="5727940"/>
            <a:ext cx="3368615" cy="8452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 он тебя целует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020018" y="6202392"/>
            <a:ext cx="2543355" cy="5174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Тополиный пух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08992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4" y="162741"/>
            <a:ext cx="11028363" cy="304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9241" y="3347049"/>
            <a:ext cx="4432540" cy="340743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/>
              <a:t>Холодный ветер с дождём</a:t>
            </a:r>
            <a:br>
              <a:rPr lang="ru-RU" b="1" dirty="0" smtClean="0"/>
            </a:br>
            <a:r>
              <a:rPr lang="ru-RU" b="1" dirty="0" smtClean="0"/>
              <a:t>Усилился стократно</a:t>
            </a:r>
            <a:br>
              <a:rPr lang="ru-RU" b="1" dirty="0" smtClean="0"/>
            </a:br>
            <a:r>
              <a:rPr lang="ru-RU" b="1" dirty="0" smtClean="0"/>
              <a:t>Всё говорит об одном</a:t>
            </a:r>
            <a:br>
              <a:rPr lang="ru-RU" b="1" dirty="0" smtClean="0"/>
            </a:br>
            <a:r>
              <a:rPr lang="ru-RU" b="1" dirty="0" smtClean="0"/>
              <a:t>Что нет пути обратно</a:t>
            </a:r>
            <a:br>
              <a:rPr lang="ru-RU" b="1" dirty="0" smtClean="0"/>
            </a:br>
            <a:r>
              <a:rPr lang="ru-RU" b="1" dirty="0" smtClean="0"/>
              <a:t>Что ты не мой Лопушок</a:t>
            </a:r>
            <a:br>
              <a:rPr lang="ru-RU" b="1" dirty="0" smtClean="0"/>
            </a:br>
            <a:r>
              <a:rPr lang="ru-RU" b="1" dirty="0" smtClean="0"/>
              <a:t>А я не твой Андрейка</a:t>
            </a:r>
            <a:br>
              <a:rPr lang="ru-RU" b="1" dirty="0" smtClean="0"/>
            </a:br>
            <a:r>
              <a:rPr lang="ru-RU" b="1" dirty="0" smtClean="0"/>
              <a:t>Что у любви у нашей</a:t>
            </a:r>
            <a:br>
              <a:rPr lang="ru-RU" b="1" dirty="0" smtClean="0"/>
            </a:br>
            <a:r>
              <a:rPr lang="ru-RU" b="1" dirty="0" smtClean="0"/>
              <a:t>Села батарейка.</a:t>
            </a:r>
            <a:endParaRPr lang="ru-RU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45776" y="3483353"/>
            <a:ext cx="3249583" cy="132556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Батарейка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18898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0103" y="5270359"/>
            <a:ext cx="1331794" cy="1553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0255"/>
            <a:ext cx="12192000" cy="12319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b="1" dirty="0" smtClean="0"/>
              <a:t>	Плюсы:</a:t>
            </a:r>
            <a:endParaRPr lang="ru-RU" sz="2800" u="sng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795" y="1428528"/>
            <a:ext cx="8443762" cy="43513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b="1" dirty="0" smtClean="0"/>
              <a:t>Если люди прибегают к помощи Интернет-сервисов именно в целях понимания общего смысла переводимого текста, а не точного, тогда онлайн-переводчик окажет им помощь.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Д</a:t>
            </a:r>
            <a:r>
              <a:rPr lang="ru-RU" sz="2400" b="1" dirty="0" smtClean="0"/>
              <a:t>оступность в любое время и в любом месте, где имеется доступ к Глобальной Сети.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П</a:t>
            </a:r>
            <a:r>
              <a:rPr lang="ru-RU" sz="2400" b="1" dirty="0" smtClean="0"/>
              <a:t>ользователи ценят высокую скорость выполнения переводов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r="17239"/>
          <a:stretch/>
        </p:blipFill>
        <p:spPr>
          <a:xfrm>
            <a:off x="8664219" y="1211665"/>
            <a:ext cx="2859128" cy="2595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4219" y="3806985"/>
            <a:ext cx="2926748" cy="292674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64" y="5502960"/>
            <a:ext cx="1819498" cy="1364623"/>
          </a:xfrm>
        </p:spPr>
      </p:pic>
    </p:spTree>
    <p:extLst>
      <p:ext uri="{BB962C8B-B14F-4D97-AF65-F5344CB8AC3E}">
        <p14:creationId xmlns="" xmlns:p14="http://schemas.microsoft.com/office/powerpoint/2010/main" val="2636680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Минусы:</a:t>
            </a:r>
            <a:endParaRPr lang="ru-RU" sz="66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60" y="6285389"/>
            <a:ext cx="552450" cy="40005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30" y="418782"/>
            <a:ext cx="857250" cy="9525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0947" y="4693185"/>
            <a:ext cx="5412038" cy="216481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525488"/>
            <a:ext cx="11062960" cy="383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071295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/>
          <a:srcRect t="5372" b="4555"/>
          <a:stretch/>
        </p:blipFill>
        <p:spPr>
          <a:xfrm>
            <a:off x="0" y="-5508"/>
            <a:ext cx="12192000" cy="68635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35" y="365039"/>
            <a:ext cx="9802682" cy="736947"/>
          </a:xfrm>
          <a:solidFill>
            <a:schemeClr val="tx1">
              <a:lumMod val="95000"/>
              <a:lumOff val="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/>
              <a:t>Рекомендации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1135" y="1467025"/>
            <a:ext cx="9802682" cy="3887174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1. Избегайте ошибок и опечаток при вводе текста.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2. Не забывайте про знаки препинания.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3. Помните про артикли и вводные слова.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4. Разбивайте текст или сложные предложения на простые фразы.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5. При возможности подключите специальные словари по тематике переводимого текста. 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18" y="2187674"/>
            <a:ext cx="923925" cy="800100"/>
          </a:xfrm>
        </p:spPr>
      </p:pic>
    </p:spTree>
    <p:extLst>
      <p:ext uri="{BB962C8B-B14F-4D97-AF65-F5344CB8AC3E}">
        <p14:creationId xmlns="" xmlns:p14="http://schemas.microsoft.com/office/powerpoint/2010/main" val="2702536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b="8237"/>
          <a:stretch/>
        </p:blipFill>
        <p:spPr>
          <a:xfrm>
            <a:off x="-80790" y="-12357"/>
            <a:ext cx="12272790" cy="68524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894" y="300616"/>
            <a:ext cx="10696461" cy="1079834"/>
          </a:xfrm>
          <a:solidFill>
            <a:srgbClr val="8D6374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Вывод: Онлайн-переводчик …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895" y="1693422"/>
            <a:ext cx="10696461" cy="4387888"/>
          </a:xfrm>
          <a:solidFill>
            <a:srgbClr val="C7B6B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пользуется высокой популярностью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не является точным и достоверным и способен исказить смысл текста на исходном языке.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не является прозрачным и не воспринимается как оригинальный текст на переводящем языке.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на сегодняшний день качество онлайн-переводчиков не является высоким.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целесообразно использовать для понимания общего смысла переводимого текста, а не точного.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Любой машинный перевод, необходимо редактировать, уточнять и проверять на наличие лингвистических ошибок.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18241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3786" t="10901" r="6198"/>
          <a:stretch/>
        </p:blipFill>
        <p:spPr>
          <a:xfrm>
            <a:off x="0" y="2996588"/>
            <a:ext cx="4715219" cy="394954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5976"/>
            <a:ext cx="12192000" cy="43236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100" b="1" dirty="0" smtClean="0"/>
              <a:t>Совет :</a:t>
            </a:r>
            <a:r>
              <a:rPr lang="ru-RU" sz="5100" dirty="0" smtClean="0"/>
              <a:t> </a:t>
            </a:r>
          </a:p>
          <a:p>
            <a:pPr marL="0" indent="0" algn="ctr">
              <a:buNone/>
            </a:pPr>
            <a:r>
              <a:rPr lang="ru-RU" sz="5100" dirty="0" smtClean="0"/>
              <a:t> переводите отдельно слова;</a:t>
            </a:r>
          </a:p>
          <a:p>
            <a:pPr marL="0" indent="0" algn="ctr">
              <a:buNone/>
            </a:pPr>
            <a:r>
              <a:rPr lang="ru-RU" sz="5100" dirty="0" smtClean="0"/>
              <a:t>используйте </a:t>
            </a:r>
            <a:r>
              <a:rPr lang="ru-RU" sz="5100" dirty="0" err="1" smtClean="0"/>
              <a:t>онлайн-словари</a:t>
            </a:r>
            <a:endParaRPr lang="ru-RU" sz="5100" dirty="0" smtClean="0"/>
          </a:p>
          <a:p>
            <a:pPr marL="0" indent="0" algn="ctr">
              <a:buNone/>
            </a:pPr>
            <a:r>
              <a:rPr lang="ru-RU" sz="5100" dirty="0" smtClean="0"/>
              <a:t>такие как </a:t>
            </a:r>
            <a:r>
              <a:rPr lang="de-DE" sz="5100" i="1" dirty="0" smtClean="0"/>
              <a:t>multitran.ru</a:t>
            </a:r>
            <a:endParaRPr lang="ru-RU" sz="5100" i="1" dirty="0" smtClean="0"/>
          </a:p>
          <a:p>
            <a:pPr marL="0" indent="0" algn="ctr">
              <a:buNone/>
            </a:pPr>
            <a:r>
              <a:rPr lang="de-DE" sz="5100" i="1" dirty="0" smtClean="0"/>
              <a:t>			ru.pons.com</a:t>
            </a:r>
            <a:endParaRPr lang="ru-RU" i="1" dirty="0"/>
          </a:p>
        </p:txBody>
      </p:sp>
    </p:spTree>
    <p:extLst>
      <p:ext uri="{BB962C8B-B14F-4D97-AF65-F5344CB8AC3E}">
        <p14:creationId xmlns="" xmlns:p14="http://schemas.microsoft.com/office/powerpoint/2010/main" val="1535145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b="1517"/>
          <a:stretch/>
        </p:blipFill>
        <p:spPr>
          <a:xfrm>
            <a:off x="0" y="16525"/>
            <a:ext cx="12192000" cy="68414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2849" y="308473"/>
            <a:ext cx="7205031" cy="9143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 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8341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3" grpId="1" uiExpand="1" build="p" animBg="1"/>
      <p:bldP spid="3" grpId="2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71688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703" y="554486"/>
            <a:ext cx="10649663" cy="5749027"/>
          </a:xfrm>
          <a:solidFill>
            <a:schemeClr val="tx2">
              <a:lumMod val="95000"/>
            </a:schemeClr>
          </a:solidFill>
          <a:ln>
            <a:solidFill>
              <a:srgbClr val="DBCFC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/>
              <a:t>Объект исследования: </a:t>
            </a:r>
            <a:r>
              <a:rPr lang="ru-RU" sz="2400" dirty="0"/>
              <a:t>онлайн-переводчики как средство изучения иностранного языка. </a:t>
            </a:r>
          </a:p>
          <a:p>
            <a:pPr marL="0" indent="0" algn="ctr">
              <a:buNone/>
            </a:pPr>
            <a:r>
              <a:rPr lang="ru-RU" sz="2400" b="1" dirty="0" smtClean="0"/>
              <a:t>Цель</a:t>
            </a:r>
            <a:r>
              <a:rPr lang="ru-RU" sz="2400" dirty="0" smtClean="0"/>
              <a:t>: оценить эффективность использования сервиса онлайн-перевода текста при изучении иностранного языка. </a:t>
            </a:r>
          </a:p>
          <a:p>
            <a:pPr marL="0" indent="0" algn="ctr">
              <a:buNone/>
            </a:pPr>
            <a:r>
              <a:rPr lang="ru-RU" sz="2400" b="1" dirty="0" smtClean="0"/>
              <a:t>Задачи</a:t>
            </a:r>
            <a:r>
              <a:rPr lang="ru-RU" sz="2400" dirty="0" smtClean="0"/>
              <a:t>: </a:t>
            </a:r>
          </a:p>
          <a:p>
            <a:pPr lvl="1" algn="ctr"/>
            <a:r>
              <a:rPr lang="ru-RU" dirty="0" smtClean="0"/>
              <a:t>познакомиться с историей появления машинного перевода;</a:t>
            </a:r>
            <a:endParaRPr lang="ru-RU" sz="2000" dirty="0" smtClean="0"/>
          </a:p>
          <a:p>
            <a:pPr lvl="1" algn="ctr"/>
            <a:r>
              <a:rPr lang="ru-RU" dirty="0" smtClean="0"/>
              <a:t>сравнить функциональные возможности </a:t>
            </a:r>
            <a:r>
              <a:rPr lang="ru-RU" dirty="0" err="1" smtClean="0"/>
              <a:t>онлайн-переводчиков</a:t>
            </a:r>
            <a:r>
              <a:rPr lang="ru-RU" dirty="0" smtClean="0"/>
              <a:t>;</a:t>
            </a:r>
            <a:endParaRPr lang="ru-RU" sz="2000" dirty="0" smtClean="0"/>
          </a:p>
          <a:p>
            <a:pPr lvl="1" algn="ctr"/>
            <a:r>
              <a:rPr lang="ru-RU" dirty="0" smtClean="0"/>
              <a:t>оценить популярность </a:t>
            </a:r>
            <a:r>
              <a:rPr lang="ru-RU" dirty="0" err="1" smtClean="0"/>
              <a:t>онлайн-переводчиков</a:t>
            </a:r>
            <a:r>
              <a:rPr lang="ru-RU" dirty="0" smtClean="0"/>
              <a:t> среди учеников;</a:t>
            </a:r>
            <a:endParaRPr lang="ru-RU" sz="2000" dirty="0" smtClean="0"/>
          </a:p>
          <a:p>
            <a:pPr lvl="1" algn="ctr"/>
            <a:r>
              <a:rPr lang="ru-RU" dirty="0" smtClean="0"/>
              <a:t>провести апробирование популярных </a:t>
            </a:r>
            <a:r>
              <a:rPr lang="ru-RU" dirty="0" err="1" smtClean="0"/>
              <a:t>онлайн-переводчиков</a:t>
            </a:r>
            <a:r>
              <a:rPr lang="ru-RU" dirty="0" smtClean="0"/>
              <a:t>;</a:t>
            </a:r>
            <a:endParaRPr lang="ru-RU" sz="2000" dirty="0" smtClean="0"/>
          </a:p>
          <a:p>
            <a:pPr lvl="1" algn="ctr"/>
            <a:r>
              <a:rPr lang="ru-RU" dirty="0" smtClean="0"/>
              <a:t>определить проблемы, возникающие при использовании машинного перевода;</a:t>
            </a:r>
            <a:endParaRPr lang="ru-RU" sz="2000" dirty="0" smtClean="0"/>
          </a:p>
          <a:p>
            <a:pPr lvl="1" algn="ctr"/>
            <a:r>
              <a:rPr lang="ru-RU" dirty="0" smtClean="0"/>
              <a:t>разработать рекомендации при работе с </a:t>
            </a:r>
            <a:r>
              <a:rPr lang="ru-RU" dirty="0" err="1" smtClean="0"/>
              <a:t>онлайн-переводчиками</a:t>
            </a:r>
            <a:r>
              <a:rPr lang="ru-RU" dirty="0" smtClean="0"/>
              <a:t>.</a:t>
            </a:r>
            <a:endParaRPr lang="ru-RU" sz="20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6028269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/>
          <a:srcRect r="9829"/>
          <a:stretch/>
        </p:blipFill>
        <p:spPr>
          <a:xfrm>
            <a:off x="-970845" y="0"/>
            <a:ext cx="13185424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5066" y="1028786"/>
            <a:ext cx="10848622" cy="506871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/>
              <a:t>                       Методы: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/>
              <a:t>1. Анкетирование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/>
              <a:t>2. Апробирование.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/>
              <a:t>3. Сравнительный лингвистический анализ текста.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/>
              <a:t>4. Работа с ресурсами сети Интернет.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677" y="1317841"/>
            <a:ext cx="1914261" cy="1879091"/>
          </a:xfrm>
        </p:spPr>
      </p:pic>
    </p:spTree>
    <p:extLst>
      <p:ext uri="{BB962C8B-B14F-4D97-AF65-F5344CB8AC3E}">
        <p14:creationId xmlns="" xmlns:p14="http://schemas.microsoft.com/office/powerpoint/2010/main" val="2948675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2479" y="2437536"/>
            <a:ext cx="3222921" cy="22151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13" y="-194091"/>
            <a:ext cx="8835257" cy="1325563"/>
          </a:xfrm>
        </p:spPr>
        <p:txBody>
          <a:bodyPr/>
          <a:lstStyle/>
          <a:p>
            <a:r>
              <a:rPr lang="ru-RU" b="1" dirty="0" smtClean="0">
                <a:ln w="12700" cmpd="sng">
                  <a:solidFill>
                    <a:schemeClr val="tx1"/>
                  </a:solidFill>
                  <a:prstDash val="solid"/>
                </a:ln>
              </a:rPr>
              <a:t>Актуальность: </a:t>
            </a:r>
            <a:r>
              <a:rPr lang="ru-RU" b="1" dirty="0">
                <a:ln w="12700" cmpd="sng"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ru-RU" b="1" dirty="0" smtClean="0">
                <a:ln w="12700" cmpd="sng">
                  <a:solidFill>
                    <a:schemeClr val="tx1"/>
                  </a:solidFill>
                  <a:prstDash val="solid"/>
                </a:ln>
              </a:rPr>
              <a:t>чтение и перевод</a:t>
            </a:r>
            <a:endParaRPr lang="ru-RU" b="1" dirty="0">
              <a:ln w="12700" cmpd="sng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969484"/>
            <a:ext cx="5252076" cy="4655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Главная компетенция современного ученика на уроках иностранного языка – это чтение и перевод (со словарем) иностранных текстов профессиональной направленности.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2478" y="279690"/>
            <a:ext cx="3222921" cy="2157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3495" y="880487"/>
            <a:ext cx="2915340" cy="3772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t="14444" b="18725"/>
          <a:stretch/>
        </p:blipFill>
        <p:spPr>
          <a:xfrm>
            <a:off x="184372" y="4767772"/>
            <a:ext cx="4805679" cy="2018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726" t="6238" r="534" b="27776"/>
          <a:stretch/>
        </p:blipFill>
        <p:spPr>
          <a:xfrm>
            <a:off x="5723495" y="4720525"/>
            <a:ext cx="6101905" cy="20388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6555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7846" y="2391999"/>
            <a:ext cx="3069121" cy="132889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0"/>
            <a:ext cx="12192000" cy="177689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i="1" dirty="0" smtClean="0">
                <a:solidFill>
                  <a:schemeClr val="tx1"/>
                </a:solidFill>
              </a:rPr>
              <a:t>Онлайн-переводчик – это электронный инструмент (словарь), который доступен только при подключении к сети Интернет, автоматически выполняющий в режиме онлайн переводы целых текстов, а также отдельных слов, словосочетаний и фраз. </a:t>
            </a:r>
            <a:endParaRPr lang="ru-RU" sz="2800" i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798796"/>
            <a:ext cx="56957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1. Translate.ru (</a:t>
            </a:r>
            <a:r>
              <a:rPr lang="ru-RU" sz="3200" dirty="0" smtClean="0"/>
              <a:t>онлайн-переводчик компании ПРОМТ) </a:t>
            </a:r>
          </a:p>
          <a:p>
            <a:r>
              <a:rPr lang="ru-RU" sz="3200" dirty="0" smtClean="0"/>
              <a:t>2. Яндекс</a:t>
            </a:r>
          </a:p>
          <a:p>
            <a:r>
              <a:rPr lang="ru-RU" sz="3200" dirty="0" smtClean="0"/>
              <a:t>3. </a:t>
            </a:r>
            <a:r>
              <a:rPr lang="en-US" sz="3200" dirty="0" smtClean="0"/>
              <a:t>Google </a:t>
            </a:r>
            <a:r>
              <a:rPr lang="en-US" sz="3200" dirty="0" err="1" smtClean="0"/>
              <a:t>Tr</a:t>
            </a:r>
            <a:r>
              <a:rPr lang="ru-RU" sz="3200" dirty="0" smtClean="0"/>
              <a:t>а</a:t>
            </a:r>
            <a:r>
              <a:rPr lang="en-US" sz="3200" dirty="0" err="1" smtClean="0"/>
              <a:t>nslate</a:t>
            </a:r>
            <a:r>
              <a:rPr lang="en-US" sz="3200" dirty="0" smtClean="0"/>
              <a:t> (Google) </a:t>
            </a:r>
          </a:p>
          <a:p>
            <a:r>
              <a:rPr lang="en-US" sz="3200" dirty="0" smtClean="0"/>
              <a:t>4. I</a:t>
            </a:r>
            <a:r>
              <a:rPr lang="de-DE" sz="3200" dirty="0" smtClean="0"/>
              <a:t>M</a:t>
            </a:r>
            <a:r>
              <a:rPr lang="en-US" sz="3200" dirty="0" smtClean="0"/>
              <a:t> Translator (</a:t>
            </a:r>
            <a:r>
              <a:rPr lang="en-US" sz="3200" dirty="0" err="1" smtClean="0"/>
              <a:t>Smartlink</a:t>
            </a:r>
            <a:r>
              <a:rPr lang="en-US" sz="3200" dirty="0" smtClean="0"/>
              <a:t> Corp) </a:t>
            </a:r>
          </a:p>
          <a:p>
            <a:r>
              <a:rPr lang="en-US" sz="3200" dirty="0" smtClean="0"/>
              <a:t>5. Windows Life Translator (Microsoft). </a:t>
            </a:r>
            <a:endParaRPr lang="en-US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3789" y="1740716"/>
            <a:ext cx="11553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Популярные среди пользователей сети Интернет: 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t="17484" b="21403"/>
          <a:stretch/>
        </p:blipFill>
        <p:spPr>
          <a:xfrm>
            <a:off x="5549637" y="5861201"/>
            <a:ext cx="3066361" cy="881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9261" y="2358299"/>
            <a:ext cx="3187486" cy="19071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5892" y="3714815"/>
            <a:ext cx="1292690" cy="12926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34836" y="4584484"/>
            <a:ext cx="4271673" cy="13681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2517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22235131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1696007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9457551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874766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8085395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81838" y="5176912"/>
            <a:ext cx="1488340" cy="1490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85521" y="337626"/>
            <a:ext cx="1398538" cy="1398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0583" y="4827955"/>
            <a:ext cx="1659352" cy="16558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6867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35" y="3485162"/>
            <a:ext cx="5706736" cy="29751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b="1" dirty="0"/>
              <a:t>Es war einmal ein Müller, der hatte drei Söhne, seine Mühle, einen Esel und einen Kater; die Söhne </a:t>
            </a:r>
            <a:r>
              <a:rPr lang="de-DE" sz="1800" b="1" dirty="0" err="1"/>
              <a:t>mußten</a:t>
            </a:r>
            <a:r>
              <a:rPr lang="de-DE" sz="1800" b="1" dirty="0"/>
              <a:t> mahlen, der Esel Getreide holen und Mehl forttragen, die Katze dagegen die Mäuse wegfangen. Als der Müller starb, teilten sich die drei Söhne in die Erbschaft: der älteste bekam die Mühle, der zweite den Esel, der dritte den Kater; weiter blieb nichts für ihn übrig. Da war er traurig und sprach zu sich selbst: »Mir ist es doch recht schlimm ergangen, mein ältester Bruder kann mahlen, mein zweiter auf seinem Esel reiten – was kann ich mit dem Kater anfangen? Ich </a:t>
            </a:r>
            <a:r>
              <a:rPr lang="de-DE" sz="1800" b="1" dirty="0" err="1"/>
              <a:t>laß</a:t>
            </a:r>
            <a:r>
              <a:rPr lang="de-DE" sz="1800" b="1" dirty="0"/>
              <a:t> mir ein Paar Pelzhandschuhe aus seinem Fell machen, dann ist's vorbei.</a:t>
            </a:r>
            <a:endParaRPr lang="ru-RU" sz="1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0805" y="650073"/>
            <a:ext cx="6375050" cy="2228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884"/>
          <a:stretch/>
        </p:blipFill>
        <p:spPr>
          <a:xfrm>
            <a:off x="5750805" y="4001294"/>
            <a:ext cx="6454963" cy="24590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48584"/>
            <a:ext cx="5728771" cy="32316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700" b="1" dirty="0"/>
              <a:t>Было у мельника три сына, и оставил он им, умирая, всего только мельницу, осла и </a:t>
            </a:r>
            <a:r>
              <a:rPr lang="ru-RU" sz="1700" b="1" dirty="0" smtClean="0"/>
              <a:t>кота. Братья </a:t>
            </a:r>
            <a:r>
              <a:rPr lang="ru-RU" sz="1700" b="1" dirty="0"/>
              <a:t>поделили между собой отцовское добро без нотариуса и судьи, которые бы живо проглотили всё их небогатое </a:t>
            </a:r>
            <a:r>
              <a:rPr lang="ru-RU" sz="1700" b="1" dirty="0" smtClean="0"/>
              <a:t>наследство. Старшему </a:t>
            </a:r>
            <a:r>
              <a:rPr lang="ru-RU" sz="1700" b="1" dirty="0"/>
              <a:t>досталась мельница. Среднему осёл. Ну а уж младшему пришлось взять себе </a:t>
            </a:r>
            <a:r>
              <a:rPr lang="ru-RU" sz="1700" b="1" dirty="0" smtClean="0"/>
              <a:t>кота. Бедняга </a:t>
            </a:r>
            <a:r>
              <a:rPr lang="ru-RU" sz="1700" b="1" dirty="0"/>
              <a:t>долго не мог утешиться, получив такую жалкую долю </a:t>
            </a:r>
            <a:r>
              <a:rPr lang="ru-RU" sz="1700" b="1" dirty="0" smtClean="0"/>
              <a:t>наследства. Братья</a:t>
            </a:r>
            <a:r>
              <a:rPr lang="ru-RU" sz="1700" b="1" dirty="0"/>
              <a:t>, говорил он, - могут честно зарабатывать себе на хлеб, если только будут держаться вместе. А что станется со мною после того, как я съем своего кота и сделаю из его шкурки муфту? Прямо хоть с голоду помирай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12759" y="0"/>
            <a:ext cx="1199020" cy="1204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7293" y="3207770"/>
            <a:ext cx="1103472" cy="1103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7198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53">
      <a:dk1>
        <a:sysClr val="windowText" lastClr="000000"/>
      </a:dk1>
      <a:lt1>
        <a:sysClr val="window" lastClr="FFFFFF"/>
      </a:lt1>
      <a:dk2>
        <a:srgbClr val="FFFFFF"/>
      </a:dk2>
      <a:lt2>
        <a:srgbClr val="D2D2D2"/>
      </a:lt2>
      <a:accent1>
        <a:srgbClr val="FFFD33"/>
      </a:accent1>
      <a:accent2>
        <a:srgbClr val="A2E3FE"/>
      </a:accent2>
      <a:accent3>
        <a:srgbClr val="FF0000"/>
      </a:accent3>
      <a:accent4>
        <a:srgbClr val="8FCD4B"/>
      </a:accent4>
      <a:accent5>
        <a:srgbClr val="A2E3FE"/>
      </a:accent5>
      <a:accent6>
        <a:srgbClr val="FF1B97"/>
      </a:accent6>
      <a:hlink>
        <a:srgbClr val="17BBFD"/>
      </a:hlink>
      <a:folHlink>
        <a:srgbClr val="FF79C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5423</TotalTime>
  <Words>781</Words>
  <Application>Microsoft Office PowerPoint</Application>
  <PresentationFormat>Произвольный</PresentationFormat>
  <Paragraphs>75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Онлайн-переводчики как средство изучения иностранных языков</vt:lpstr>
      <vt:lpstr>Слайд 2</vt:lpstr>
      <vt:lpstr>Слайд 3</vt:lpstr>
      <vt:lpstr>Актуальность:  чтение и перевод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7 этаж</vt:lpstr>
      <vt:lpstr>Слайд 13</vt:lpstr>
      <vt:lpstr> Плюсы:</vt:lpstr>
      <vt:lpstr>Минусы:</vt:lpstr>
      <vt:lpstr>Рекомендации </vt:lpstr>
      <vt:lpstr>Вывод: Онлайн-переводчик …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Каб 12</cp:lastModifiedBy>
  <cp:revision>94</cp:revision>
  <cp:lastPrinted>2018-04-05T09:07:55Z</cp:lastPrinted>
  <dcterms:created xsi:type="dcterms:W3CDTF">2018-03-16T16:29:21Z</dcterms:created>
  <dcterms:modified xsi:type="dcterms:W3CDTF">2018-04-13T07:03:04Z</dcterms:modified>
</cp:coreProperties>
</file>