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0" r:id="rId2"/>
    <p:sldMasterId id="2147483712" r:id="rId3"/>
    <p:sldMasterId id="2147483724" r:id="rId4"/>
  </p:sldMasterIdLst>
  <p:notesMasterIdLst>
    <p:notesMasterId r:id="rId45"/>
  </p:notesMasterIdLst>
  <p:sldIdLst>
    <p:sldId id="256" r:id="rId5"/>
    <p:sldId id="281" r:id="rId6"/>
    <p:sldId id="257" r:id="rId7"/>
    <p:sldId id="261" r:id="rId8"/>
    <p:sldId id="259" r:id="rId9"/>
    <p:sldId id="292" r:id="rId10"/>
    <p:sldId id="284" r:id="rId11"/>
    <p:sldId id="285" r:id="rId12"/>
    <p:sldId id="327" r:id="rId13"/>
    <p:sldId id="332" r:id="rId14"/>
    <p:sldId id="330" r:id="rId15"/>
    <p:sldId id="331" r:id="rId16"/>
    <p:sldId id="286" r:id="rId17"/>
    <p:sldId id="300" r:id="rId18"/>
    <p:sldId id="303" r:id="rId19"/>
    <p:sldId id="304" r:id="rId20"/>
    <p:sldId id="305" r:id="rId21"/>
    <p:sldId id="314" r:id="rId22"/>
    <p:sldId id="288" r:id="rId23"/>
    <p:sldId id="322" r:id="rId24"/>
    <p:sldId id="323" r:id="rId25"/>
    <p:sldId id="324" r:id="rId26"/>
    <p:sldId id="325" r:id="rId27"/>
    <p:sldId id="326" r:id="rId28"/>
    <p:sldId id="328" r:id="rId29"/>
    <p:sldId id="298" r:id="rId30"/>
    <p:sldId id="329" r:id="rId31"/>
    <p:sldId id="316" r:id="rId32"/>
    <p:sldId id="317" r:id="rId33"/>
    <p:sldId id="287" r:id="rId34"/>
    <p:sldId id="273" r:id="rId35"/>
    <p:sldId id="272" r:id="rId36"/>
    <p:sldId id="265" r:id="rId37"/>
    <p:sldId id="270" r:id="rId38"/>
    <p:sldId id="271" r:id="rId39"/>
    <p:sldId id="274" r:id="rId40"/>
    <p:sldId id="290" r:id="rId41"/>
    <p:sldId id="319" r:id="rId42"/>
    <p:sldId id="282" r:id="rId43"/>
    <p:sldId id="27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C0ADF5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C518A-1971-4B81-8579-2751393ACBAF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D61C6-DEF1-4B6E-8854-5C0D51BBB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6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B41E-BF29-4C46-9237-AE7CF378F3A6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67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D61C6-DEF1-4B6E-8854-5C0D51BBB2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B41E-BF29-4C46-9237-AE7CF378F3A6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6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B41E-BF29-4C46-9237-AE7CF378F3A6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67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B41E-BF29-4C46-9237-AE7CF378F3A6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67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B41E-BF29-4C46-9237-AE7CF378F3A6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6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80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76219-D943-4F15-969C-5382CA9A378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AC21-EE1E-4752-828C-E95FCE88419F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88-398E-4611-B13C-6B2F64FBA3C2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C099-B83A-4925-9273-87FAE91F80C8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7B8-15BF-4B51-8D2A-8945582C4BFE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DBBC-3C35-4428-93FE-45CBD755BD5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030C-93C8-4028-9D15-12002FA55C41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09F-5D9A-431F-9114-A17CC005FA24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E2FB-AAF1-4472-AB12-918F93A63303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2C74-2CC5-4B2D-BB24-EFBDB16618A4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56F-45BB-4BCC-B7E2-E80B51214155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C3E6B60-6D8F-46CC-B0F7-C4E032E216BA}" type="datetimeFigureOut">
              <a:rPr lang="ru-RU" smtClean="0">
                <a:solidFill>
                  <a:srgbClr val="465E9C"/>
                </a:solidFill>
              </a:rPr>
              <a:pPr/>
              <a:t>19.02.2019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1208649-53B3-4E06-B556-61E1791BCF5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00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6B60-6D8F-46CC-B0F7-C4E032E216BA}" type="datetimeFigureOut">
              <a:rPr lang="ru-RU" smtClean="0">
                <a:solidFill>
                  <a:srgbClr val="465E9C"/>
                </a:solidFill>
              </a:rPr>
              <a:pPr/>
              <a:t>19.02.2019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649-53B3-4E06-B556-61E1791BCF5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16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6B60-6D8F-46CC-B0F7-C4E032E216BA}" type="datetimeFigureOut">
              <a:rPr lang="ru-RU" smtClean="0">
                <a:solidFill>
                  <a:srgbClr val="465E9C"/>
                </a:solidFill>
              </a:rPr>
              <a:pPr/>
              <a:t>19.02.2019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649-53B3-4E06-B556-61E1791BCF5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16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6B60-6D8F-46CC-B0F7-C4E032E216BA}" type="datetimeFigureOut">
              <a:rPr lang="ru-RU" smtClean="0">
                <a:solidFill>
                  <a:srgbClr val="465E9C"/>
                </a:solidFill>
              </a:rPr>
              <a:pPr/>
              <a:t>19.02.2019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649-53B3-4E06-B556-61E1791BCF5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2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6B60-6D8F-46CC-B0F7-C4E032E216BA}" type="datetimeFigureOut">
              <a:rPr lang="ru-RU" smtClean="0">
                <a:solidFill>
                  <a:srgbClr val="465E9C"/>
                </a:solidFill>
              </a:rPr>
              <a:pPr/>
              <a:t>19.02.2019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649-53B3-4E06-B556-61E1791BCF5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47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6B60-6D8F-46CC-B0F7-C4E032E216BA}" type="datetimeFigureOut">
              <a:rPr lang="ru-RU" smtClean="0">
                <a:solidFill>
                  <a:srgbClr val="465E9C"/>
                </a:solidFill>
              </a:rPr>
              <a:pPr/>
              <a:t>19.02.2019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649-53B3-4E06-B556-61E1791BCF5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85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6B60-6D8F-46CC-B0F7-C4E032E216BA}" type="datetimeFigureOut">
              <a:rPr lang="ru-RU" smtClean="0">
                <a:solidFill>
                  <a:srgbClr val="465E9C"/>
                </a:solidFill>
              </a:rPr>
              <a:pPr/>
              <a:t>19.02.2019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649-53B3-4E06-B556-61E1791BCF5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8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C3E6B60-6D8F-46CC-B0F7-C4E032E216BA}" type="datetimeFigureOut">
              <a:rPr lang="ru-RU" smtClean="0">
                <a:solidFill>
                  <a:srgbClr val="465E9C"/>
                </a:solidFill>
              </a:rPr>
              <a:pPr/>
              <a:t>19.02.2019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1208649-53B3-4E06-B556-61E1791BCF5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53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C3E6B60-6D8F-46CC-B0F7-C4E032E216BA}" type="datetimeFigureOut">
              <a:rPr lang="ru-RU" smtClean="0">
                <a:solidFill>
                  <a:srgbClr val="465E9C"/>
                </a:solidFill>
              </a:rPr>
              <a:pPr/>
              <a:t>19.02.2019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1208649-53B3-4E06-B556-61E1791BCF5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84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6B60-6D8F-46CC-B0F7-C4E032E216BA}" type="datetimeFigureOut">
              <a:rPr lang="ru-RU" smtClean="0">
                <a:solidFill>
                  <a:srgbClr val="465E9C"/>
                </a:solidFill>
              </a:rPr>
              <a:pPr/>
              <a:t>19.02.2019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649-53B3-4E06-B556-61E1791BCF5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21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6B60-6D8F-46CC-B0F7-C4E032E216BA}" type="datetimeFigureOut">
              <a:rPr lang="ru-RU" smtClean="0">
                <a:solidFill>
                  <a:srgbClr val="465E9C"/>
                </a:solidFill>
              </a:rPr>
              <a:pPr/>
              <a:t>19.02.2019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8649-53B3-4E06-B556-61E1791BCF5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18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C87E-6B91-4790-89C6-0C9C4FA15443}" type="datetimeFigureOut">
              <a:rPr lang="ru-RU" smtClean="0">
                <a:solidFill>
                  <a:srgbClr val="DFE6D0"/>
                </a:solidFill>
              </a:rPr>
              <a:pPr/>
              <a:t>19.02.2019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854D-4187-41CB-A2D6-07BCEA9BEDA4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53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C87E-6B91-4790-89C6-0C9C4FA15443}" type="datetimeFigureOut">
              <a:rPr lang="ru-RU" smtClean="0">
                <a:solidFill>
                  <a:srgbClr val="DFE6D0"/>
                </a:solidFill>
              </a:rPr>
              <a:pPr/>
              <a:t>19.02.2019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854D-4187-41CB-A2D6-07BCEA9BEDA4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7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C87E-6B91-4790-89C6-0C9C4FA15443}" type="datetimeFigureOut">
              <a:rPr lang="ru-RU" smtClean="0">
                <a:solidFill>
                  <a:srgbClr val="1D3641"/>
                </a:solidFill>
              </a:rPr>
              <a:pPr/>
              <a:t>19.02.2019</a:t>
            </a:fld>
            <a:endParaRPr lang="ru-RU" dirty="0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854D-4187-41CB-A2D6-07BCEA9BEDA4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 dirty="0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67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C87E-6B91-4790-89C6-0C9C4FA15443}" type="datetimeFigureOut">
              <a:rPr lang="ru-RU" smtClean="0">
                <a:solidFill>
                  <a:srgbClr val="DFE6D0"/>
                </a:solidFill>
              </a:rPr>
              <a:pPr/>
              <a:t>19.02.2019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854D-4187-41CB-A2D6-07BCEA9BEDA4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67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C87E-6B91-4790-89C6-0C9C4FA15443}" type="datetimeFigureOut">
              <a:rPr lang="ru-RU" smtClean="0">
                <a:solidFill>
                  <a:srgbClr val="DFE6D0"/>
                </a:solidFill>
              </a:rPr>
              <a:pPr/>
              <a:t>19.02.2019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854D-4187-41CB-A2D6-07BCEA9BEDA4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29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C87E-6B91-4790-89C6-0C9C4FA15443}" type="datetimeFigureOut">
              <a:rPr lang="ru-RU" smtClean="0">
                <a:solidFill>
                  <a:srgbClr val="DFE6D0"/>
                </a:solidFill>
              </a:rPr>
              <a:pPr/>
              <a:t>19.02.2019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854D-4187-41CB-A2D6-07BCEA9BEDA4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8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C87E-6B91-4790-89C6-0C9C4FA15443}" type="datetimeFigureOut">
              <a:rPr lang="ru-RU" smtClean="0">
                <a:solidFill>
                  <a:srgbClr val="DFE6D0"/>
                </a:solidFill>
              </a:rPr>
              <a:pPr/>
              <a:t>19.02.2019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854D-4187-41CB-A2D6-07BCEA9BEDA4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C87E-6B91-4790-89C6-0C9C4FA15443}" type="datetimeFigureOut">
              <a:rPr lang="ru-RU" smtClean="0">
                <a:solidFill>
                  <a:srgbClr val="DFE6D0"/>
                </a:solidFill>
              </a:rPr>
              <a:pPr/>
              <a:t>19.02.2019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854D-4187-41CB-A2D6-07BCEA9BEDA4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23727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C87E-6B91-4790-89C6-0C9C4FA15443}" type="datetimeFigureOut">
              <a:rPr lang="ru-RU" smtClean="0">
                <a:solidFill>
                  <a:srgbClr val="DFE6D0"/>
                </a:solidFill>
              </a:rPr>
              <a:pPr/>
              <a:t>19.02.2019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854D-4187-41CB-A2D6-07BCEA9BEDA4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9607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C87E-6B91-4790-89C6-0C9C4FA15443}" type="datetimeFigureOut">
              <a:rPr lang="ru-RU" smtClean="0">
                <a:solidFill>
                  <a:srgbClr val="DFE6D0"/>
                </a:solidFill>
              </a:rPr>
              <a:pPr/>
              <a:t>19.02.2019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854D-4187-41CB-A2D6-07BCEA9BEDA4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43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C87E-6B91-4790-89C6-0C9C4FA15443}" type="datetimeFigureOut">
              <a:rPr lang="ru-RU" smtClean="0">
                <a:solidFill>
                  <a:srgbClr val="DFE6D0"/>
                </a:solidFill>
              </a:rPr>
              <a:pPr/>
              <a:t>19.02.2019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854D-4187-41CB-A2D6-07BCEA9BEDA4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2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0AB31-D47E-4D34-BAED-3AACE771EB3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8704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704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DF0AB31-D47E-4D34-BAED-3AACE771EB3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F0AB31-D47E-4D34-BAED-3AACE771EB38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C3AC86-60F7-4A83-A3D4-2E6397692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C3E6B60-6D8F-46CC-B0F7-C4E032E216BA}" type="datetimeFigureOut">
              <a:rPr lang="ru-RU" smtClean="0">
                <a:solidFill>
                  <a:srgbClr val="465E9C"/>
                </a:solidFill>
              </a:rPr>
              <a:pPr/>
              <a:t>19.02.2019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1208649-53B3-4E06-B556-61E1791BCF5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5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75EC87E-6B91-4790-89C6-0C9C4FA15443}" type="datetimeFigureOut">
              <a:rPr lang="ru-RU" smtClean="0">
                <a:solidFill>
                  <a:srgbClr val="DFE6D0"/>
                </a:solidFill>
              </a:rPr>
              <a:pPr/>
              <a:t>19.02.2019</a:t>
            </a:fld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6E854D-4187-41CB-A2D6-07BCEA9BEDA4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09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gif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gif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gif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gif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gif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128792" cy="20417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Monotype Corsiva" pitchFamily="66" charset="0"/>
              </a:rPr>
              <a:t>Математический</a:t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>лабиринт</a:t>
            </a:r>
            <a:endParaRPr lang="ru-RU" sz="8000" b="1" dirty="0">
              <a:latin typeface="Monotype Corsiva" pitchFamily="66" charset="0"/>
            </a:endParaRPr>
          </a:p>
        </p:txBody>
      </p:sp>
      <p:pic>
        <p:nvPicPr>
          <p:cNvPr id="5" name="Рисунок 4" descr="http://t1.ftcdn.net/jpg/00/09/20/48/400_F_9204800_MfOvv68TBxrPChWINP8Acxm4f2aHulA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10" y="3212976"/>
            <a:ext cx="910978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7286644" y="6093296"/>
            <a:ext cx="1605836" cy="55041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nstantia" panose="02030602050306030303" pitchFamily="18" charset="0"/>
              </a:rPr>
              <a:t>7 класс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9675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Равенство, содержащее переменную.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Чертежный инструмент из семи букв.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арифмометр.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число, указывающее положение точки на координатном луче?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 древнегреческого переводится слово медиана?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число, которое делится на все числа без остатка.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75369" y="116632"/>
            <a:ext cx="8137277" cy="104740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50" dirty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Вход в лабиринт</a:t>
            </a:r>
          </a:p>
        </p:txBody>
      </p:sp>
    </p:spTree>
    <p:extLst>
      <p:ext uri="{BB962C8B-B14F-4D97-AF65-F5344CB8AC3E}">
        <p14:creationId xmlns:p14="http://schemas.microsoft.com/office/powerpoint/2010/main" val="29460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486" y="785794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степень числа.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квадрат)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Арифметическое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из семи букв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деление) </a:t>
            </a:r>
          </a:p>
          <a:p>
            <a:pPr marL="514350" indent="-514350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 Геометрическая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фигура из семи букв.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(квадрат)</a:t>
            </a:r>
          </a:p>
          <a:p>
            <a:pPr marL="514350" indent="-514350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Равенство, верное при любых значениях переменной?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(уравнение)</a:t>
            </a:r>
          </a:p>
          <a:p>
            <a:pPr marL="514350" indent="-514350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Сотая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числа из семи букв.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(тысяча)</a:t>
            </a:r>
          </a:p>
          <a:p>
            <a:pPr marL="514350" indent="-514350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Метод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Эратосфена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простые числа «отсеиваются» от составных называется…..?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(решето)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642910" y="214290"/>
            <a:ext cx="8049702" cy="5715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5980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50" dirty="0" smtClean="0">
                <a:ln w="11430"/>
                <a:solidFill>
                  <a:srgbClr val="C0ADF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ОТВЕТЫ</a:t>
            </a:r>
            <a:endParaRPr lang="ru-RU" sz="3600" b="1" kern="10" spc="50" dirty="0">
              <a:ln w="11430"/>
              <a:solidFill>
                <a:srgbClr val="C0ADF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16361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42919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Равенство, содержащее переменную?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(уравнение)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Чертежный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из семи букв.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(линейка)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арифмометр.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(калькулятор)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число, указывающее положение точки на координатном луче?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(координата)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 древнегреческого переводится слово медиана?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(середина или средний)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число, которое делится на все числа без остатка.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(нуль)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75369" y="116633"/>
            <a:ext cx="8137277" cy="45484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5837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ответы</a:t>
            </a:r>
            <a:endParaRPr lang="ru-RU" sz="3600" b="1" kern="10" spc="50" dirty="0">
              <a:ln w="11430"/>
              <a:solidFill>
                <a:srgbClr val="FF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7351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611560" y="908050"/>
            <a:ext cx="7488832" cy="460918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Исторический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зал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3862" y="3244334"/>
            <a:ext cx="650838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верный ответ- 1 балл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323386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Известный </a:t>
            </a:r>
            <a:r>
              <a:rPr lang="ru-RU" dirty="0">
                <a:solidFill>
                  <a:srgbClr val="0070C0"/>
                </a:solidFill>
              </a:rPr>
              <a:t>древнегреческий учёный,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написавший «Начала».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4437112"/>
            <a:ext cx="4248472" cy="13464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DA023">
                    <a:lumMod val="50000"/>
                  </a:srgbClr>
                </a:solidFill>
                <a:cs typeface="Arial" pitchFamily="34" charset="0"/>
              </a:rPr>
              <a:t>Евклид</a:t>
            </a:r>
            <a:endParaRPr lang="ru-RU" sz="4000" dirty="0">
              <a:solidFill>
                <a:srgbClr val="FDA023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7832" y="3861048"/>
            <a:ext cx="241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DA023">
                    <a:lumMod val="50000"/>
                  </a:srgbClr>
                </a:solidFill>
              </a:rPr>
              <a:t>Ответ:</a:t>
            </a:r>
            <a:endParaRPr lang="ru-RU" sz="2800" dirty="0">
              <a:solidFill>
                <a:srgbClr val="FDA023">
                  <a:lumMod val="50000"/>
                </a:srgbClr>
              </a:solidFill>
            </a:endParaRPr>
          </a:p>
        </p:txBody>
      </p:sp>
      <p:pic>
        <p:nvPicPr>
          <p:cNvPr id="7170" name="Picture 2" descr="http://dou-shkola.ru/local/cache-vignettes/L200xH267/arton1661-c52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98" y="46965"/>
            <a:ext cx="5101900" cy="681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0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0" y="116632"/>
            <a:ext cx="1844598" cy="246367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07" y="116632"/>
            <a:ext cx="2074012" cy="246367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1945470" cy="248724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19" y="93061"/>
            <a:ext cx="2253297" cy="248724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64" y="116632"/>
            <a:ext cx="1887593" cy="246367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13" y="4241012"/>
            <a:ext cx="1987624" cy="248724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-59284" y="2614005"/>
            <a:ext cx="9144000" cy="1391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70C0"/>
                </a:solidFill>
              </a:rPr>
              <a:t>На какой карточке изображён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Н. И. Лобачевский?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41012"/>
            <a:ext cx="1776605" cy="248724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330" y="2132856"/>
            <a:ext cx="890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1                   2                          3                             4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0626" y="6185114"/>
            <a:ext cx="5210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5                   6                   7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30008" cy="3384376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Учёный</a:t>
            </a:r>
            <a:r>
              <a:rPr lang="ru-RU" dirty="0">
                <a:solidFill>
                  <a:srgbClr val="0070C0"/>
                </a:solidFill>
              </a:rPr>
              <a:t>, который в свои 7 лет вывел формулу для вычисления суммы первых 100 натуральных чисел.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0028" y="4597200"/>
            <a:ext cx="4248000" cy="134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DA023">
                    <a:lumMod val="50000"/>
                  </a:srgbClr>
                </a:solidFill>
                <a:cs typeface="Arial" pitchFamily="34" charset="0"/>
              </a:rPr>
              <a:t>К. Гаусс</a:t>
            </a:r>
            <a:endParaRPr lang="ru-RU" sz="4000" dirty="0">
              <a:solidFill>
                <a:srgbClr val="FDA023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3704648"/>
            <a:ext cx="35283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DA023">
                  <a:lumMod val="50000"/>
                </a:srgbClr>
              </a:solidFill>
            </a:endParaRPr>
          </a:p>
          <a:p>
            <a:pPr algn="ctr"/>
            <a:r>
              <a:rPr lang="ru-RU" sz="2800" dirty="0" smtClean="0">
                <a:solidFill>
                  <a:srgbClr val="FDA023">
                    <a:lumMod val="50000"/>
                  </a:srgbClr>
                </a:solidFill>
              </a:rPr>
              <a:t>Ответ:</a:t>
            </a:r>
            <a:endParaRPr lang="ru-RU" sz="2800" dirty="0">
              <a:solidFill>
                <a:srgbClr val="FDA023">
                  <a:lumMod val="50000"/>
                </a:srgbClr>
              </a:solidFill>
            </a:endParaRPr>
          </a:p>
        </p:txBody>
      </p:sp>
      <p:pic>
        <p:nvPicPr>
          <p:cNvPr id="9218" name="Picture 2" descr="http://www.nkfu.com/wp-content/uploads/2012/04/Carl-Friedrich-Gauss-1-257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466671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9" y="260648"/>
            <a:ext cx="7939224" cy="280831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Кто написал строки: «Числа правят миром»?</a:t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4606150"/>
            <a:ext cx="4248000" cy="134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DA023">
                    <a:lumMod val="50000"/>
                  </a:srgbClr>
                </a:solidFill>
                <a:cs typeface="Arial" pitchFamily="34" charset="0"/>
              </a:rPr>
              <a:t>Пифагор</a:t>
            </a:r>
            <a:endParaRPr lang="ru-RU" sz="4000" dirty="0">
              <a:solidFill>
                <a:srgbClr val="FDA023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400506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DA023">
                    <a:lumMod val="50000"/>
                  </a:srgbClr>
                </a:solidFill>
              </a:rPr>
              <a:t>Ответ:</a:t>
            </a:r>
            <a:endParaRPr lang="ru-RU" sz="2800" dirty="0">
              <a:solidFill>
                <a:srgbClr val="FDA023">
                  <a:lumMod val="50000"/>
                </a:srgbClr>
              </a:solidFill>
            </a:endParaRPr>
          </a:p>
        </p:txBody>
      </p:sp>
      <p:pic>
        <p:nvPicPr>
          <p:cNvPr id="10242" name="Picture 2" descr="http://elena.credcol.ru/wp-content/uploads/2012/11/T_Pithag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52" y="404664"/>
            <a:ext cx="5649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59" cy="280831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Человек, который хотел быть и мушкетером, и юристом и философом, но стал математиком и первым ввел прямоугольную систему координат.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4606150"/>
            <a:ext cx="4248000" cy="134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DA023">
                    <a:lumMod val="50000"/>
                  </a:srgbClr>
                </a:solidFill>
                <a:cs typeface="Arial" pitchFamily="34" charset="0"/>
              </a:rPr>
              <a:t>Декарт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400506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DA023">
                    <a:lumMod val="50000"/>
                  </a:srgbClr>
                </a:solidFill>
              </a:rPr>
              <a:t>Ответ:</a:t>
            </a:r>
            <a:endParaRPr lang="ru-RU" sz="2800" dirty="0">
              <a:solidFill>
                <a:srgbClr val="FDA023">
                  <a:lumMod val="50000"/>
                </a:srgb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81" y="98194"/>
            <a:ext cx="4709319" cy="679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5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oboi7.com/static/images/m/6a/4e/6a4e869586e3e9a668988b1f42e480bc1e1192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960" y="-19145"/>
            <a:ext cx="11003258" cy="687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827088" y="548680"/>
            <a:ext cx="7777162" cy="5819328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Арифметическая  </a:t>
            </a:r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лестница</a:t>
            </a:r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7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400" b="1" dirty="0" smtClean="0">
                <a:solidFill>
                  <a:srgbClr val="FF5050"/>
                </a:solidFill>
                <a:latin typeface="Comic Sans MS" panose="030F0702030302020204" pitchFamily="66" charset="0"/>
              </a:rPr>
              <a:t>Внимание, внимание!</a:t>
            </a:r>
            <a:endParaRPr lang="ru-RU" sz="4400" b="1" dirty="0">
              <a:solidFill>
                <a:srgbClr val="FF5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36373"/>
            <a:ext cx="8820472" cy="43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800" b="1" dirty="0" smtClean="0">
                <a:latin typeface="Comic Sans MS" panose="030F0702030302020204" pitchFamily="66" charset="0"/>
              </a:rPr>
              <a:t>Приглашаем  всех, кто находится в этом зале отправиться на прогулку по математическому  лабиринту. </a:t>
            </a:r>
          </a:p>
          <a:p>
            <a:pPr marL="0" indent="0" algn="ctr">
              <a:buNone/>
            </a:pPr>
            <a:r>
              <a:rPr lang="ru-RU" sz="3800" b="1" dirty="0">
                <a:latin typeface="Comic Sans MS" panose="030F0702030302020204" pitchFamily="66" charset="0"/>
              </a:rPr>
              <a:t> </a:t>
            </a:r>
            <a:r>
              <a:rPr lang="ru-RU" sz="3800" b="1" dirty="0" smtClean="0">
                <a:latin typeface="Comic Sans MS" panose="030F0702030302020204" pitchFamily="66" charset="0"/>
              </a:rPr>
              <a:t> Не забудьте взять с собой быструю мысль, находчивость, смекалку и сообразительность.</a:t>
            </a:r>
            <a:endParaRPr lang="ru-RU" sz="38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:\Школа\30760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3595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652" y="567627"/>
            <a:ext cx="82089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Ступенька 1</a:t>
            </a:r>
          </a:p>
          <a:p>
            <a:endParaRPr lang="ru-RU" sz="36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Вставьте недостающее число </a:t>
            </a:r>
          </a:p>
          <a:p>
            <a:pPr algn="just"/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→5;   3 → 7;  4 → 9;  5 → ?</a:t>
            </a:r>
            <a:endParaRPr lang="ru-RU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3779" y="494116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11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oldskola1.narod.ru/Hudobin/36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8" b="70659" l="16820" r="93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2" r="24388" b="18868"/>
          <a:stretch/>
        </p:blipFill>
        <p:spPr bwMode="auto">
          <a:xfrm>
            <a:off x="899592" y="-1062089"/>
            <a:ext cx="5832648" cy="31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.jimdo.com/www50/o/sadf4887893d02b99/img/i2ca72e8899c5af5a/1333992392/std/imag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8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088" y="692696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Ступенька  2</a:t>
            </a:r>
          </a:p>
          <a:p>
            <a:endParaRPr lang="ru-RU" sz="36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Какой цифрой оканчивается</a:t>
            </a:r>
            <a:endParaRPr lang="en-US" sz="4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сумма чисел от 11 до 19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36510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5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11+12+13+14+15+16+17+18+19= =(</a:t>
            </a:r>
            <a:r>
              <a:rPr lang="ru-RU" sz="3600" dirty="0">
                <a:solidFill>
                  <a:srgbClr val="002060"/>
                </a:solidFill>
              </a:rPr>
              <a:t>11+19)+(12+18)+(13+17)+(14+16)+15</a:t>
            </a:r>
            <a:r>
              <a:rPr lang="ru-RU" sz="3600" dirty="0" smtClean="0">
                <a:solidFill>
                  <a:srgbClr val="002060"/>
                </a:solidFill>
              </a:rPr>
              <a:t>=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</a:rPr>
              <a:t>=</a:t>
            </a:r>
            <a:r>
              <a:rPr lang="ru-RU" sz="3600" dirty="0" smtClean="0">
                <a:solidFill>
                  <a:srgbClr val="002060"/>
                </a:solidFill>
              </a:rPr>
              <a:t>30+30+30+30+15</a:t>
            </a:r>
            <a:endParaRPr lang="ru-RU" sz="3600" dirty="0">
              <a:solidFill>
                <a:srgbClr val="002060"/>
              </a:solidFill>
            </a:endParaRPr>
          </a:p>
          <a:p>
            <a:pPr algn="ctr"/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oldskola1.narod.ru/Hudobin/36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8" b="70659" l="16820" r="93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2" r="24388" b="18868"/>
          <a:stretch/>
        </p:blipFill>
        <p:spPr bwMode="auto">
          <a:xfrm>
            <a:off x="539552" y="-593925"/>
            <a:ext cx="5832648" cy="31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.jimdo.com/www50/o/sadf4887893d02b99/img/i2ca72e8899c5af5a/1333992392/std/imag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7110"/>
            <a:ext cx="2411760" cy="18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9" y="404664"/>
            <a:ext cx="81655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Ступенька 3</a:t>
            </a:r>
          </a:p>
          <a:p>
            <a:endParaRPr lang="ru-RU" sz="4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больше сумма чисел от 0 до 10 или их произведение?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574763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сумма</a:t>
            </a:r>
          </a:p>
          <a:p>
            <a:pPr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0·1·2·3·4·5·6·7·8·9·10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=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0</a:t>
            </a:r>
            <a:endParaRPr lang="ru-RU" sz="3600" dirty="0">
              <a:solidFill>
                <a:srgbClr val="002060"/>
              </a:solidFill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( </a:t>
            </a:r>
            <a:r>
              <a:rPr lang="ru-RU" sz="3600" b="1" dirty="0" smtClean="0">
                <a:solidFill>
                  <a:srgbClr val="002060"/>
                </a:solidFill>
              </a:rPr>
              <a:t>0+1+2+3+4+5+6+7+8+9+10</a:t>
            </a:r>
            <a:r>
              <a:rPr lang="en-US" sz="3600" b="1" dirty="0" smtClean="0">
                <a:solidFill>
                  <a:srgbClr val="002060"/>
                </a:solidFill>
              </a:rPr>
              <a:t> ) </a:t>
            </a:r>
            <a:r>
              <a:rPr lang="ru-RU" sz="3600" b="1" dirty="0" smtClean="0">
                <a:solidFill>
                  <a:srgbClr val="002060"/>
                </a:solidFill>
              </a:rPr>
              <a:t>&gt;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0</a:t>
            </a:r>
            <a:endParaRPr lang="ru-RU" sz="3600" dirty="0">
              <a:solidFill>
                <a:srgbClr val="002060"/>
              </a:solidFill>
            </a:endParaRPr>
          </a:p>
          <a:p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oldskola1.narod.ru/Hudobin/36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8" b="70659" l="16820" r="93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2" r="24388" b="18868"/>
          <a:stretch/>
        </p:blipFill>
        <p:spPr bwMode="auto">
          <a:xfrm>
            <a:off x="2411760" y="-531440"/>
            <a:ext cx="5832648" cy="31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.jimdo.com/www50/o/sadf4887893d02b99/img/i2ca72e8899c5af5a/1333992392/std/imag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" y="0"/>
            <a:ext cx="2411760" cy="18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540" y="692696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Ступенька  4</a:t>
            </a:r>
          </a:p>
          <a:p>
            <a:endParaRPr lang="ru-RU" sz="4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Разделите 100 на половину.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2840" y="407707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200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oldskola1.narod.ru/Hudobin/36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8" b="70659" l="16820" r="93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2" r="24388" b="18868"/>
          <a:stretch/>
        </p:blipFill>
        <p:spPr bwMode="auto">
          <a:xfrm>
            <a:off x="1330696" y="44499"/>
            <a:ext cx="5832648" cy="31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19672" y="5085184"/>
                <a:ext cx="5966698" cy="78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002060"/>
                    </a:solidFill>
                    <a:ea typeface="Cambria Math"/>
                  </a:rPr>
                  <a:t>100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ru-RU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=100 ∙ </m:t>
                    </m:r>
                    <m:f>
                      <m:fPr>
                        <m:ctrlPr>
                          <a:rPr lang="ru-RU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  <m:r>
                      <a:rPr lang="ru-RU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=100 ∙2</m:t>
                    </m:r>
                  </m:oMath>
                </a14:m>
                <a:r>
                  <a:rPr lang="ru-RU" sz="3200" dirty="0" smtClean="0">
                    <a:solidFill>
                      <a:srgbClr val="002060"/>
                    </a:solidFill>
                  </a:rPr>
                  <a:t> = 200</a:t>
                </a:r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085184"/>
                <a:ext cx="5966698" cy="788742"/>
              </a:xfrm>
              <a:prstGeom prst="rect">
                <a:avLst/>
              </a:prstGeom>
              <a:blipFill rotWithShape="1">
                <a:blip r:embed="rId5"/>
                <a:stretch>
                  <a:fillRect l="-2658" r="-1636"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u.jimdo.com/www50/o/sadf4887893d02b99/img/i2ca72e8899c5af5a/1333992392/std/imag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" y="0"/>
            <a:ext cx="2411760" cy="18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540" y="692696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Ступенька 5</a:t>
            </a:r>
          </a:p>
          <a:p>
            <a:pPr algn="ctr"/>
            <a:endParaRPr lang="ru-RU" sz="4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52550" algn="just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к половине задуманного числа прибавить его четверть, то получится 18. Какое число задумано?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8110" y="565855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24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oldskola1.narod.ru/Hudobin/36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8" b="70659" l="16820" r="93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2" r="24388" b="18868"/>
          <a:stretch/>
        </p:blipFill>
        <p:spPr bwMode="auto">
          <a:xfrm>
            <a:off x="1478886" y="404663"/>
            <a:ext cx="5832648" cy="31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4490" y="181816"/>
                <a:ext cx="4831194" cy="6404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0" dirty="0" smtClean="0">
                    <a:solidFill>
                      <a:srgbClr val="002060"/>
                    </a:solidFill>
                  </a:rPr>
                  <a:t>Пусть  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х−задуманное число</m:t>
                    </m:r>
                  </m:oMath>
                </a14:m>
                <a:endParaRPr lang="ru-RU" sz="2800" b="0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х+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х=18</m:t>
                      </m:r>
                    </m:oMath>
                  </m:oMathPara>
                </a14:m>
                <a:endParaRPr lang="ru-RU" sz="2800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х+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х=18</m:t>
                      </m:r>
                    </m:oMath>
                  </m:oMathPara>
                </a14:m>
                <a:endParaRPr lang="ru-RU" sz="2800" b="0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х=18</m:t>
                      </m:r>
                    </m:oMath>
                  </m:oMathPara>
                </a14:m>
                <a:endParaRPr lang="ru-RU" sz="2800" b="0" dirty="0" smtClean="0">
                  <a:solidFill>
                    <a:srgbClr val="002060"/>
                  </a:solidFill>
                </a:endParaRPr>
              </a:p>
              <a:p>
                <a:r>
                  <a:rPr lang="ru-RU" sz="2800" dirty="0" smtClean="0">
                    <a:solidFill>
                      <a:srgbClr val="002060"/>
                    </a:solidFill>
                  </a:rPr>
                  <a:t>х = 18: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sz="2800" dirty="0" smtClean="0">
                  <a:solidFill>
                    <a:srgbClr val="002060"/>
                  </a:solidFill>
                </a:endParaRPr>
              </a:p>
              <a:p>
                <a:r>
                  <a:rPr lang="ru-RU" sz="2800" dirty="0">
                    <a:solidFill>
                      <a:srgbClr val="002060"/>
                    </a:solidFill>
                  </a:rPr>
                  <a:t>х = 18</a:t>
                </a:r>
                <a:r>
                  <a:rPr lang="ru-RU" sz="2800" dirty="0" smtClean="0">
                    <a:solidFill>
                      <a:srgbClr val="002060"/>
                    </a:solidFill>
                  </a:rPr>
                  <a:t> ·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2800" dirty="0" smtClean="0">
                  <a:solidFill>
                    <a:srgbClr val="002060"/>
                  </a:solidFill>
                </a:endParaRPr>
              </a:p>
              <a:p>
                <a:r>
                  <a:rPr lang="ru-RU" sz="2800" dirty="0">
                    <a:solidFill>
                      <a:srgbClr val="002060"/>
                    </a:solidFill>
                  </a:rPr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ru-RU" sz="2800" dirty="0">
                            <a:solidFill>
                              <a:srgbClr val="002060"/>
                            </a:solidFill>
                          </a:rPr>
                          <m:t>·</m:t>
                        </m:r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2800" dirty="0" smtClean="0">
                  <a:solidFill>
                    <a:srgbClr val="002060"/>
                  </a:solidFill>
                </a:endParaRPr>
              </a:p>
              <a:p>
                <a:r>
                  <a:rPr lang="ru-RU" sz="2800" dirty="0" smtClean="0">
                    <a:solidFill>
                      <a:srgbClr val="002060"/>
                    </a:solidFill>
                  </a:rPr>
                  <a:t>х = 6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800" dirty="0">
                        <a:solidFill>
                          <a:srgbClr val="002060"/>
                        </a:solidFill>
                      </a:rPr>
                      <m:t>·</m:t>
                    </m:r>
                  </m:oMath>
                </a14:m>
                <a:r>
                  <a:rPr lang="ru-RU" sz="2800" dirty="0" smtClean="0">
                    <a:solidFill>
                      <a:srgbClr val="002060"/>
                    </a:solidFill>
                  </a:rPr>
                  <a:t> 4</a:t>
                </a:r>
              </a:p>
              <a:p>
                <a:r>
                  <a:rPr lang="ru-RU" sz="2800" dirty="0" smtClean="0">
                    <a:solidFill>
                      <a:srgbClr val="002060"/>
                    </a:solidFill>
                  </a:rPr>
                  <a:t>х = 24</a:t>
                </a:r>
                <a:endParaRPr lang="ru-RU" sz="2800" dirty="0">
                  <a:solidFill>
                    <a:srgbClr val="002060"/>
                  </a:solidFill>
                </a:endParaRPr>
              </a:p>
              <a:p>
                <a:endParaRPr lang="ru-RU" sz="3200" dirty="0">
                  <a:solidFill>
                    <a:srgbClr val="002060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0" y="181816"/>
                <a:ext cx="4831194" cy="6404702"/>
              </a:xfrm>
              <a:prstGeom prst="rect">
                <a:avLst/>
              </a:prstGeom>
              <a:blipFill rotWithShape="1">
                <a:blip r:embed="rId5"/>
                <a:stretch>
                  <a:fillRect l="-2522" t="-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u.jimdo.com/www50/o/sadf4887893d02b99/img/i2ca72e8899c5af5a/1333992392/std/imag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49179"/>
            <a:ext cx="2411760" cy="18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1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" y="11832"/>
            <a:ext cx="9144000" cy="68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91" y="3401752"/>
            <a:ext cx="2338729" cy="1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www.the-universal-link.com/Golden_key_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3939">
            <a:off x="1110525" y="2750974"/>
            <a:ext cx="1706191" cy="17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2824" y="921179"/>
            <a:ext cx="7776863" cy="32180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Универсальные «7</a:t>
            </a: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44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/>
              <a:t>Универсальные «7»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64704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Используя </a:t>
            </a:r>
            <a:r>
              <a:rPr lang="ru-RU" sz="2400" dirty="0"/>
              <a:t>четырежды цифру 7, знаки действий и скобки, представьте все числа от 1 до 10. Каждый правильный пример оценивается в 1 балл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893762"/>
            <a:ext cx="32403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rgbClr val="FF0000"/>
                </a:solidFill>
              </a:rPr>
              <a:t>7-7+7:7=1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7:7+7:7=2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(7+7+7):7=3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77:7-7=4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7-(7+7):7=5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(7.7-7):7=6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(7-7</a:t>
            </a:r>
            <a:r>
              <a:rPr lang="ru-RU" sz="3200" dirty="0" smtClean="0">
                <a:solidFill>
                  <a:srgbClr val="FF0000"/>
                </a:solidFill>
              </a:rPr>
              <a:t>)·7+7=7</a:t>
            </a:r>
            <a:endParaRPr lang="ru-RU" sz="3200" dirty="0">
              <a:solidFill>
                <a:srgbClr val="FF0000"/>
              </a:solidFill>
            </a:endParaRP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(7.7+7):7=8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(7+7):7+7=9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(77-7):7=10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901061"/>
            <a:ext cx="2520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7 </a:t>
            </a:r>
            <a:r>
              <a:rPr lang="ru-RU" sz="3200" dirty="0">
                <a:solidFill>
                  <a:srgbClr val="002060"/>
                </a:solidFill>
              </a:rPr>
              <a:t>7 7 7 = 1</a:t>
            </a:r>
          </a:p>
          <a:p>
            <a:r>
              <a:rPr lang="ru-RU" sz="3200" dirty="0">
                <a:solidFill>
                  <a:srgbClr val="002060"/>
                </a:solidFill>
              </a:rPr>
              <a:t>7 7 7 7 = 2</a:t>
            </a:r>
          </a:p>
          <a:p>
            <a:r>
              <a:rPr lang="ru-RU" sz="3200" dirty="0">
                <a:solidFill>
                  <a:srgbClr val="002060"/>
                </a:solidFill>
              </a:rPr>
              <a:t>7 7 7 7 = 3</a:t>
            </a:r>
          </a:p>
          <a:p>
            <a:r>
              <a:rPr lang="ru-RU" sz="3200" dirty="0">
                <a:solidFill>
                  <a:srgbClr val="002060"/>
                </a:solidFill>
              </a:rPr>
              <a:t>7 7 7 7 = 4</a:t>
            </a:r>
          </a:p>
          <a:p>
            <a:r>
              <a:rPr lang="ru-RU" sz="3200" dirty="0">
                <a:solidFill>
                  <a:srgbClr val="002060"/>
                </a:solidFill>
              </a:rPr>
              <a:t>7 7 7 7 = </a:t>
            </a:r>
            <a:r>
              <a:rPr lang="ru-RU" sz="3200" dirty="0" smtClean="0">
                <a:solidFill>
                  <a:srgbClr val="002060"/>
                </a:solidFill>
              </a:rPr>
              <a:t>5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7 </a:t>
            </a:r>
            <a:r>
              <a:rPr lang="ru-RU" sz="3200" dirty="0">
                <a:solidFill>
                  <a:srgbClr val="002060"/>
                </a:solidFill>
              </a:rPr>
              <a:t>7 7 7 = 6</a:t>
            </a:r>
          </a:p>
          <a:p>
            <a:r>
              <a:rPr lang="ru-RU" sz="3200" dirty="0">
                <a:solidFill>
                  <a:srgbClr val="002060"/>
                </a:solidFill>
              </a:rPr>
              <a:t>7 7 7 7 = 7</a:t>
            </a:r>
          </a:p>
          <a:p>
            <a:r>
              <a:rPr lang="ru-RU" sz="3200" dirty="0">
                <a:solidFill>
                  <a:srgbClr val="002060"/>
                </a:solidFill>
              </a:rPr>
              <a:t>7 7 7 7 = 8</a:t>
            </a:r>
          </a:p>
          <a:p>
            <a:r>
              <a:rPr lang="ru-RU" sz="3200" dirty="0">
                <a:solidFill>
                  <a:srgbClr val="002060"/>
                </a:solidFill>
              </a:rPr>
              <a:t>7 7 7 7 = 9</a:t>
            </a:r>
          </a:p>
          <a:p>
            <a:r>
              <a:rPr lang="ru-RU" sz="3200" dirty="0">
                <a:solidFill>
                  <a:srgbClr val="002060"/>
                </a:solidFill>
              </a:rPr>
              <a:t>7 7 7 7 = 10</a:t>
            </a:r>
          </a:p>
        </p:txBody>
      </p:sp>
    </p:spTree>
    <p:extLst>
      <p:ext uri="{BB962C8B-B14F-4D97-AF65-F5344CB8AC3E}">
        <p14:creationId xmlns:p14="http://schemas.microsoft.com/office/powerpoint/2010/main" val="10455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Блок-схема: ссылка на другую страницу 1"/>
          <p:cNvSpPr/>
          <p:nvPr/>
        </p:nvSpPr>
        <p:spPr>
          <a:xfrm rot="10800000">
            <a:off x="3563886" y="2708919"/>
            <a:ext cx="2088233" cy="34563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animashki.mirfentazy.ru/images/stories/arhitektura/vorota/doors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0" y="2077591"/>
            <a:ext cx="7272063" cy="486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55" y="2132832"/>
            <a:ext cx="5400600" cy="40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2824" y="921179"/>
            <a:ext cx="7776863" cy="32180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Универсальные «7</a:t>
            </a:r>
            <a:r>
              <a:rPr lang="ru-RU" sz="8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8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5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" y="0"/>
            <a:ext cx="9098216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WordArt 4"/>
          <p:cNvSpPr>
            <a:spLocks noChangeArrowheads="1" noChangeShapeType="1" noTextEdit="1"/>
          </p:cNvSpPr>
          <p:nvPr/>
        </p:nvSpPr>
        <p:spPr bwMode="auto">
          <a:xfrm>
            <a:off x="179512" y="-19036"/>
            <a:ext cx="8421435" cy="2223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Impact"/>
              </a:rPr>
              <a:t>Литературный</a:t>
            </a:r>
            <a:endParaRPr lang="ru-RU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5050"/>
              </a:solidFill>
              <a:latin typeface="Impac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Impact"/>
              </a:rPr>
              <a:t>пинпонг</a:t>
            </a:r>
            <a:endParaRPr lang="ru-RU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5050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9496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3060"/>
          </a:xfrm>
        </p:spPr>
        <p:txBody>
          <a:bodyPr/>
          <a:lstStyle/>
          <a:p>
            <a:r>
              <a:rPr lang="ru-RU" dirty="0" smtClean="0"/>
              <a:t>Игра со зрителями</a:t>
            </a:r>
            <a:endParaRPr lang="ru-RU" dirty="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044" y="-25823"/>
            <a:ext cx="9143999" cy="1222575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scene3d>
              <a:camera prst="orthographicFront"/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Impact"/>
              </a:rPr>
              <a:t>Числа в народной мудрости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Impact"/>
              </a:rPr>
              <a:t>  </a:t>
            </a:r>
            <a:r>
              <a:rPr lang="ru-RU" sz="48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Impact"/>
              </a:rPr>
              <a:t>Пословицы</a:t>
            </a:r>
            <a:endParaRPr lang="ru-RU" sz="48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5050"/>
              </a:solidFill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94946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За   …   </a:t>
            </a:r>
            <a:r>
              <a:rPr lang="ru-RU" sz="2500" dirty="0"/>
              <a:t>зайцами погонишься, ни </a:t>
            </a:r>
            <a:r>
              <a:rPr lang="ru-RU" sz="2500" dirty="0" smtClean="0"/>
              <a:t>  …    </a:t>
            </a:r>
            <a:r>
              <a:rPr lang="ru-RU" sz="2500" dirty="0"/>
              <a:t>не поймаешь.</a:t>
            </a:r>
          </a:p>
          <a:p>
            <a:r>
              <a:rPr lang="ru-RU" sz="2500" dirty="0" smtClean="0"/>
              <a:t>…   </a:t>
            </a:r>
            <a:r>
              <a:rPr lang="ru-RU" sz="2500" dirty="0"/>
              <a:t>пашут, а </a:t>
            </a:r>
            <a:r>
              <a:rPr lang="ru-RU" sz="2500" dirty="0" smtClean="0"/>
              <a:t>  …   </a:t>
            </a:r>
            <a:r>
              <a:rPr lang="ru-RU" sz="2500" dirty="0"/>
              <a:t>руками машут.</a:t>
            </a:r>
          </a:p>
          <a:p>
            <a:r>
              <a:rPr lang="ru-RU" sz="2500" dirty="0" smtClean="0"/>
              <a:t>Старый </a:t>
            </a:r>
            <a:r>
              <a:rPr lang="ru-RU" sz="2500" dirty="0"/>
              <a:t>друг лучше новых </a:t>
            </a:r>
            <a:r>
              <a:rPr lang="ru-RU" sz="2500" dirty="0" smtClean="0"/>
              <a:t>  …  .</a:t>
            </a:r>
            <a:endParaRPr lang="ru-RU" sz="2500" dirty="0"/>
          </a:p>
          <a:p>
            <a:r>
              <a:rPr lang="ru-RU" sz="2500" dirty="0" smtClean="0"/>
              <a:t>Не </a:t>
            </a:r>
            <a:r>
              <a:rPr lang="ru-RU" sz="2500" dirty="0"/>
              <a:t>имей </a:t>
            </a:r>
            <a:r>
              <a:rPr lang="ru-RU" sz="2500" dirty="0" smtClean="0"/>
              <a:t>  . . .   </a:t>
            </a:r>
            <a:r>
              <a:rPr lang="ru-RU" sz="2500" dirty="0"/>
              <a:t>рублей, а имей </a:t>
            </a:r>
            <a:r>
              <a:rPr lang="ru-RU" sz="2500" dirty="0" smtClean="0"/>
              <a:t> . . .   </a:t>
            </a:r>
            <a:r>
              <a:rPr lang="ru-RU" sz="2500" dirty="0"/>
              <a:t>друзей</a:t>
            </a:r>
            <a:r>
              <a:rPr lang="ru-RU" sz="2500" dirty="0" smtClean="0"/>
              <a:t>.</a:t>
            </a:r>
            <a:r>
              <a:rPr lang="ru-RU" sz="2500" dirty="0"/>
              <a:t> </a:t>
            </a:r>
            <a:endParaRPr lang="ru-RU" sz="2500" dirty="0" smtClean="0"/>
          </a:p>
          <a:p>
            <a:r>
              <a:rPr lang="ru-RU" sz="2500" dirty="0" smtClean="0"/>
              <a:t>…  </a:t>
            </a:r>
            <a:r>
              <a:rPr lang="ru-RU" sz="2500" dirty="0"/>
              <a:t>голова хорошо, а </a:t>
            </a:r>
            <a:r>
              <a:rPr lang="ru-RU" sz="2500" dirty="0" smtClean="0"/>
              <a:t>  …   </a:t>
            </a:r>
            <a:r>
              <a:rPr lang="ru-RU" sz="2500" dirty="0"/>
              <a:t>лучше</a:t>
            </a:r>
            <a:r>
              <a:rPr lang="ru-RU" sz="2500" dirty="0" smtClean="0"/>
              <a:t>.</a:t>
            </a:r>
          </a:p>
          <a:p>
            <a:r>
              <a:rPr lang="ru-RU" sz="2500" dirty="0" smtClean="0"/>
              <a:t>Научится </a:t>
            </a:r>
            <a:r>
              <a:rPr lang="ru-RU" sz="2500" dirty="0"/>
              <a:t>хорошему мало и </a:t>
            </a:r>
            <a:r>
              <a:rPr lang="ru-RU" sz="2500" dirty="0" smtClean="0"/>
              <a:t> . . .  </a:t>
            </a:r>
            <a:r>
              <a:rPr lang="ru-RU" sz="2500" dirty="0"/>
              <a:t>дней; научиться дурному достаточно и </a:t>
            </a:r>
            <a:r>
              <a:rPr lang="ru-RU" sz="2500" dirty="0" smtClean="0"/>
              <a:t> …  часу </a:t>
            </a:r>
            <a:r>
              <a:rPr lang="ru-RU" sz="2500" dirty="0"/>
              <a:t>(Китайская.)</a:t>
            </a:r>
          </a:p>
          <a:p>
            <a:r>
              <a:rPr lang="ru-RU" sz="2500" dirty="0"/>
              <a:t> Учиться и в </a:t>
            </a:r>
            <a:r>
              <a:rPr lang="ru-RU" sz="2500" dirty="0" smtClean="0"/>
              <a:t>  . . .   </a:t>
            </a:r>
            <a:r>
              <a:rPr lang="ru-RU" sz="2500" dirty="0"/>
              <a:t>лет не поздно.   (Японская.)</a:t>
            </a:r>
          </a:p>
          <a:p>
            <a:r>
              <a:rPr lang="ru-RU" sz="2500" dirty="0"/>
              <a:t>Чтобы научиться трудолюбию, нужны </a:t>
            </a:r>
            <a:r>
              <a:rPr lang="ru-RU" sz="2500" dirty="0" smtClean="0"/>
              <a:t> …   </a:t>
            </a:r>
            <a:r>
              <a:rPr lang="ru-RU" sz="2500" dirty="0"/>
              <a:t>года;  чтобы научиться лени- только </a:t>
            </a:r>
            <a:r>
              <a:rPr lang="ru-RU" sz="2500" dirty="0" smtClean="0"/>
              <a:t>…   </a:t>
            </a:r>
            <a:r>
              <a:rPr lang="ru-RU" sz="2500" dirty="0"/>
              <a:t>дня. (Китайская.)</a:t>
            </a:r>
          </a:p>
          <a:p>
            <a:r>
              <a:rPr lang="ru-RU" sz="2500" dirty="0"/>
              <a:t>Кто грамотен, тот видит в </a:t>
            </a:r>
            <a:r>
              <a:rPr lang="ru-RU" sz="2500" dirty="0" smtClean="0"/>
              <a:t> …    </a:t>
            </a:r>
            <a:r>
              <a:rPr lang="ru-RU" sz="2500" dirty="0"/>
              <a:t>глаза. (</a:t>
            </a:r>
            <a:r>
              <a:rPr lang="ru-RU" sz="2500" dirty="0" err="1"/>
              <a:t>Гагаузкая</a:t>
            </a:r>
            <a:r>
              <a:rPr lang="ru-RU" sz="2500" dirty="0"/>
              <a:t>)</a:t>
            </a:r>
          </a:p>
          <a:p>
            <a:r>
              <a:rPr lang="ru-RU" sz="2500" dirty="0" smtClean="0"/>
              <a:t>. . .    </a:t>
            </a:r>
            <a:r>
              <a:rPr lang="ru-RU" sz="2500" dirty="0"/>
              <a:t>знающих не стоят </a:t>
            </a:r>
            <a:r>
              <a:rPr lang="ru-RU" sz="2500" dirty="0" smtClean="0"/>
              <a:t>  … , </a:t>
            </a:r>
            <a:r>
              <a:rPr lang="ru-RU" sz="2500" dirty="0"/>
              <a:t>который дело делает. (Камбоджийская.)</a:t>
            </a:r>
          </a:p>
          <a:p>
            <a:r>
              <a:rPr lang="ru-RU" sz="2500" dirty="0" smtClean="0"/>
              <a:t>…  </a:t>
            </a:r>
            <a:r>
              <a:rPr lang="ru-RU" sz="2500" dirty="0"/>
              <a:t>опыт важнее </a:t>
            </a:r>
            <a:r>
              <a:rPr lang="ru-RU" sz="2500" dirty="0" smtClean="0"/>
              <a:t> …  </a:t>
            </a:r>
            <a:r>
              <a:rPr lang="ru-RU" sz="2500" dirty="0"/>
              <a:t>правил мудрости. (Арабская</a:t>
            </a:r>
            <a:r>
              <a:rPr lang="ru-RU" sz="2500" dirty="0" smtClean="0"/>
              <a:t>)</a:t>
            </a:r>
            <a:endParaRPr lang="ru-RU" sz="2500" dirty="0"/>
          </a:p>
        </p:txBody>
      </p:sp>
      <p:sp>
        <p:nvSpPr>
          <p:cNvPr id="17" name="TextBox 16"/>
          <p:cNvSpPr txBox="1"/>
          <p:nvPr/>
        </p:nvSpPr>
        <p:spPr>
          <a:xfrm>
            <a:off x="922458" y="11967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11967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402" y="155185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9752" y="152548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93758" y="183994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1680" y="2326576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100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52682" y="2310080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100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86" y="267396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1880" y="26661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4020" y="2972924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100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39752" y="341274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3738" y="3935963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60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6176" y="419757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47020" y="447434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93757" y="4997568"/>
            <a:ext cx="41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4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386" y="5287038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6" y="5287038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5170" y="6141705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39298" y="614170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7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mic Sans MS" panose="030F0702030302020204" pitchFamily="66" charset="0"/>
              </a:rPr>
              <a:t>Легенда о </a:t>
            </a:r>
            <a:r>
              <a:rPr lang="ru-RU" b="1" dirty="0" smtClean="0">
                <a:latin typeface="Comic Sans MS" panose="030F0702030302020204" pitchFamily="66" charset="0"/>
              </a:rPr>
              <a:t>Минотавре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3624" y="1484784"/>
            <a:ext cx="7924800" cy="4419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древней Греции существовал миф об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острове Крит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страшном лабиринте, в котором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чудовище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Минотавр.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настолько сложным, что ни один вошедший туда человек не смог бы найти выход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Афин ежегодно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отправляли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жертву Минотавру семь юношей и семь девушек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5229200"/>
            <a:ext cx="2016224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3862" y="266226"/>
            <a:ext cx="316835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2120" y="2564904"/>
            <a:ext cx="2016224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myfhology.info/monsters/image/minotau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38" y="567020"/>
            <a:ext cx="4255927" cy="62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908175" y="1341438"/>
            <a:ext cx="5903913" cy="4895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Impact"/>
              </a:rPr>
              <a:t>Загадочный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Impact"/>
              </a:rPr>
              <a:t>тоннель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chemeClr val="accent6">
                  <a:lumMod val="20000"/>
                  <a:lumOff val="80000"/>
                </a:schemeClr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6408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815014" cy="666328"/>
          </a:xfrm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СКОЛЬКО ВОРОБЬЁВ?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грядке сидят 6 воробьёв, к ним прилетели ещё 5. Кот подкрался и схватил одного воробушка. Сколько осталось воробьёв на грядке? 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Ни одного. Остальные воробьи улетели.</a:t>
            </a: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Картинка 1 из 9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4941168"/>
            <a:ext cx="252028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2 из 9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157192"/>
            <a:ext cx="1991097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7308304" y="116632"/>
            <a:ext cx="1368152" cy="129614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 б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015287" cy="738336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ЯБЛОК</a:t>
            </a:r>
            <a:endParaRPr lang="ru-RU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138864" cy="44196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Несла мать в корзиночке пять яблок. С ней были её дети. Мать говорит детям: "Вас 5 человек. Разделите эти яблоки между собой так, чтобы каждый получил по целому яблоку, и одно яблоко осталось в корзине". Дети оказались догадливыми. Они разделили яблоки так, как потребовала мать. Как они это сделали?</a:t>
            </a:r>
          </a:p>
          <a:p>
            <a:endParaRPr lang="ru-RU" dirty="0"/>
          </a:p>
        </p:txBody>
      </p:sp>
      <p:pic>
        <p:nvPicPr>
          <p:cNvPr id="4" name="Рисунок 3" descr="Картинка 9 из 267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42852"/>
            <a:ext cx="200183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51520" y="0"/>
            <a:ext cx="1368152" cy="129614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 б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604"/>
            <a:ext cx="8388424" cy="714396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Сколько было петухов?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7924800" cy="4848228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 дороге вдоль кустов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Шло одиннадцать хвостов.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Сосчитать я также смог,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шагало тридцать ног.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Это вместе шли куда-то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Петухи и поросята.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 вопрос мой к вам таков: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Сколько было петухов?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72264" y="6000768"/>
            <a:ext cx="25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(Ответ: 7 петухов)</a:t>
            </a:r>
          </a:p>
          <a:p>
            <a:endParaRPr lang="ru-RU" sz="2000" dirty="0"/>
          </a:p>
        </p:txBody>
      </p:sp>
      <p:pic>
        <p:nvPicPr>
          <p:cNvPr id="14342" name="Picture 6" descr="http://allforchildren.ru/pictures/pig_s/pig0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77" y="5549803"/>
            <a:ext cx="12573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abc-color.com/image/coloring/chickens/001/cock/cock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9" y="1340768"/>
            <a:ext cx="3507490" cy="24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www.abc-color.com/image/coloring/chickens/001/cock/cock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4" y="1980433"/>
            <a:ext cx="3693835" cy="2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www.abc-color.com/image/coloring/chickens/001/cock/cock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44" y="3038474"/>
            <a:ext cx="3472895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abc-color.com/image/coloring/chickens/001/cock/cock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67" y="3254402"/>
            <a:ext cx="3472895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allforchildren.ru/pictures/pig_s/pig0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4" y="5228531"/>
            <a:ext cx="12573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allforchildren.ru/pictures/pig_s/pig0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4" y="4866895"/>
            <a:ext cx="12573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66088" y="1040234"/>
            <a:ext cx="1368152" cy="129614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 б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Школа\0_6d251_502318e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910532" cy="30146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Проверим смекалку!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7164288" cy="4419600"/>
          </a:xfrm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В стакане находятся бактерии. Через секунду каждая из бактерий делится пополам, затем каждая из получившихся бактерий через секунду делится пополам и так далее. Через минуту стакан полон. Через какое время стакан был заполнен наполовину?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Ответ: через 59 секунд.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F:\Школа\school1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229200"/>
            <a:ext cx="1809778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F:\Школа\J030525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80312" y="4841776"/>
            <a:ext cx="125488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7382544" y="3488482"/>
            <a:ext cx="1368152" cy="129614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 б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548680"/>
            <a:ext cx="8015287" cy="59432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СКОЛЬКО КОШЕК?</a:t>
            </a:r>
            <a:endParaRPr lang="ru-RU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262088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Если 5 кошкам нужно 5 минут, чтобы поймать 5 мышек, сколько потребуется кошек, чтобы за 100 минут поймать 100 мышек?</a:t>
            </a:r>
          </a:p>
          <a:p>
            <a:pPr marL="0" indent="0" algn="just">
              <a:buNone/>
            </a:pPr>
            <a:r>
              <a:rPr lang="ru-RU" b="1" dirty="0" smtClean="0">
                <a:latin typeface="Comic Sans MS" panose="030F0702030302020204" pitchFamily="66" charset="0"/>
              </a:rPr>
              <a:t>5 кошек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Картинка 14 из 126528"/>
          <p:cNvPicPr/>
          <p:nvPr/>
        </p:nvPicPr>
        <p:blipFill>
          <a:blip r:embed="rId3" cstate="print"/>
          <a:srcRect l="39500" t="34241" r="38000" b="10895"/>
          <a:stretch>
            <a:fillRect/>
          </a:stretch>
        </p:blipFill>
        <p:spPr bwMode="auto">
          <a:xfrm flipH="1">
            <a:off x="539552" y="450912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14 из 126528"/>
          <p:cNvPicPr/>
          <p:nvPr/>
        </p:nvPicPr>
        <p:blipFill>
          <a:blip r:embed="rId3" cstate="print"/>
          <a:srcRect l="39500" t="34241" r="38000" b="10895"/>
          <a:stretch>
            <a:fillRect/>
          </a:stretch>
        </p:blipFill>
        <p:spPr bwMode="auto">
          <a:xfrm>
            <a:off x="2123728" y="450912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14 из 126528"/>
          <p:cNvPicPr/>
          <p:nvPr/>
        </p:nvPicPr>
        <p:blipFill>
          <a:blip r:embed="rId3" cstate="print"/>
          <a:srcRect l="39500" t="34241" r="38000" b="10895"/>
          <a:stretch>
            <a:fillRect/>
          </a:stretch>
        </p:blipFill>
        <p:spPr bwMode="auto">
          <a:xfrm>
            <a:off x="3679413" y="450912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14 из 126528"/>
          <p:cNvPicPr/>
          <p:nvPr/>
        </p:nvPicPr>
        <p:blipFill>
          <a:blip r:embed="rId3" cstate="print"/>
          <a:srcRect l="39500" t="34241" r="38000" b="10895"/>
          <a:stretch>
            <a:fillRect/>
          </a:stretch>
        </p:blipFill>
        <p:spPr bwMode="auto">
          <a:xfrm>
            <a:off x="5263589" y="4508013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а 14 из 126528"/>
          <p:cNvPicPr/>
          <p:nvPr/>
        </p:nvPicPr>
        <p:blipFill>
          <a:blip r:embed="rId3" cstate="print"/>
          <a:srcRect l="39500" t="34241" r="38000" b="10895"/>
          <a:stretch>
            <a:fillRect/>
          </a:stretch>
        </p:blipFill>
        <p:spPr bwMode="auto">
          <a:xfrm flipH="1">
            <a:off x="6842539" y="451625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7308304" y="116632"/>
            <a:ext cx="1368152" cy="129614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 б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476672"/>
            <a:ext cx="7833121" cy="666328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Переправа через ров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467903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Comic Sans MS" panose="030F0702030302020204" pitchFamily="66" charset="0"/>
              </a:rPr>
              <a:t>Имеется четырёхугольное поле и бездонный ров вокруг него. Ширина рва везде 2 метра. Как с помощью двух широких досок длиной 2м. переправиться на поле? Ни молотка, ни гвоздей не имеется.</a:t>
            </a:r>
          </a:p>
          <a:p>
            <a:endParaRPr lang="ru-RU" dirty="0"/>
          </a:p>
        </p:txBody>
      </p:sp>
      <p:pic>
        <p:nvPicPr>
          <p:cNvPr id="4" name="Рисунок 3" descr="http://mozg-pro.ru/pic/hit-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942" y="4653136"/>
            <a:ext cx="237626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ozg-pro.ru/pic/hit-2-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53136"/>
            <a:ext cx="2088232" cy="20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7752710" y="116632"/>
            <a:ext cx="1368152" cy="129614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 б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WordArt 4"/>
          <p:cNvSpPr>
            <a:spLocks noChangeArrowheads="1" noChangeShapeType="1" noTextEdit="1"/>
          </p:cNvSpPr>
          <p:nvPr/>
        </p:nvSpPr>
        <p:spPr bwMode="auto">
          <a:xfrm>
            <a:off x="107504" y="0"/>
            <a:ext cx="8856984" cy="685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ButtonPour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игровая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комната</a:t>
            </a: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AutoShape 2" descr="data:image/jpeg;base64,/9j/4AAQSkZJRgABAQAAAQABAAD/2wCEAAkGBxQTEhQUEhQVFRQXFRgZGBcYGRgbFhYXFxoXFxUcFxcYHCggHRwlGxUYITEhJSkrLi4uGB8zODMsNygtLisBCgoKDg0OGxAQGzQkICQsLCw0NCwsLCw0LDctLCwsLCwsLC80LCw0LCwsNCwsLCwvLCwsLCwsLSwsLywsLCwsLP/AABEIAM4A9AMBIgACEQEDEQH/xAAcAAEAAQUBAQAAAAAAAAAAAAAABQIDBAYHCAH/xABJEAABAwIDBAcEBggDBgcAAAABAAIDBBEhMUEFElFhBhMicYGR8AcyobEjQlLB0eEUM2JygpKy8SRTohVDY3PC0ggWNESDo7P/xAAbAQABBQEBAAAAAAAAAAAAAAAAAgMEBQYBB//EADURAAICAQEFBgUDAgcAAAAAAAABAgMRBAUSITFBE1FhcbHRIpGhwfAyQoEj4QYUM1JigvH/2gAMAwEAAhEDEQA/AO4oiIAIiIAIiIAIiIAIiIAIiIAKiaUNaXOIDWgkk5ADEk+CrWNtKjE0MkTsGyRuYSMwHtLTbzQBz/pL00mMbpInCmgsbPIBneBq0G7WAi+FicRiDgvnsP2g6eCse4vdeqze4ucfoohck43wv4rm+2tj1LJv0ercSWOaHNbez2YiORlzctzNtN0iwsVvvsFkDY66HDeZO1+GoezdBHK8TlHqbcnvPiJT4nVURFIFBERABERABERABERABERABERABERABERABERABERABERABERABEVisrY4m70r2sbxcQB4X15IbwBfVMjw0EuIAAuScgBmSVp+0PaBEMKdjpj9o9hnx7R8tM1oNJ0uqNqbTZQSS9XA4u3xD2d7q2mQgOxdfsWvfDEgXAsyr4Se7DixO8uhKdNxLVb9fGLQ0zhE043kaXFsx7mOIBP/ADAbbpvDeyXaPU7VMRwbVQuFv+JGTI3w3RL5hdlrtlMdSvpmNDYzC6JrQLBrS0tAA0svO9LM6nr6KpvYCWHSwaxxDJW35BzxcpONya8Q5M9MIixdp7Rip43SzvbHG3NzjYY4ADiScABiTkpAoylHbW29TUwvUzxQ3y33taT3Am58FyDpl7VKiYujoQYIsjKR9M8fsg4RjPi7LFpwXMJKN0rnOeS5x997yXOuftOdiT4lNO2KEOxHo1vtT2SSR+mNuP2JQPBxZYqUoumez5SBHW0zicm9awOPc0m68ryUIBNvNY7qdCtTOKxHsxjwRcEEHIjJVLxzQ1U0BvBLLCTrG9zD47pC2nZftQ2pCR/iOtaPqzMa8HvcAH/6kpTQpSR6dRc36Ce1iGse2CpaKedxAab3ikccg1xxa46NOeABJNl0hLTyKCIiACIiACIiACIiACIiACIiACIseuro4WF8r2sYNSfgOJ5BDeAMhQ23ek1PS4SvvJa4iZ2pDnbs6A2OLiBzWp7d6byS3ZSAxsyMrsHnP3B9UYZnH90hQNFsYuxdc3NySTckm5JOZOt1XX6+MeEOLEOXcSu0enNTMd2naIW8bb8hy1PZHke9RTNkPmeXSvc92F3Oc4nja9727uK2Kj2Q1gxAAtieFhjiStK6ae0iKAOho7STYgyDGOPuJ993w8lAcrr5Y5ieL5mH7QdvspGGnhsZ3DtH/KadSPtEZeffFewinL9rMd/lwyvPiAz/AK1z2eZz3Oc8lznEkkm5JOZJXbf/AA4bFIFVWOGe7DGdbDty+F+r8WngrfTUKqOEKijti829PAGioYR7lROAP2WyO3OQwvhwIJXpJef/AGkRxfptTHJgBK1z+TJWsJd4b5J7gu3/ALX4nZGz7M6ZTbIb+ibSa+ZrWE087R+uYMWtu444WGJ3m4XuLOWtbZ2pPtCQS1Dhuixjibfq4wb5fafbNx55CwHWtm00FfQMiqWNlG41krTpIxoBLSMWnHea4WNnAjNc6250Hq9nhxpWGspdG/8AuIhwsAesb+6L8tV2xSlH4XwEzTa4GszbPvgPPgOXPBW5dm4AAYDIc/vPPNU0vSA3O8A3GxABJByN978Apik6QtGTWjnrbvOfddV85uPQZUGQrejFQ/KNwboDZpPeXEYK83oRUkYdS3kXm/mGlbPFt0O439cVlx7Safwufl8b8LJh6iwVuI0Op6EVYFwGP1s19/6reSg6jZj43bsrHRu4OBHlfMcwuwNrBnh68fWKpqAyVpZI0PbwIwvoQdDzGVk5DUy6o7unGZKXyK777H+lrqunME7t6ogAG8Td0kWTHuJzcPdJxvgfrLm+3ui24C+G7matzc3uOo+Kj+i+13UdXFUNxDXWeBm6N2DxzwxHMBT6rk+J2MsHppFapqhsjGvYQ5jmhzXDItcLgjwKuqWPBERABERABERABERABY20doRQML5ntY0anU8AMyeQWs+0Dp/T7MYA/wCkneLshbnbLef9lufeRYZEjgu3faBU1MnWODb6F3a3RoGM91o8CeJKasnJfpWWJbwdp2n7QHP7NHF/8suAA4tYM/EjuUH+gyzO6yoe+R32n4NGOIa3IDWwAXHH9KKvITuaP2Wsb5brQo+aqlmP0kj3i/1nEjyJsoNlF1v65cPD8Qh+J3SXa1BTi0tVCCNA7fd/Ky5UbtH2pUUQtAyWofobdWzlcuG95NXFt0DJfQlQ0VcefEMmx9J+nNZW3a+Tq4v8qO7WH983u/x8lqpV6ONz3BrGuc45NaCXHuAxK2fZns7q5cZA2Fv7Zu89zG68nEJ6d1NC+NpfnzHqqbLH8Kya5snZ0lTNHBC3ekkeGtGOZ1NsmgYk6AEr170W2GyipYaaPFsbbE6uccXuPMuJPiuV9BujTNnOdJGesnc3d6x7QOrbm4RsvYEkYkk4DTG+0T7XqHZyut+zYWH8ICgT25po8I5f8e5Pr2Za+bSOgrhXtLogdoVoc51nxRu3dN7q2Mue7dwHFbKa6a+Msp/jeeN9bLRul9U4GRx7bnHdB3rkboaLHHkVyvacdU9yMcdRvW6J6eCk5Zy8GzdAdry0cNG+QufDUQt3XG5J3S4SM/5kZBc0fWYXNxLAR1+CZr2tewhzXAFrgbgg4gg8LLz/ANHdotfsqKnlkeR2+yD7jhK97HNJyINiPwVzZW29otY+GnrGsJN9xzBmSd50b3NdYOzI4l2RuVKq1sN+UWsJN+vTwG7tJZTXG1r4Zfc6z0x2Bs6VhkrhFHb/AHxcInjh27je5A3HJcG6SfoUL7UVXJUC9rOic3dt/wAQ2DseDQFh9IaSr39+s6yQ6SPf1gx0D7kN/dwyyUS5qelOFiyiA5mZFtot0PwUnR9IwcCS088B55LWXDkqCkOiDO5OiwbWwzv4+SkINo87eJ9aLmFJXujOGXBbBSbSvYg/JRp0bp03+nrMfXj3ZerqE25sUPJkgHaPvRj63Et4Hlrpzj6baeSk46+6bTcXlA1k2H2RdLdx/wCgzO7LiTAT9V2bozfQ4kc7jUBdeXnqshZKRICY5QQ4StzDm4tc4akEDHNdw6ObZZVQteC3f3W9Y0H3X2x52vex/NWWnuU1u9RUO4lURFJFhERABERABap7ROmbNm02/g6d92wxn6zhm52u424J7wNVstbVsijfLI4NjY0uc45Na0XJ8gvKHTXpI/aNXJUOuGnsxMP+7ib7g78d483FJk8HG8ERX1kk8r5p3mSV7t573Zk/IADAAYAAAYBWXKrJZtPQ27TxjoOHf+CYlLHFjEpdWYTIScTkqg1Zk5ViKJz3BkbS57jYADEk5eKTvcMs4m2zDeFuXRv2fSzWfUEwxnJuHWu8Dgz+LHktp6HdCm09pZ918+Y1bFfMNGr/ANrTTUnclQa7bTT3KPn7e5e6XZqxvW/L3I7ZGxoaZm7BGGXz1e7955xPnbuWeW9+WHLuQDHx9evQcB68R4rPTnKT3pPLLiKUVhFt5OOeGAWPL1mmizCOHiOKtPiJ18tF2MsDkZYNW2vPUSkRkSRt390brXAPxtd8jLhrTz8rnDWdu7OaNyCNs7RZ7rWc4OJd2GhwvcWJ4ZYi5XQKvZpcAA9zDf3mbpII/fBF/BYP/laJzt6Uvlf9qR7icMLgNIaHAagAhXOm19VUVnh4JfUpdXs2y27ejLh49PBJLkczo2TQ1LBDC/tHd6t+8GvdYm1rgjDEXOnn0UbNllhDnQiCduLO2HZaEjAA8MdDpZVVPRVriw9bKNxwc0FwcOyb2u5pcRpnkpiJrm2DSbcCfPDTBGs10bXGVfNefvj1JWk0diqlXbLK7s8PPvyYuxNoNmjLXgG92ua4Xywc1wPO+C1/pV0MAa6alBwxdFicNTHfu93y4LL23A6B/wCkRglhsJWjEA3s14Hz8DxU5sTaIc3A3Hifne2uHJOVXOOLK+T6fYz2p07pscJfx4nGnxeSx3sW99NNhtik32AiOUuIAyY/N7eQPvDx0C1KWksMcPD81eVXKcVJETew8MiXhbB0K6QR08vV1cbZqOQ/SscLlhtbrYiO02RowO7Yubhna0TLT8/gsORllJjJMejI7pt32V7zRNs6YSMc0ObG9wIc1wu0xyjAggi29/MtAlEsEhjmY6ORubXgg8jjmDoRgV0X/wAP/SQzU8lHIbupyHR3OJhffAa9lwPg9o0XRekHR6nrI+rqIw4D3XZPYeLHDEfI63XLNPGSyhzd7jgENVfEZ+tPWakdk7Ykp5BNC6zhxvuuGrXDVptlywsQCrnTHoPPQXeCZqa/60DFlzgJWjLhvDAnhcBQNPP4/n6+agShKDEnofo3t2OshEseByezVjxmD8wdQQpVcI6H7fNHUCTExPs2UY4tucf3mkkjxGt13VjwQCCCCLgjIg5EFWNFvaR8RaeSpERPnQiLSvav0y/2dRkxn/ETXZCMOybduSxzDARxxc0ZFAHPfbt03Ejzs+B12MINQ4ZOeLFsfc04u/asMN035FHckAC5OQVDQ57tXOce8knMk6m+qnqOlEI0LyMTw0IH4piyaQxZPA2fRiPtOsX28G9w481anmJVczyTYAlzjYNFyXG98AMSVtvR72V7QqrOewUsZ+tNfrLcoh2r8nFqZjCUnkajFyeTRJHkkAYk4LqnQjouKaPrJR9O9vL6Jp+qOB4nw751ns8oqDc9+oqLh3WSGzWWy3I24AkjC+8RY4jBZ9vXr1iqDbOsaf8Al4Pz9vcv9m6NJdrP+Pcqb6C+kd/lmvrR64ofHz+8LOlwUbunAa+skt4YevXcqhjkL8jyV1jM9OefwGaAbwY/4I8H192Kyerxyz4jG3oI6MgXIdu8c7+vuQc30Yo1+AxyNs8EcFekthlnjy78VQRftNGHL8l3IrJbPdfwzTd/DvQeK+OOHrxtZdOmDWxAhzTYg6HEeuXNae9zqKWwJMTsW43sMLtJ4j5c7reJ47g+eOqgq+BrwWPGB5Yg6G+hCsNJdu8Hy6jOq0a1VeP3Ll+dzLm0LVNM9gxcBvs47zcQBzIu3TNaU2EPAI4ZqSgnkpZG72Ld7su4gaZ4OUZRziOokhPuh7t3P3Sd5mGR7JGKvdMsJpPK5r7mPvqlCTjJYaMGtoOHeomWm5LoNZRAtu0c76eZHfgtX2hBbTdPipsJsai2jL9k21DS7VpzezZSYH8xLYM/+wR+S9Qrx7KXRObI33mOD2/vMIcPkvYLXXF+Kn1vKJcHlHx7AQQQCCLEHEEHMELj/tB9nBh3qmhbePOSAC+6NTGNW/s6aYYDsSInBTWGKayeY6KoBHELtHsv2x1tOYHHtQWA5xuvueRBbbQBvFa77SOgFt6romY4ulhaM9S+No11LRnmMcDr3s122Iq2Ik9mS8Rz+uRu8vfa1QoxdNnHkxK4M7uiIrAWF5Y9qPSF20dpSdWd6KM9TCAcC1hO+/h2nXN/s7vBd+9pu3DR7NqJWm0hb1cfHfl7AI5tBLv4Vxv2bez2aq7X6qLJ0xF72zZCDmdC7IHjbdSJtrguYiba4Lma/srZLgRHCx0sz9GNJd8Mm88F0bo57IZZLPrZOpbb9VHuuk/ifYsaeQ3u9dT2B0fp6OPcp4w2+LnZveeL3nEn4DSwUokRpXOXFiI0rnLiyH2B0XpKMWp4WMNsX+9I796R13EYnC9hfBSz3gAk4AC57hmqlD9Kancgtq9wb4e874Ao1FqpqlZ3LJJqr35qC6mqV1SZZHPOp8hhbyVLR67lRHz8dOfruVy+i85snKcnJ82afCSwik5ZeHysvjueIOY+WHDNVaX0Pr5LGqKYy4E2ZqBm7kToFyKWeIqOM8SxNthg7LbyHUMF/iqmbeDTZ8UrBxLTa34dylKGKOMdmzeye4FZkD2OtctOAFreCcTr5Y+omdta/Y2vP8RRSyNlbvMIeDr9w5q6Yxlum3I/dqFlU2zWtuWWF8SBlvdySg427+d/7J10OKyyA7U5YjyIx5sCDa97jv5X0Vo6Hj34HmsyRm63Gxxz+sNRieRWBO27r6kAX/dUZrHMkweSw+1ud87qw94Au7ADMlZJF96+oWBUU2+7te6LEDS+txZLjjqSoYfMxTte9xHG55AztZqjaqofcl8RaD3595UzPWNZhcctFZG0mPwJGPqylQeOKhwJcOHFQIKYtkaWuGfnhl3Fab0h2e6F7ZW3LRYb2OWNgeY/DuG91VMGnDLQg43zsVhzwtc0tcLgggjiNVZaXUdm8rl3EfX7Pq1cMrhLo/s/D0LHRvaokAa46f3tbJfdu0AzHC4WrtidSTbhJ6t2LD8LHS4vbyK3imlEsfO1/X5K4yuceTMJdVKqbrmsNGgVtHvDc1Jtpm42HzXq+kma9jHtxa5oI7iLj4LzWyD/ABTBoCXH+EG2HfZdw9nVd1lLuHOJ5b/Ce035keCfov8A6vZ96yT6NM3pXf8A8sfT3NpREU8aC5R7SegxYXVtG05700bb3GrpIwPMjxGq6uiTOCksMCG6IbaFZSRTfWIs/k9uDsNLnEciEUc7oZuPkNLUy0zJH77oow3cDyAHFoIwuGjDTTDBELOOIGV0p6Lsrn0wmceohkdI6ID9a+27Hd18GgOfcDE7wxFlOwxNY0NaA1rQAGgAAAYAADABVolAEREAFqnTKXtxt4NLv5jb/pK2taP0tf8A4k3yEbRfhi4/eqnbUmtI13tepP2bHN/kn7Ee3nbP7/xVQHoKgD8uFv7r6fWQssOXrKj5L7US7gJ1tml/XrJRe3qoNaHO93M8wBf7kquO9JI7CG9JI+7wLQ+aUQxk4f5j/wB0fdY9yplmp2tuXVMfB7o3tbwFy6PdtpjZTuzdjTxUrqmFkUtfKwOb1xIjiacQxthewByBFzquZwe1raFPUllfFG+MOLZYwwNc0ZHcINjbne/HVainYicE5yw30WPxkG7aUYWOMVlLuePs/n9DovR/bDg7q3EOBALXDJw4j++oWwTWtfPjl92a0jaNGyGohlpyP0adokYB7oLgHdgaNc071hwOS2iKbeaHEN17PdcY3VVqYPTydUuIu+uEt22vlJFyRwFnHjgON7lR02tuPD8FkOdc4kXAw+4LFl46k3+9Vs5ZO1xwUOyxyBsePx5qF2vVloDWC7nGwHEqYc+5xyOhUFVwvNR2MJHBkbL2wdK7c3v4WhxTumjvzwTqEs5l04l2k2XA07sokqqjMxQhxDL4jesQB3vPgFRtXZsTG70tHU0o/wA1oDmM5vaxzgPJbDt99PS0ktJSVsdLUNG8TvMMznkBxL97G7t5pJzAcLWFlxfYPT/aFHMHSzyTxE/SRyuLwW/W3d/FptwstXHZUcYlN73g8fQqpbYfaZWcebXyS4Lywze4Izfce4OaQC17cnt0cL35rFqIy0kHMcBbPJSu3qJkNUwQ4RStLmtAwZ9uw0ad4G3evm0qfeF9Rex1tw+CpLoum3ckX9dykozXKSNY2tQCaMsOBzaeDtPnbxUV0Z2m5j+reLOBsb56ZfBbCVAdIKAkiWP9Y3TVwGOmo0104WsdJdj4Jcn9Cs21sx6iHa1r4o/Ve6/OhKzMH6S1wxBjd/U0LfvZdU2nlj+3HveLCAPhIfJct2ftMSOZx3HefZLh8L9y3v2dzWroho4Pb/ocR/Snk3HVRf8AH2I2zq9/ZM/+304nYkRFflAEREAEREAEREAEREAFovSrCqdf7DfLH8Ct6WjdNWWqAdHRDzDnX+5VG2450r80WOy/9fHgyNjyHy4dyrHn+asN+5XCePl+axTRetFYPDJWNq7N/SIXRg2JxB54q68/jZXqd1sdPiiMnFqS5id5x+KPNGoe12tqmspKumlmji3DFMI3EBj94ECQDPtbzcbi7ba48vq5nVL2tYHSzSEAaucdPl5BehzE19yHbpNt9pAcx+A95txjbC9+8HBW6TYkURLo46eFzhi6KIB5GuNh9/itbVteicFKfCSKK3RZnlMjf9nlkFHTuNzBGwOI/ZZ1f9RdbuKl6d+7gLm+ePjmqJmtGDdTcknE6YlWHm+vHC2FwdFnNbqnqLXNci1rh/TUOiLr33xGOPz7yrTTjxx9eCoL8bEj1n8/mqHOxOtvWmah4H1HoVSO1yzUTtIGOSKdtz1TmuLbXNmk4gDWzipIH87KiQAjLwPmE/TY6pqS6DsOD8DSvar0Ylkqv9oUrDNHK1heGdpzXABgIaMS0tDcr2N1q2zOi1XWytjEEkbLjfkexzWtbqe0O07gB8rrsFNFu/qZHRcW4OZfU7py8CFmvJI+llLh9ljQy45uuXW7iFpFtulreknvFLZs2O/lP1z7fUx6tjXOdJ9SNnVsPE3Bfa+YG6wd+9wUZKePrUclN1DC9oDQGMaABYYDuCiaumtkfHn6CoLb+2tc5dS30+Et01vaDbOwyONvuHrVRsj1KbQ4YZ4W5qFf8VZU8UXlKyjBGzN2cSsdYYktt9Ygg2PDG/rDd+gH/roO939D1rF1t/s5pya2Ij6oeT/I5vzcFMrk5Wwz3r1Iupoqo01u4sZUm/No7EiItIYAIiIAIiIAIiIAIiIALTvaFFbqZObmHx3XD+ly3FQfTOjMlI+3vMtIP4fe/wBJcPFRNdV2unlHw9OJL0FihqIN9+PnwNDjff18/JXwdefw9cFGxPvbLXy/uVlxvOHFYWUDVTgZLXYgc8r8fmtio4dDax+PctSfJYjT16wUtS1mQJwGPdfPwSV8LUmskTU1SceBL18Dc24EHG2XkM1EvecvXzV+Ssw0t8VFV9Zu3PDHn4JM32k8xQ3RVLkzJc43zOfy/P5BfHsHLw4eKxo5Q4YZH7/jkqm+vXek7uCRu4KmdohmI4+OQ7lN1OxoxEHA9rw8clqm0TIC18Vy4DFuOI5aHP4rHf0lkIDWsJPO98scB5qTVXmLws5XfjHiKlprbN11vh1M5tR23sONjcc76W8Fev54X/LH1dRWzKdw3nvzJ92wuMb3PArPkkyB/MpE4JPCHZwSeEfHvFr4D8+YV6ibdwucO77u9R1TUBt72yJ588PzUbTbYOvwKcVMpRyhxUynF4OgOq27oFwcPDxuoDaFbfHA93D18lFO2jcHP4qOqavQYZ9yVCiTfEbo0W68lraEuJ1w+SinuxWRO/H15LGAVpXHdRcwjhFyNt8F0r2W0X0skmjYw0d73XP/AOfxXPqCK5XZugdD1dKHHOQl3gOy35X8VK0Ud/ULw4lRty/c07j38DY0RFoTEBERABERABERABERABfHC4scivqIA49tWj/R55Ijk11245sOLMdTY27wV8hkyx8MPDFbl7RNjGSMVEY7cQs8DN0WZ/lOPcXLn1PPfj+Fhosfr9J2VrS5c0bTR3LU0KfXk/P+/Mk5LHj+CpdUFqsib7r/ADX3sm9+9V273j273l59eRz8vj+XNQ20KpzxusGeGmHJSjY2/DK5+KuiNug00zHdb1glwlGDzg7GUYPOCD2dXy0/YmaSOeVuRy8Cp+DaTHi4I7jgcvirUtUACD5aKPNDTvPZcY3XyBsPBrhZKluWfFJYfhyONKfGSx5E213P0eaF+eOH5aqKHR2R3uT4c2/g4KtvQ6o/zm/yn/vTe5V/v+jG32K5z+hkvqAL7zgMtR6v+CxZ9pxC/avhpkfyVY6IAYzVGHLdA+PrBY1RTUcXu/Sv0JJcPEnBLjGrOE2/Je45B1SeI5fkiNqqp8+DBZn2icP4eKsx026Bj8fJZUlYXZ4AWwGQWNJN9/8AdTY5SwlgnQi0sFTnWWNJL69a4KmSVY7nZJ2MB1IOcq423VtrPX91LbOpb2KVOSihUpKKySfRzZhkkYxuDnuAB4DEk25NBPgu2QxBrWtaLBoAA4ACwWqdA9i9Wzr3jtPFmDg3j4/LvW3K22ZQ4V9pLnL06GG2xq+2u3Vyj69QiIrMqQiIgAiIgAiIgAiIgAiIgD4QuRdNejhpJN+Mf4d57Nv924/UPL7PLDTHrys1dMyVjmSNDmOFi05EKPqdPG+G6+fQnaDXS0tm8uKfNfnVHC46oq82bwWd0w6JS0ZMke9JTk4O+tHwEnLg7ztrrjKhZq7SyrliSNrVKu+CnW8pkxFU8cz648fmr/Xg63uLWUGJ1UKhR3SddBnVDycsdFZFE5x088fX4q0yo5qttZbl9y7uyXIVuyXIyabY0x914bfmVKQ9FpSMZ7cscvPhZRke1rfhnnmrx27lj69YpqXb54egxYtQ/wBOPkVVHRpw96VpI8T53UZUUJbmQfXesqfbJOp9dyiqqtLr4p2pXP8AUPVK797KJH2w+9WHPXxzr5r4G3UxRwSuCF1U2MlX4KYnRSlLQeA9X8UidiiMzuUTGo6K+fr4rd+iPRzrnBzwRE04/tn7IPDifDuvdGuizpbPkBZFgRo5/dqBzPhxXQoIWsaGtAa0CwAyAUvRaGVslZavh6Lv/t6mc2ltXCddb4+n9/QqAtkvqItAZkIiIAIiIAIiIAIiIAIiIAIiIAIiIA+OaCLHEHMcVofST2cRyXfSERPz6s36o91sWeFxyC31E3ZVCxYkiRptVbp5b1bx9/NHnva2xp6Y2nifHj72bD3PHZPde/JYRK9HyMDgQ4Ag5gi4PeFrW0+gVFNj1XVO4xHdt/Biz/Sq6zZz/Y/maPT/AOIYNYujjxXt/wCnFN8r51i6XWeysX+iqSBwey5/ma4fJRFX7NapuIfARfPeeD5dWfmostHav2lnDa2jnyn88o0ouXy6n5+i0rPedHhwLv8AtWPFslxObb2PHly5pl1yXQkrVVNZTIjdVbYStrouicjrWMYy1dr/AAqepPZ5L9aSMDlvE8tAuqm6X6Yka3adEOcjn8VEVmwUNs/H15LplJ0AiFuskc4gg9kBouOR3lPUGwaeL3Im34ntHwLr28E5HZ2on+rEfr6e5WX7dqX6Mv6HONkdGZprFkdm3we7BveLi5w4XW8bF6JxQ2c/6R/Mdlv7rfx+C2FFYUbNpqe8/ifj7FJqNpXXcOS8PcIiKwK8IiIAIiIAIiIA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xQTEhQUEhQVFRQXFRgZGBcYGRgbFhYXFxoXFxUcFxcYHCggHRwlGxUYITEhJSkrLi4uGB8zODMsNygtLisBCgoKDg0OGxAQGzQkICQsLCw0NCwsLCw0LDctLCwsLCwsLC80LCw0LCwsNCwsLCwvLCwsLCwsLSwsLywsLCwsLP/AABEIAM4A9AMBIgACEQEDEQH/xAAcAAEAAQUBAQAAAAAAAAAAAAAABQIDBAYHCAH/xABJEAABAwIDBAcEBggDBgcAAAABAAIDBBEhMUEFElFhBhMicYGR8AcyobEjQlLB0eEUM2JygpKy8SRTohVDY3PC0ggWNESDo7P/xAAbAQABBQEBAAAAAAAAAAAAAAAAAgMEBQYBB//EADURAAICAQEFBgUDAgcAAAAAAAABAgMRBAUSITFBE1FhcbHRIpGhwfAyQoEj4QYUM1JigvH/2gAMAwEAAhEDEQA/AO4oiIAIiIAIiIAIiIAIiIAIiIAKiaUNaXOIDWgkk5ADEk+CrWNtKjE0MkTsGyRuYSMwHtLTbzQBz/pL00mMbpInCmgsbPIBneBq0G7WAi+FicRiDgvnsP2g6eCse4vdeqze4ucfoohck43wv4rm+2tj1LJv0ercSWOaHNbez2YiORlzctzNtN0iwsVvvsFkDY66HDeZO1+GoezdBHK8TlHqbcnvPiJT4nVURFIFBERABERABERABERABERABERABERABERABERABERABERABERABEVisrY4m70r2sbxcQB4X15IbwBfVMjw0EuIAAuScgBmSVp+0PaBEMKdjpj9o9hnx7R8tM1oNJ0uqNqbTZQSS9XA4u3xD2d7q2mQgOxdfsWvfDEgXAsyr4Se7DixO8uhKdNxLVb9fGLQ0zhE043kaXFsx7mOIBP/ADAbbpvDeyXaPU7VMRwbVQuFv+JGTI3w3RL5hdlrtlMdSvpmNDYzC6JrQLBrS0tAA0svO9LM6nr6KpvYCWHSwaxxDJW35BzxcpONya8Q5M9MIixdp7Rip43SzvbHG3NzjYY4ADiScABiTkpAoylHbW29TUwvUzxQ3y33taT3Am58FyDpl7VKiYujoQYIsjKR9M8fsg4RjPi7LFpwXMJKN0rnOeS5x997yXOuftOdiT4lNO2KEOxHo1vtT2SSR+mNuP2JQPBxZYqUoumez5SBHW0zicm9awOPc0m68ryUIBNvNY7qdCtTOKxHsxjwRcEEHIjJVLxzQ1U0BvBLLCTrG9zD47pC2nZftQ2pCR/iOtaPqzMa8HvcAH/6kpTQpSR6dRc36Ce1iGse2CpaKedxAab3ikccg1xxa46NOeABJNl0hLTyKCIiACIiACIiACIiACIiACIiACIseuro4WF8r2sYNSfgOJ5BDeAMhQ23ek1PS4SvvJa4iZ2pDnbs6A2OLiBzWp7d6byS3ZSAxsyMrsHnP3B9UYZnH90hQNFsYuxdc3NySTckm5JOZOt1XX6+MeEOLEOXcSu0enNTMd2naIW8bb8hy1PZHke9RTNkPmeXSvc92F3Oc4nja9727uK2Kj2Q1gxAAtieFhjiStK6ae0iKAOho7STYgyDGOPuJ993w8lAcrr5Y5ieL5mH7QdvspGGnhsZ3DtH/KadSPtEZeffFewinL9rMd/lwyvPiAz/AK1z2eZz3Oc8lznEkkm5JOZJXbf/AA4bFIFVWOGe7DGdbDty+F+r8WngrfTUKqOEKijti829PAGioYR7lROAP2WyO3OQwvhwIJXpJef/AGkRxfptTHJgBK1z+TJWsJd4b5J7gu3/ALX4nZGz7M6ZTbIb+ibSa+ZrWE087R+uYMWtu444WGJ3m4XuLOWtbZ2pPtCQS1Dhuixjibfq4wb5fafbNx55CwHWtm00FfQMiqWNlG41krTpIxoBLSMWnHea4WNnAjNc6250Hq9nhxpWGspdG/8AuIhwsAesb+6L8tV2xSlH4XwEzTa4GszbPvgPPgOXPBW5dm4AAYDIc/vPPNU0vSA3O8A3GxABJByN978Apik6QtGTWjnrbvOfddV85uPQZUGQrejFQ/KNwboDZpPeXEYK83oRUkYdS3kXm/mGlbPFt0O439cVlx7Safwufl8b8LJh6iwVuI0Op6EVYFwGP1s19/6reSg6jZj43bsrHRu4OBHlfMcwuwNrBnh68fWKpqAyVpZI0PbwIwvoQdDzGVk5DUy6o7unGZKXyK777H+lrqunME7t6ogAG8Td0kWTHuJzcPdJxvgfrLm+3ui24C+G7matzc3uOo+Kj+i+13UdXFUNxDXWeBm6N2DxzwxHMBT6rk+J2MsHppFapqhsjGvYQ5jmhzXDItcLgjwKuqWPBERABERABERABERABY20doRQML5ntY0anU8AMyeQWs+0Dp/T7MYA/wCkneLshbnbLef9lufeRYZEjgu3faBU1MnWODb6F3a3RoGM91o8CeJKasnJfpWWJbwdp2n7QHP7NHF/8suAA4tYM/EjuUH+gyzO6yoe+R32n4NGOIa3IDWwAXHH9KKvITuaP2Wsb5brQo+aqlmP0kj3i/1nEjyJsoNlF1v65cPD8Qh+J3SXa1BTi0tVCCNA7fd/Ky5UbtH2pUUQtAyWofobdWzlcuG95NXFt0DJfQlQ0VcefEMmx9J+nNZW3a+Tq4v8qO7WH983u/x8lqpV6ONz3BrGuc45NaCXHuAxK2fZns7q5cZA2Fv7Zu89zG68nEJ6d1NC+NpfnzHqqbLH8Kya5snZ0lTNHBC3ekkeGtGOZ1NsmgYk6AEr170W2GyipYaaPFsbbE6uccXuPMuJPiuV9BujTNnOdJGesnc3d6x7QOrbm4RsvYEkYkk4DTG+0T7XqHZyut+zYWH8ICgT25po8I5f8e5Pr2Za+bSOgrhXtLogdoVoc51nxRu3dN7q2Mue7dwHFbKa6a+Msp/jeeN9bLRul9U4GRx7bnHdB3rkboaLHHkVyvacdU9yMcdRvW6J6eCk5Zy8GzdAdry0cNG+QufDUQt3XG5J3S4SM/5kZBc0fWYXNxLAR1+CZr2tewhzXAFrgbgg4gg8LLz/ANHdotfsqKnlkeR2+yD7jhK97HNJyINiPwVzZW29otY+GnrGsJN9xzBmSd50b3NdYOzI4l2RuVKq1sN+UWsJN+vTwG7tJZTXG1r4Zfc6z0x2Bs6VhkrhFHb/AHxcInjh27je5A3HJcG6SfoUL7UVXJUC9rOic3dt/wAQ2DseDQFh9IaSr39+s6yQ6SPf1gx0D7kN/dwyyUS5qelOFiyiA5mZFtot0PwUnR9IwcCS088B55LWXDkqCkOiDO5OiwbWwzv4+SkINo87eJ9aLmFJXujOGXBbBSbSvYg/JRp0bp03+nrMfXj3ZerqE25sUPJkgHaPvRj63Et4Hlrpzj6baeSk46+6bTcXlA1k2H2RdLdx/wCgzO7LiTAT9V2bozfQ4kc7jUBdeXnqshZKRICY5QQ4StzDm4tc4akEDHNdw6ObZZVQteC3f3W9Y0H3X2x52vex/NWWnuU1u9RUO4lURFJFhERABERABap7ROmbNm02/g6d92wxn6zhm52u424J7wNVstbVsijfLI4NjY0uc45Na0XJ8gvKHTXpI/aNXJUOuGnsxMP+7ib7g78d483FJk8HG8ERX1kk8r5p3mSV7t573Zk/IADAAYAAAYBWXKrJZtPQ27TxjoOHf+CYlLHFjEpdWYTIScTkqg1Zk5ViKJz3BkbS57jYADEk5eKTvcMs4m2zDeFuXRv2fSzWfUEwxnJuHWu8Dgz+LHktp6HdCm09pZ918+Y1bFfMNGr/ANrTTUnclQa7bTT3KPn7e5e6XZqxvW/L3I7ZGxoaZm7BGGXz1e7955xPnbuWeW9+WHLuQDHx9evQcB68R4rPTnKT3pPLLiKUVhFt5OOeGAWPL1mmizCOHiOKtPiJ18tF2MsDkZYNW2vPUSkRkSRt390brXAPxtd8jLhrTz8rnDWdu7OaNyCNs7RZ7rWc4OJd2GhwvcWJ4ZYi5XQKvZpcAA9zDf3mbpII/fBF/BYP/laJzt6Uvlf9qR7icMLgNIaHAagAhXOm19VUVnh4JfUpdXs2y27ejLh49PBJLkczo2TQ1LBDC/tHd6t+8GvdYm1rgjDEXOnn0UbNllhDnQiCduLO2HZaEjAA8MdDpZVVPRVriw9bKNxwc0FwcOyb2u5pcRpnkpiJrm2DSbcCfPDTBGs10bXGVfNefvj1JWk0diqlXbLK7s8PPvyYuxNoNmjLXgG92ua4Xywc1wPO+C1/pV0MAa6alBwxdFicNTHfu93y4LL23A6B/wCkRglhsJWjEA3s14Hz8DxU5sTaIc3A3Hifne2uHJOVXOOLK+T6fYz2p07pscJfx4nGnxeSx3sW99NNhtik32AiOUuIAyY/N7eQPvDx0C1KWksMcPD81eVXKcVJETew8MiXhbB0K6QR08vV1cbZqOQ/SscLlhtbrYiO02RowO7Yubhna0TLT8/gsORllJjJMejI7pt32V7zRNs6YSMc0ObG9wIc1wu0xyjAggi29/MtAlEsEhjmY6ORubXgg8jjmDoRgV0X/wAP/SQzU8lHIbupyHR3OJhffAa9lwPg9o0XRekHR6nrI+rqIw4D3XZPYeLHDEfI63XLNPGSyhzd7jgENVfEZ+tPWakdk7Ykp5BNC6zhxvuuGrXDVptlywsQCrnTHoPPQXeCZqa/60DFlzgJWjLhvDAnhcBQNPP4/n6+agShKDEnofo3t2OshEseByezVjxmD8wdQQpVcI6H7fNHUCTExPs2UY4tucf3mkkjxGt13VjwQCCCCLgjIg5EFWNFvaR8RaeSpERPnQiLSvav0y/2dRkxn/ETXZCMOybduSxzDARxxc0ZFAHPfbt03Ejzs+B12MINQ4ZOeLFsfc04u/asMN035FHckAC5OQVDQ57tXOce8knMk6m+qnqOlEI0LyMTw0IH4piyaQxZPA2fRiPtOsX28G9w481anmJVczyTYAlzjYNFyXG98AMSVtvR72V7QqrOewUsZ+tNfrLcoh2r8nFqZjCUnkajFyeTRJHkkAYk4LqnQjouKaPrJR9O9vL6Jp+qOB4nw751ns8oqDc9+oqLh3WSGzWWy3I24AkjC+8RY4jBZ9vXr1iqDbOsaf8Al4Pz9vcv9m6NJdrP+Pcqb6C+kd/lmvrR64ofHz+8LOlwUbunAa+skt4YevXcqhjkL8jyV1jM9OefwGaAbwY/4I8H192Kyerxyz4jG3oI6MgXIdu8c7+vuQc30Yo1+AxyNs8EcFekthlnjy78VQRftNGHL8l3IrJbPdfwzTd/DvQeK+OOHrxtZdOmDWxAhzTYg6HEeuXNae9zqKWwJMTsW43sMLtJ4j5c7reJ47g+eOqgq+BrwWPGB5Yg6G+hCsNJdu8Hy6jOq0a1VeP3Ll+dzLm0LVNM9gxcBvs47zcQBzIu3TNaU2EPAI4ZqSgnkpZG72Ld7su4gaZ4OUZRziOokhPuh7t3P3Sd5mGR7JGKvdMsJpPK5r7mPvqlCTjJYaMGtoOHeomWm5LoNZRAtu0c76eZHfgtX2hBbTdPipsJsai2jL9k21DS7VpzezZSYH8xLYM/+wR+S9Qrx7KXRObI33mOD2/vMIcPkvYLXXF+Kn1vKJcHlHx7AQQQCCLEHEEHMELj/tB9nBh3qmhbePOSAC+6NTGNW/s6aYYDsSInBTWGKayeY6KoBHELtHsv2x1tOYHHtQWA5xuvueRBbbQBvFa77SOgFt6romY4ulhaM9S+No11LRnmMcDr3s122Iq2Ik9mS8Rz+uRu8vfa1QoxdNnHkxK4M7uiIrAWF5Y9qPSF20dpSdWd6KM9TCAcC1hO+/h2nXN/s7vBd+9pu3DR7NqJWm0hb1cfHfl7AI5tBLv4Vxv2bez2aq7X6qLJ0xF72zZCDmdC7IHjbdSJtrguYiba4Lma/srZLgRHCx0sz9GNJd8Mm88F0bo57IZZLPrZOpbb9VHuuk/ifYsaeQ3u9dT2B0fp6OPcp4w2+LnZveeL3nEn4DSwUokRpXOXFiI0rnLiyH2B0XpKMWp4WMNsX+9I796R13EYnC9hfBSz3gAk4AC57hmqlD9Kancgtq9wb4e874Ao1FqpqlZ3LJJqr35qC6mqV1SZZHPOp8hhbyVLR67lRHz8dOfruVy+i85snKcnJ82afCSwik5ZeHysvjueIOY+WHDNVaX0Pr5LGqKYy4E2ZqBm7kToFyKWeIqOM8SxNthg7LbyHUMF/iqmbeDTZ8UrBxLTa34dylKGKOMdmzeye4FZkD2OtctOAFreCcTr5Y+omdta/Y2vP8RRSyNlbvMIeDr9w5q6Yxlum3I/dqFlU2zWtuWWF8SBlvdySg427+d/7J10OKyyA7U5YjyIx5sCDa97jv5X0Vo6Hj34HmsyRm63Gxxz+sNRieRWBO27r6kAX/dUZrHMkweSw+1ud87qw94Au7ADMlZJF96+oWBUU2+7te6LEDS+txZLjjqSoYfMxTte9xHG55AztZqjaqofcl8RaD3595UzPWNZhcctFZG0mPwJGPqylQeOKhwJcOHFQIKYtkaWuGfnhl3Fab0h2e6F7ZW3LRYb2OWNgeY/DuG91VMGnDLQg43zsVhzwtc0tcLgggjiNVZaXUdm8rl3EfX7Pq1cMrhLo/s/D0LHRvaokAa46f3tbJfdu0AzHC4WrtidSTbhJ6t2LD8LHS4vbyK3imlEsfO1/X5K4yuceTMJdVKqbrmsNGgVtHvDc1Jtpm42HzXq+kma9jHtxa5oI7iLj4LzWyD/ABTBoCXH+EG2HfZdw9nVd1lLuHOJ5b/Ce035keCfov8A6vZ96yT6NM3pXf8A8sfT3NpREU8aC5R7SegxYXVtG05700bb3GrpIwPMjxGq6uiTOCksMCG6IbaFZSRTfWIs/k9uDsNLnEciEUc7oZuPkNLUy0zJH77oow3cDyAHFoIwuGjDTTDBELOOIGV0p6Lsrn0wmceohkdI6ID9a+27Hd18GgOfcDE7wxFlOwxNY0NaA1rQAGgAAAYAADABVolAEREAFqnTKXtxt4NLv5jb/pK2taP0tf8A4k3yEbRfhi4/eqnbUmtI13tepP2bHN/kn7Ee3nbP7/xVQHoKgD8uFv7r6fWQssOXrKj5L7US7gJ1tml/XrJRe3qoNaHO93M8wBf7kquO9JI7CG9JI+7wLQ+aUQxk4f5j/wB0fdY9yplmp2tuXVMfB7o3tbwFy6PdtpjZTuzdjTxUrqmFkUtfKwOb1xIjiacQxthewByBFzquZwe1raFPUllfFG+MOLZYwwNc0ZHcINjbne/HVainYicE5yw30WPxkG7aUYWOMVlLuePs/n9DovR/bDg7q3EOBALXDJw4j++oWwTWtfPjl92a0jaNGyGohlpyP0adokYB7oLgHdgaNc071hwOS2iKbeaHEN17PdcY3VVqYPTydUuIu+uEt22vlJFyRwFnHjgON7lR02tuPD8FkOdc4kXAw+4LFl46k3+9Vs5ZO1xwUOyxyBsePx5qF2vVloDWC7nGwHEqYc+5xyOhUFVwvNR2MJHBkbL2wdK7c3v4WhxTumjvzwTqEs5l04l2k2XA07sokqqjMxQhxDL4jesQB3vPgFRtXZsTG70tHU0o/wA1oDmM5vaxzgPJbDt99PS0ktJSVsdLUNG8TvMMznkBxL97G7t5pJzAcLWFlxfYPT/aFHMHSzyTxE/SRyuLwW/W3d/FptwstXHZUcYlN73g8fQqpbYfaZWcebXyS4Lywze4Izfce4OaQC17cnt0cL35rFqIy0kHMcBbPJSu3qJkNUwQ4RStLmtAwZ9uw0ad4G3evm0qfeF9Rex1tw+CpLoum3ckX9dykozXKSNY2tQCaMsOBzaeDtPnbxUV0Z2m5j+reLOBsb56ZfBbCVAdIKAkiWP9Y3TVwGOmo0104WsdJdj4Jcn9Cs21sx6iHa1r4o/Ve6/OhKzMH6S1wxBjd/U0LfvZdU2nlj+3HveLCAPhIfJct2ftMSOZx3HefZLh8L9y3v2dzWroho4Pb/ocR/Snk3HVRf8AH2I2zq9/ZM/+304nYkRFflAEREAEREAEREAEREAFovSrCqdf7DfLH8Ct6WjdNWWqAdHRDzDnX+5VG2450r80WOy/9fHgyNjyHy4dyrHn+asN+5XCePl+axTRetFYPDJWNq7N/SIXRg2JxB54q68/jZXqd1sdPiiMnFqS5id5x+KPNGoe12tqmspKumlmji3DFMI3EBj94ECQDPtbzcbi7ba48vq5nVL2tYHSzSEAaucdPl5BehzE19yHbpNt9pAcx+A95txjbC9+8HBW6TYkURLo46eFzhi6KIB5GuNh9/itbVteicFKfCSKK3RZnlMjf9nlkFHTuNzBGwOI/ZZ1f9RdbuKl6d+7gLm+ePjmqJmtGDdTcknE6YlWHm+vHC2FwdFnNbqnqLXNci1rh/TUOiLr33xGOPz7yrTTjxx9eCoL8bEj1n8/mqHOxOtvWmah4H1HoVSO1yzUTtIGOSKdtz1TmuLbXNmk4gDWzipIH87KiQAjLwPmE/TY6pqS6DsOD8DSvar0Ylkqv9oUrDNHK1heGdpzXABgIaMS0tDcr2N1q2zOi1XWytjEEkbLjfkexzWtbqe0O07gB8rrsFNFu/qZHRcW4OZfU7py8CFmvJI+llLh9ljQy45uuXW7iFpFtulreknvFLZs2O/lP1z7fUx6tjXOdJ9SNnVsPE3Bfa+YG6wd+9wUZKePrUclN1DC9oDQGMaABYYDuCiaumtkfHn6CoLb+2tc5dS30+Et01vaDbOwyONvuHrVRsj1KbQ4YZ4W5qFf8VZU8UXlKyjBGzN2cSsdYYktt9Ygg2PDG/rDd+gH/roO939D1rF1t/s5pya2Ij6oeT/I5vzcFMrk5Wwz3r1Iupoqo01u4sZUm/No7EiItIYAIiIAIiIAIiIAIiIALTvaFFbqZObmHx3XD+ly3FQfTOjMlI+3vMtIP4fe/wBJcPFRNdV2unlHw9OJL0FihqIN9+PnwNDjff18/JXwdefw9cFGxPvbLXy/uVlxvOHFYWUDVTgZLXYgc8r8fmtio4dDax+PctSfJYjT16wUtS1mQJwGPdfPwSV8LUmskTU1SceBL18Dc24EHG2XkM1EvecvXzV+Ssw0t8VFV9Zu3PDHn4JM32k8xQ3RVLkzJc43zOfy/P5BfHsHLw4eKxo5Q4YZH7/jkqm+vXek7uCRu4KmdohmI4+OQ7lN1OxoxEHA9rw8clqm0TIC18Vy4DFuOI5aHP4rHf0lkIDWsJPO98scB5qTVXmLws5XfjHiKlprbN11vh1M5tR23sONjcc76W8Fev54X/LH1dRWzKdw3nvzJ92wuMb3PArPkkyB/MpE4JPCHZwSeEfHvFr4D8+YV6ibdwucO77u9R1TUBt72yJ588PzUbTbYOvwKcVMpRyhxUynF4OgOq27oFwcPDxuoDaFbfHA93D18lFO2jcHP4qOqavQYZ9yVCiTfEbo0W68lraEuJ1w+SinuxWRO/H15LGAVpXHdRcwjhFyNt8F0r2W0X0skmjYw0d73XP/AOfxXPqCK5XZugdD1dKHHOQl3gOy35X8VK0Ud/ULw4lRty/c07j38DY0RFoTEBERABERABERABERABfHC4scivqIA49tWj/R55Ijk11245sOLMdTY27wV8hkyx8MPDFbl7RNjGSMVEY7cQs8DN0WZ/lOPcXLn1PPfj+Fhosfr9J2VrS5c0bTR3LU0KfXk/P+/Mk5LHj+CpdUFqsib7r/ADX3sm9+9V273j273l59eRz8vj+XNQ20KpzxusGeGmHJSjY2/DK5+KuiNug00zHdb1glwlGDzg7GUYPOCD2dXy0/YmaSOeVuRy8Cp+DaTHi4I7jgcvirUtUACD5aKPNDTvPZcY3XyBsPBrhZKluWfFJYfhyONKfGSx5E213P0eaF+eOH5aqKHR2R3uT4c2/g4KtvQ6o/zm/yn/vTe5V/v+jG32K5z+hkvqAL7zgMtR6v+CxZ9pxC/avhpkfyVY6IAYzVGHLdA+PrBY1RTUcXu/Sv0JJcPEnBLjGrOE2/Je45B1SeI5fkiNqqp8+DBZn2icP4eKsx026Bj8fJZUlYXZ4AWwGQWNJN9/8AdTY5SwlgnQi0sFTnWWNJL69a4KmSVY7nZJ2MB1IOcq423VtrPX91LbOpb2KVOSihUpKKySfRzZhkkYxuDnuAB4DEk25NBPgu2QxBrWtaLBoAA4ACwWqdA9i9Wzr3jtPFmDg3j4/LvW3K22ZQ4V9pLnL06GG2xq+2u3Vyj69QiIrMqQiIgAiIgAiIgAiIgAiIgD4QuRdNejhpJN+Mf4d57Nv924/UPL7PLDTHrys1dMyVjmSNDmOFi05EKPqdPG+G6+fQnaDXS0tm8uKfNfnVHC46oq82bwWd0w6JS0ZMke9JTk4O+tHwEnLg7ztrrjKhZq7SyrliSNrVKu+CnW8pkxFU8cz648fmr/Xg63uLWUGJ1UKhR3SddBnVDycsdFZFE5x088fX4q0yo5qttZbl9y7uyXIVuyXIyabY0x914bfmVKQ9FpSMZ7cscvPhZRke1rfhnnmrx27lj69YpqXb54egxYtQ/wBOPkVVHRpw96VpI8T53UZUUJbmQfXesqfbJOp9dyiqqtLr4p2pXP8AUPVK797KJH2w+9WHPXxzr5r4G3UxRwSuCF1U2MlX4KYnRSlLQeA9X8UidiiMzuUTGo6K+fr4rd+iPRzrnBzwRE04/tn7IPDifDuvdGuizpbPkBZFgRo5/dqBzPhxXQoIWsaGtAa0CwAyAUvRaGVslZavh6Lv/t6mc2ltXCddb4+n9/QqAtkvqItAZkIiIAIiIAIiIAIiIAIiIAIiIAIiIA+OaCLHEHMcVofST2cRyXfSERPz6s36o91sWeFxyC31E3ZVCxYkiRptVbp5b1bx9/NHnva2xp6Y2nifHj72bD3PHZPde/JYRK9HyMDgQ4Ag5gi4PeFrW0+gVFNj1XVO4xHdt/Biz/Sq6zZz/Y/maPT/AOIYNYujjxXt/wCnFN8r51i6XWeysX+iqSBwey5/ma4fJRFX7NapuIfARfPeeD5dWfmostHav2lnDa2jnyn88o0ouXy6n5+i0rPedHhwLv8AtWPFslxObb2PHly5pl1yXQkrVVNZTIjdVbYStrouicjrWMYy1dr/AAqepPZ5L9aSMDlvE8tAuqm6X6Yka3adEOcjn8VEVmwUNs/H15LplJ0AiFuskc4gg9kBouOR3lPUGwaeL3Im34ntHwLr28E5HZ2on+rEfr6e5WX7dqX6Mv6HONkdGZprFkdm3we7BveLi5w4XW8bF6JxQ2c/6R/Mdlv7rfx+C2FFYUbNpqe8/ifj7FJqNpXXcOS8PcIiKwK8IiIAIiIAIiIA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://demiart.ru/forum/uploads11/post-576303-134863024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28519"/>
            <a:ext cx="5002117" cy="34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24744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5050"/>
                </a:solidFill>
              </a:rPr>
              <a:t>Игра АПЕЛЬСИН </a:t>
            </a:r>
            <a:endParaRPr lang="ru-RU" sz="6000" b="1" dirty="0">
              <a:solidFill>
                <a:srgbClr val="FF5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2,      , 4, 5,      , 7, …</a:t>
            </a:r>
          </a:p>
          <a:p>
            <a:pPr marL="0" indent="0">
              <a:buNone/>
            </a:pP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1085106" cy="108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73" y="1988840"/>
            <a:ext cx="1085106" cy="108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8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377265" cy="914400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и подошел к концу наш лабиринт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29684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Подводя итог нашего путешествия, хотелось бы пожелать, чтобы вы всегда сумели победить в себе “Минотавра” в виде лени, равнодушия, невежества, безделья и других пороков, чтобы вы всегда могли найти путь из любого лабиринта. А нитью Ариадны пусть будут ваши знания, умения и навыки. И помните, </a:t>
            </a:r>
            <a:r>
              <a:rPr lang="ru-RU" i="1" dirty="0" smtClean="0"/>
              <a:t>безвыходных лабиринтов нет.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mic Sans MS" panose="030F0702030302020204" pitchFamily="66" charset="0"/>
              </a:rPr>
              <a:t>Легенда о </a:t>
            </a:r>
            <a:r>
              <a:rPr lang="ru-RU" b="1" dirty="0" smtClean="0">
                <a:latin typeface="Comic Sans MS" panose="030F0702030302020204" pitchFamily="66" charset="0"/>
              </a:rPr>
              <a:t>Минотавре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6216" y="1340768"/>
            <a:ext cx="4961848" cy="52389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Царевич Тесей решил спасти афинян от страшного жертвоприношения и уничтожить Минотавра. Он заменил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молодых людей, отправлявшихся на Крит.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Влюбленная Ариадна (дочь Миноса)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дала Тесею нить, которая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выйти из лабиринта. Тесей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победил Минотавра и благополучно нашел выход из лабиринта.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Documents and Settings\Admin\Мои документы\Downloads\48066_bahus_i_ariadna.jpg"/>
          <p:cNvPicPr>
            <a:picLocks noChangeAspect="1" noChangeArrowheads="1"/>
          </p:cNvPicPr>
          <p:nvPr/>
        </p:nvPicPr>
        <p:blipFill>
          <a:blip r:embed="rId3" cstate="print"/>
          <a:srcRect b="5714"/>
          <a:stretch>
            <a:fillRect/>
          </a:stretch>
        </p:blipFill>
        <p:spPr bwMode="auto">
          <a:xfrm>
            <a:off x="5312557" y="918892"/>
            <a:ext cx="3745670" cy="5462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www.legendami.ru/bod/greece/image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6380"/>
            <a:ext cx="7660905" cy="5805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8600"/>
            <a:ext cx="9144000" cy="914400"/>
          </a:xfrm>
        </p:spPr>
        <p:txBody>
          <a:bodyPr/>
          <a:lstStyle/>
          <a:p>
            <a:pPr algn="ctr"/>
            <a:r>
              <a:rPr lang="ru-RU" sz="3600" b="1" dirty="0" smtClean="0"/>
              <a:t>«МАТЕМАТИКА ЦАРИЦА ВСЕХ НАУК»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dirty="0" smtClean="0">
                <a:latin typeface="Comic Sans MS" panose="030F0702030302020204" pitchFamily="66" charset="0"/>
              </a:rPr>
              <a:t>Математику справедливо называют царицей наук, золотым ключом, без которого не откроешь двери ни в физику, ни в химию, ни в технику. И, кроме этого, «</a:t>
            </a:r>
            <a:r>
              <a:rPr lang="ru-RU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МАТЕМАТИКУ УЖЕ ЗАТЕМ УЧИТЬ СЛЕДУЕТ, говорил М.В. Ломоносов, «ЧТО ОНА УМ В ПОРЯДОК ПРИВОДИТ».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 descr="F:\Школа\d3250fbf3d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97152"/>
            <a:ext cx="1512168" cy="185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8604447" cy="151216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Вам </a:t>
            </a:r>
            <a:r>
              <a:rPr lang="ru-RU" sz="3200" b="1" dirty="0">
                <a:latin typeface="Comic Sans MS" panose="030F0702030302020204" pitchFamily="66" charset="0"/>
              </a:rPr>
              <a:t>предстоит найти свою нить Ариадны, используя свои знания и способности</a:t>
            </a:r>
            <a:r>
              <a:rPr lang="ru-RU" sz="3200" b="1" dirty="0" smtClean="0">
                <a:latin typeface="Comic Sans MS" panose="030F0702030302020204" pitchFamily="66" charset="0"/>
              </a:rPr>
              <a:t>.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F:\Школа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4968552" cy="4499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532440" cy="255232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600" b="1" dirty="0" smtClean="0">
                <a:latin typeface="Comic Sans MS" panose="030F0702030302020204" pitchFamily="66" charset="0"/>
              </a:rPr>
              <a:t>Представление команд</a:t>
            </a:r>
            <a:endParaRPr lang="ru-RU" sz="66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24944"/>
            <a:ext cx="59046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1команда</a:t>
            </a:r>
            <a:endParaRPr lang="ru-RU" sz="8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581128"/>
            <a:ext cx="59046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команда</a:t>
            </a:r>
            <a:endParaRPr lang="ru-RU" sz="8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60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6407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://demiart.ru/forum/uploads11/post-576303-134863024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2694">
            <a:off x="3280569" y="3386404"/>
            <a:ext cx="2782074" cy="22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Круговая стрелка 13"/>
          <p:cNvSpPr/>
          <p:nvPr/>
        </p:nvSpPr>
        <p:spPr>
          <a:xfrm rot="20301891" flipH="1">
            <a:off x="1917002" y="842718"/>
            <a:ext cx="1974309" cy="20678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067098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5050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3725871" flipH="1">
            <a:off x="6245740" y="2737395"/>
            <a:ext cx="1974309" cy="20678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067098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5050"/>
              </a:solidFill>
            </a:endParaRPr>
          </a:p>
        </p:txBody>
      </p:sp>
      <p:sp>
        <p:nvSpPr>
          <p:cNvPr id="3" name="Круговая стрелка 2"/>
          <p:cNvSpPr/>
          <p:nvPr/>
        </p:nvSpPr>
        <p:spPr>
          <a:xfrm rot="8293511" flipH="1">
            <a:off x="6657078" y="4768305"/>
            <a:ext cx="1974309" cy="20678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067098"/>
              <a:gd name="adj5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5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463">
            <a:off x="4405594" y="5826810"/>
            <a:ext cx="3627272" cy="105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5826510" y="3586686"/>
            <a:ext cx="3384376" cy="15736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исторический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зал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4065461" flipH="1">
            <a:off x="4870049" y="842718"/>
            <a:ext cx="1974309" cy="20678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067098"/>
              <a:gd name="adj5" fmla="val 125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5050"/>
              </a:solidFill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008513" y="116631"/>
            <a:ext cx="4210717" cy="17600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Волшебная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 дверь</a:t>
            </a:r>
            <a:endParaRPr lang="ru-RU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latin typeface="Impact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5354807" y="1641457"/>
            <a:ext cx="3888581" cy="1869184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Арифметическая </a:t>
            </a:r>
            <a:endParaRPr lang="ru-RU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лестница</a:t>
            </a:r>
            <a:endParaRPr lang="ru-RU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/>
            </a:endParaRPr>
          </a:p>
        </p:txBody>
      </p:sp>
      <p:sp>
        <p:nvSpPr>
          <p:cNvPr id="16" name="Круговая стрелка 15"/>
          <p:cNvSpPr/>
          <p:nvPr/>
        </p:nvSpPr>
        <p:spPr>
          <a:xfrm rot="16200000" flipH="1">
            <a:off x="626056" y="2529269"/>
            <a:ext cx="1974309" cy="20678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067098"/>
              <a:gd name="adj5" fmla="val 1250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29271" y="1683122"/>
            <a:ext cx="3167881" cy="20882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Литературный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пинпонг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8" name="Круговая стрелка 17"/>
          <p:cNvSpPr/>
          <p:nvPr/>
        </p:nvSpPr>
        <p:spPr>
          <a:xfrm rot="14487859" flipH="1">
            <a:off x="883067" y="4313595"/>
            <a:ext cx="1974309" cy="20678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067098"/>
              <a:gd name="adj5" fmla="val 125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310273" y="3806503"/>
            <a:ext cx="3384376" cy="15736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Загадочный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тоннель</a:t>
            </a: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 rot="20121529">
            <a:off x="1883480" y="5055413"/>
            <a:ext cx="2653093" cy="1360417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Игровая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комната</a:t>
            </a:r>
            <a:endParaRPr lang="ru-RU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6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5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11560" y="692697"/>
            <a:ext cx="8137277" cy="23042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50" dirty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Вход в </a:t>
            </a:r>
            <a:r>
              <a:rPr lang="ru-RU" sz="3600" b="1" kern="10" spc="50" dirty="0" smtClean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лабиринт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80198" y="3244334"/>
            <a:ext cx="42122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до 6 баллов.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486" y="1348800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степень числа.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Арифметическое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из семи букв.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фигура из семи букв.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Равенство, верное при любых значениях переменной?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Сотая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числа из семи букв.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Эратосфена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простые числа «отсеиваются» от составных называется…..?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55335" y="0"/>
            <a:ext cx="8137277" cy="11247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50" dirty="0">
                <a:ln w="11430"/>
                <a:solidFill>
                  <a:srgbClr val="C0ADF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Вход в лабиринт</a:t>
            </a:r>
          </a:p>
        </p:txBody>
      </p:sp>
    </p:spTree>
    <p:extLst>
      <p:ext uri="{BB962C8B-B14F-4D97-AF65-F5344CB8AC3E}">
        <p14:creationId xmlns:p14="http://schemas.microsoft.com/office/powerpoint/2010/main" val="316361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кругленный">
  <a:themeElements>
    <a:clrScheme name="Скругленный 9">
      <a:dk1>
        <a:srgbClr val="3333FF"/>
      </a:dk1>
      <a:lt1>
        <a:srgbClr val="FFFFFF"/>
      </a:lt1>
      <a:dk2>
        <a:srgbClr val="000099"/>
      </a:dk2>
      <a:lt2>
        <a:srgbClr val="FFFFFF"/>
      </a:lt2>
      <a:accent1>
        <a:srgbClr val="339966"/>
      </a:accent1>
      <a:accent2>
        <a:srgbClr val="9999FF"/>
      </a:accent2>
      <a:accent3>
        <a:srgbClr val="AAAACA"/>
      </a:accent3>
      <a:accent4>
        <a:srgbClr val="DADADA"/>
      </a:accent4>
      <a:accent5>
        <a:srgbClr val="ADCAB8"/>
      </a:accent5>
      <a:accent6>
        <a:srgbClr val="8A8AE7"/>
      </a:accent6>
      <a:hlink>
        <a:srgbClr val="FFFF99"/>
      </a:hlink>
      <a:folHlink>
        <a:srgbClr val="17A0D1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pril2 (2)</Template>
  <TotalTime>1232</TotalTime>
  <Words>1346</Words>
  <Application>Microsoft Office PowerPoint</Application>
  <PresentationFormat>Экран (4:3)</PresentationFormat>
  <Paragraphs>256</Paragraphs>
  <Slides>40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Скругленный</vt:lpstr>
      <vt:lpstr>Исполнительная</vt:lpstr>
      <vt:lpstr>Кнопка</vt:lpstr>
      <vt:lpstr>Паркет</vt:lpstr>
      <vt:lpstr>Математический лабиринт</vt:lpstr>
      <vt:lpstr>Внимание, внимание!</vt:lpstr>
      <vt:lpstr>Легенда о Минотавре</vt:lpstr>
      <vt:lpstr>Легенда о Минотавре</vt:lpstr>
      <vt:lpstr>Вам предстоит найти свою нить Ариадны, используя свои знания и способности.</vt:lpstr>
      <vt:lpstr>Представление команд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Известный древнегреческий учёный,  написавший «Начала». </vt:lpstr>
      <vt:lpstr>Презентация PowerPoint</vt:lpstr>
      <vt:lpstr> Учёный, который в свои 7 лет вывел формулу для вычисления суммы первых 100 натуральных чисел. </vt:lpstr>
      <vt:lpstr>Кто написал строки: «Числа правят миром»? </vt:lpstr>
      <vt:lpstr>Человек, который хотел быть и мушкетером, и юристом и философом, но стал математиком и первым ввел прямоугольную систему координат.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Универсальные «7»</vt:lpstr>
      <vt:lpstr>Презентация PowerPoint</vt:lpstr>
      <vt:lpstr>Презентация PowerPoint</vt:lpstr>
      <vt:lpstr>Игра со зрителями</vt:lpstr>
      <vt:lpstr>Презентация PowerPoint</vt:lpstr>
      <vt:lpstr>СКОЛЬКО ВОРОБЬЁВ?</vt:lpstr>
      <vt:lpstr>5 ЯБЛОК</vt:lpstr>
      <vt:lpstr>Сколько было петухов?</vt:lpstr>
      <vt:lpstr>Проверим смекалку!</vt:lpstr>
      <vt:lpstr>СКОЛЬКО КОШЕК?</vt:lpstr>
      <vt:lpstr>Переправа через ров</vt:lpstr>
      <vt:lpstr>Презентация PowerPoint</vt:lpstr>
      <vt:lpstr>Игра АПЕЛЬСИН </vt:lpstr>
      <vt:lpstr>Вот и подошел к концу наш лабиринт</vt:lpstr>
      <vt:lpstr>«МАТЕМАТИКА ЦАРИЦА ВСЕХ НАУК»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лабиринт «Нить ариадны»</dc:title>
  <dc:creator>Admin</dc:creator>
  <cp:lastModifiedBy>каб 26</cp:lastModifiedBy>
  <cp:revision>125</cp:revision>
  <dcterms:created xsi:type="dcterms:W3CDTF">2012-04-24T15:04:54Z</dcterms:created>
  <dcterms:modified xsi:type="dcterms:W3CDTF">2019-02-19T06:58:41Z</dcterms:modified>
</cp:coreProperties>
</file>