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notesMasterIdLst>
    <p:notesMasterId r:id="rId26"/>
  </p:notesMasterIdLst>
  <p:sldIdLst>
    <p:sldId id="256" r:id="rId2"/>
    <p:sldId id="259" r:id="rId3"/>
    <p:sldId id="260" r:id="rId4"/>
    <p:sldId id="257" r:id="rId5"/>
    <p:sldId id="258" r:id="rId6"/>
    <p:sldId id="264" r:id="rId7"/>
    <p:sldId id="269" r:id="rId8"/>
    <p:sldId id="265" r:id="rId9"/>
    <p:sldId id="276" r:id="rId10"/>
    <p:sldId id="268" r:id="rId11"/>
    <p:sldId id="285" r:id="rId12"/>
    <p:sldId id="261" r:id="rId13"/>
    <p:sldId id="281" r:id="rId14"/>
    <p:sldId id="277" r:id="rId15"/>
    <p:sldId id="280" r:id="rId16"/>
    <p:sldId id="279" r:id="rId17"/>
    <p:sldId id="273" r:id="rId18"/>
    <p:sldId id="282" r:id="rId19"/>
    <p:sldId id="284" r:id="rId20"/>
    <p:sldId id="283" r:id="rId21"/>
    <p:sldId id="278" r:id="rId22"/>
    <p:sldId id="286" r:id="rId23"/>
    <p:sldId id="272" r:id="rId24"/>
    <p:sldId id="274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7" autoAdjust="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4FCA9-1FD0-4915-B0A0-5A3CF2338445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116353-C33A-4015-8A0A-D2B50ED943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407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116353-C33A-4015-8A0A-D2B50ED943D2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1973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116353-C33A-4015-8A0A-D2B50ED943D2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40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18E-5AD8-4644-B321-EFBCF97A9B05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B1E6-3A2F-4808-BA15-1526F641A7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18E-5AD8-4644-B321-EFBCF97A9B05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B1E6-3A2F-4808-BA15-1526F641A7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18E-5AD8-4644-B321-EFBCF97A9B05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B1E6-3A2F-4808-BA15-1526F641A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18E-5AD8-4644-B321-EFBCF97A9B05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B1E6-3A2F-4808-BA15-1526F641A7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18E-5AD8-4644-B321-EFBCF97A9B05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B1E6-3A2F-4808-BA15-1526F641A7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18E-5AD8-4644-B321-EFBCF97A9B05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B1E6-3A2F-4808-BA15-1526F641A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18E-5AD8-4644-B321-EFBCF97A9B05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B1E6-3A2F-4808-BA15-1526F641A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18E-5AD8-4644-B321-EFBCF97A9B05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B1E6-3A2F-4808-BA15-1526F641A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18E-5AD8-4644-B321-EFBCF97A9B05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B1E6-3A2F-4808-BA15-1526F641A70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18E-5AD8-4644-B321-EFBCF97A9B05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B1E6-3A2F-4808-BA15-1526F641A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EC18E-5AD8-4644-B321-EFBCF97A9B05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AB1E6-3A2F-4808-BA15-1526F641A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0EC18E-5AD8-4644-B321-EFBCF97A9B05}" type="datetimeFigureOut">
              <a:rPr lang="ru-RU" smtClean="0"/>
              <a:pPr/>
              <a:t>11.04.2018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FAAB1E6-3A2F-4808-BA15-1526F641A7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11760" y="5949280"/>
            <a:ext cx="6400800" cy="553616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Гаймановская Стефания, 9 Г класс,  г. Тюмень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-675456"/>
            <a:ext cx="8276456" cy="5040560"/>
          </a:xfrm>
        </p:spPr>
        <p:txBody>
          <a:bodyPr>
            <a:normAutofit fontScale="90000"/>
          </a:bodyPr>
          <a:lstStyle/>
          <a:p>
            <a:pPr marL="182880" indent="0" algn="ctr">
              <a:buNone/>
            </a:pP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cs typeface="Times New Roman" panose="02020603050405020304" pitchFamily="18" charset="0"/>
              </a:rPr>
              <a:t>Древоразрушающие </a:t>
            </a:r>
            <a:r>
              <a:rPr lang="ru-RU" b="1" dirty="0">
                <a:cs typeface="Times New Roman" panose="02020603050405020304" pitchFamily="18" charset="0"/>
              </a:rPr>
              <a:t>грибы в </a:t>
            </a:r>
            <a:r>
              <a:rPr lang="ru-RU" b="1" dirty="0" smtClean="0">
                <a:cs typeface="Times New Roman" panose="02020603050405020304" pitchFamily="18" charset="0"/>
              </a:rPr>
              <a:t>окрестностях </a:t>
            </a:r>
            <a:r>
              <a:rPr lang="ru-RU" b="1" dirty="0" smtClean="0">
                <a:effectLst/>
                <a:cs typeface="Times New Roman" panose="02020603050405020304" pitchFamily="18" charset="0"/>
              </a:rPr>
              <a:t>лесопарка </a:t>
            </a:r>
            <a:r>
              <a:rPr lang="ru-RU" b="1" dirty="0">
                <a:effectLst/>
                <a:cs typeface="Times New Roman" panose="02020603050405020304" pitchFamily="18" charset="0"/>
              </a:rPr>
              <a:t>Затюменский </a:t>
            </a:r>
            <a:r>
              <a:rPr lang="ru-RU" b="1" dirty="0" smtClean="0">
                <a:effectLst/>
                <a:cs typeface="Times New Roman" panose="02020603050405020304" pitchFamily="18" charset="0"/>
              </a:rPr>
              <a:t/>
            </a:r>
            <a:br>
              <a:rPr lang="ru-RU" b="1" dirty="0" smtClean="0">
                <a:effectLst/>
                <a:cs typeface="Times New Roman" panose="02020603050405020304" pitchFamily="18" charset="0"/>
              </a:rPr>
            </a:br>
            <a:r>
              <a:rPr lang="ru-RU" b="1" dirty="0" smtClean="0">
                <a:effectLst/>
                <a:cs typeface="Times New Roman" panose="02020603050405020304" pitchFamily="18" charset="0"/>
              </a:rPr>
              <a:t>и </a:t>
            </a:r>
            <a:r>
              <a:rPr lang="ru-RU" b="1" dirty="0">
                <a:effectLst/>
                <a:cs typeface="Times New Roman" panose="02020603050405020304" pitchFamily="18" charset="0"/>
              </a:rPr>
              <a:t>парка </a:t>
            </a:r>
            <a:r>
              <a:rPr lang="ru-RU" b="1" dirty="0" smtClean="0">
                <a:effectLst/>
                <a:cs typeface="Times New Roman" panose="02020603050405020304" pitchFamily="18" charset="0"/>
              </a:rPr>
              <a:t>им</a:t>
            </a:r>
            <a:r>
              <a:rPr lang="ru-RU" b="1" dirty="0">
                <a:effectLst/>
                <a:cs typeface="Times New Roman" panose="02020603050405020304" pitchFamily="18" charset="0"/>
              </a:rPr>
              <a:t>. Ю.А.Гагарина города Тюмени.</a:t>
            </a:r>
            <a: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467544" y="476672"/>
            <a:ext cx="8496944" cy="619268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endParaRPr lang="ru-RU" dirty="0"/>
          </a:p>
          <a:p>
            <a:pPr marL="45720" indent="0" algn="just">
              <a:buNone/>
            </a:pPr>
            <a:r>
              <a:rPr lang="ru-RU" sz="4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</a:t>
            </a:r>
            <a:r>
              <a:rPr lang="ru-RU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древоразрушающих грибов в </a:t>
            </a:r>
            <a:r>
              <a:rPr lang="ru-RU" sz="4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окрестностях </a:t>
            </a:r>
            <a:r>
              <a:rPr lang="ru-RU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лесопарка Затюменский и парка им. Ю.А.Гагарина </a:t>
            </a:r>
            <a:r>
              <a:rPr lang="ru-RU" sz="4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Тюмени</a:t>
            </a:r>
            <a:r>
              <a:rPr lang="ru-RU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1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ru-RU" sz="4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4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45720" indent="0">
              <a:buNone/>
            </a:pPr>
            <a:r>
              <a:rPr lang="ru-RU" sz="4100" b="1" dirty="0"/>
              <a:t>1</a:t>
            </a:r>
            <a:r>
              <a:rPr lang="ru-RU" sz="4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видовой состав паразитических грибов, встречающихся на древесных породах в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лесопарке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Затюменский </a:t>
            </a:r>
            <a:r>
              <a:rPr lang="ru-RU" sz="4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парка им. Ю.А.Гагарина города Тюмени</a:t>
            </a:r>
            <a:r>
              <a:rPr lang="ru-RU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ru-RU" sz="4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Выявить </a:t>
            </a:r>
            <a:r>
              <a:rPr lang="ru-RU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очаги </a:t>
            </a:r>
            <a:r>
              <a:rPr lang="ru-RU" sz="4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болезней</a:t>
            </a:r>
            <a:r>
              <a:rPr lang="ru-RU" sz="4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ru-RU" sz="4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4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Оценить </a:t>
            </a:r>
            <a:r>
              <a:rPr lang="ru-RU" sz="4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насаждений древесных растений в очагах заражения и перспективы распространения грибных инфекций  на данной территории.</a:t>
            </a: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95536" y="476672"/>
            <a:ext cx="8229600" cy="5616624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Актуальность: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>
              <a:buNone/>
            </a:pP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наших скверах, парках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зеленых насаждений, периодически проводится </a:t>
            </a:r>
            <a:r>
              <a:rPr lang="ru-RU" sz="2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анитарная и техническая рубки и обрезка посаженных деревьев. Неуместное и неправильное проведение данных мероприятий может привести к заражению здоровых деревьев паразитическими грибами и  их гибели.</a:t>
            </a:r>
          </a:p>
          <a:p>
            <a:pPr marL="45720" indent="0">
              <a:buNone/>
            </a:pP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Гипотеза: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среди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насаждений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встречаются зараженные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деревья </a:t>
            </a:r>
            <a:r>
              <a:rPr lang="ru-RU" sz="2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грибами-древоразрушителями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это может привести к заражению здоровых растений. </a:t>
            </a:r>
          </a:p>
          <a:p>
            <a:endParaRPr lang="ru-RU" sz="2800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35896" y="2990686"/>
            <a:ext cx="5122912" cy="1143000"/>
          </a:xfrm>
        </p:spPr>
        <p:txBody>
          <a:bodyPr>
            <a:normAutofit fontScale="90000"/>
          </a:bodyPr>
          <a:lstStyle/>
          <a:p>
            <a:pPr marL="0" indent="0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Грибы - дендротрофы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http://en.naturephoto.lt/img/photos/pictures/augalai_grybai_kerpes/(8)Leccinum_aurantiacum_90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51067" y="92612"/>
            <a:ext cx="2445278" cy="24109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6" name="Picture 6" descr="http://art.karelia.pro/files/image/1/5021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302251"/>
            <a:ext cx="3111653" cy="2333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50" name="Picture 10" descr="http://nizhnii-novgorod.fruitinfo.ru/data/tradeboard/279/tradeboardoZGGX6_im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13" y="836712"/>
            <a:ext cx="3089210" cy="2714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223" y="4552301"/>
            <a:ext cx="2746885" cy="20601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51356"/>
            <a:ext cx="2952328" cy="2285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753878"/>
            <a:ext cx="3542335" cy="1657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/>
          <p:cNvCxnSpPr/>
          <p:nvPr/>
        </p:nvCxnSpPr>
        <p:spPr>
          <a:xfrm flipH="1" flipV="1">
            <a:off x="4788024" y="2924944"/>
            <a:ext cx="648072" cy="62641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 flipH="1" flipV="1">
            <a:off x="3851920" y="3238150"/>
            <a:ext cx="1440160" cy="47888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3851920" y="4005064"/>
            <a:ext cx="1440160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5202070" y="4293096"/>
            <a:ext cx="90010" cy="12960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5724128" y="2924944"/>
            <a:ext cx="0" cy="552647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76672"/>
            <a:ext cx="6589199" cy="8019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Фитопатогенные грибы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362" name="Picture 2" descr="http://900igr.net/datai/biologija/TSarstvo-gribov/0014-022-4.-Fitopatogennye-grib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34383"/>
            <a:ext cx="3388630" cy="25136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4" name="Picture 4" descr="http://leshozka.ru/uploads/posts/2113-02/01325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7721" y="1805242"/>
            <a:ext cx="3577580" cy="2683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8" name="Picture 8" descr="http://www.knowledgebank.irri.org/images/stories/blast-leaf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6830" y="4305361"/>
            <a:ext cx="3428380" cy="2287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80" name="Picture 20" descr="http://macroclub.ru/gallery/data/523/7_1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61510" y="4604852"/>
            <a:ext cx="3330001" cy="222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6" name="Picture 6" descr="http://en.academic.ru/pictures/enwiki/72/Hydnellum_peckii1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2779167"/>
            <a:ext cx="3096344" cy="2669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138864" cy="8606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/>
                <a:ea typeface="Times New Roman"/>
                <a:cs typeface="Calibri"/>
              </a:rPr>
              <a:t>Трутовик настоящий </a:t>
            </a:r>
            <a:br>
              <a:rPr lang="ru-RU" dirty="0" smtClean="0">
                <a:latin typeface="Times New Roman"/>
                <a:ea typeface="Times New Roman"/>
                <a:cs typeface="Calibri"/>
              </a:rPr>
            </a:br>
            <a:r>
              <a:rPr lang="ru-RU" dirty="0" smtClean="0">
                <a:latin typeface="Times New Roman"/>
                <a:ea typeface="Times New Roman"/>
                <a:cs typeface="Calibri"/>
              </a:rPr>
              <a:t>(</a:t>
            </a:r>
            <a:r>
              <a:rPr lang="ru-RU" dirty="0" err="1" smtClean="0">
                <a:latin typeface="Times New Roman"/>
                <a:ea typeface="Times New Roman"/>
                <a:cs typeface="Calibri"/>
              </a:rPr>
              <a:t>Fomes</a:t>
            </a:r>
            <a:r>
              <a:rPr lang="ru-RU" dirty="0" smtClean="0">
                <a:latin typeface="Times New Roman"/>
                <a:ea typeface="Times New Roman"/>
                <a:cs typeface="Calibri"/>
              </a:rPr>
              <a:t> </a:t>
            </a:r>
            <a:r>
              <a:rPr lang="ru-RU" dirty="0" err="1" smtClean="0">
                <a:latin typeface="Times New Roman"/>
                <a:ea typeface="Times New Roman"/>
                <a:cs typeface="Calibri"/>
              </a:rPr>
              <a:t>fomentarius</a:t>
            </a:r>
            <a:r>
              <a:rPr lang="ru-RU" dirty="0" smtClean="0">
                <a:latin typeface="Times New Roman"/>
                <a:ea typeface="Times New Roman"/>
                <a:cs typeface="Calibri"/>
              </a:rPr>
              <a:t> (L))</a:t>
            </a:r>
            <a:endParaRPr lang="ru-RU" dirty="0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3"/>
          </p:nvPr>
        </p:nvGraphicFramePr>
        <p:xfrm>
          <a:off x="3131839" y="3428999"/>
          <a:ext cx="2959397" cy="607156"/>
        </p:xfrm>
        <a:graphic>
          <a:graphicData uri="http://schemas.openxmlformats.org/drawingml/2006/table">
            <a:tbl>
              <a:tblPr/>
              <a:tblGrid>
                <a:gridCol w="2959397"/>
              </a:tblGrid>
              <a:tr h="30357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357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060848"/>
            <a:ext cx="5933333" cy="44571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40568" y="260648"/>
            <a:ext cx="9973831" cy="193022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Трутовик плоский </a:t>
            </a:r>
            <a:b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</a:t>
            </a:r>
            <a:r>
              <a:rPr lang="ru-RU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Ganoderma</a:t>
            </a: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lipsiense</a:t>
            </a: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(</a:t>
            </a:r>
            <a:r>
              <a:rPr lang="ru-RU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Batsch</a:t>
            </a: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)G.F. </a:t>
            </a:r>
            <a:r>
              <a:rPr lang="ru-RU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Atk</a:t>
            </a: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.)</a:t>
            </a:r>
            <a:r>
              <a:rPr lang="ru-RU" sz="4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011" y="2578596"/>
            <a:ext cx="4475989" cy="33569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78596"/>
            <a:ext cx="4307020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6363" y="399015"/>
            <a:ext cx="8229600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Чага</a:t>
            </a:r>
            <a:r>
              <a:rPr lang="en-US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(</a:t>
            </a:r>
            <a:r>
              <a:rPr lang="en-US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Inonotus</a:t>
            </a:r>
            <a:r>
              <a:rPr lang="en-US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obliquus</a:t>
            </a:r>
            <a:r>
              <a:rPr lang="en-US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(Ach. ex Pers.) </a:t>
            </a:r>
            <a:r>
              <a:rPr lang="en-US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Pil</a:t>
            </a:r>
            <a:r>
              <a:rPr lang="en-US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53936"/>
            <a:ext cx="5636447" cy="42484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7672" y="332656"/>
            <a:ext cx="759263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Березовый трутовик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Piptoporus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betulinus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(Bull.)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36912"/>
            <a:ext cx="5256584" cy="35087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368152"/>
          </a:xfrm>
        </p:spPr>
        <p:txBody>
          <a:bodyPr>
            <a:normAutofit fontScale="90000"/>
          </a:bodyPr>
          <a:lstStyle/>
          <a:p>
            <a:pPr algn="ctr" fontAlgn="t">
              <a:lnSpc>
                <a:spcPct val="115000"/>
              </a:lnSpc>
              <a:spcBef>
                <a:spcPts val="0"/>
              </a:spcBef>
            </a:pP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Трутовик ржаво-бурый </a:t>
            </a:r>
            <a:b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</a:t>
            </a:r>
            <a:r>
              <a:rPr lang="en-US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N</a:t>
            </a:r>
            <a:r>
              <a:rPr lang="ru-RU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onotus</a:t>
            </a: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hispidus</a:t>
            </a: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</a:t>
            </a:r>
            <a:b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5" y="2132856"/>
            <a:ext cx="5542237" cy="4156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642918"/>
            <a:ext cx="6512511" cy="1143000"/>
          </a:xfrm>
        </p:spPr>
        <p:txBody>
          <a:bodyPr/>
          <a:lstStyle/>
          <a:p>
            <a:r>
              <a:rPr lang="ru-RU" dirty="0" smtClean="0"/>
              <a:t>Методика Соколовой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714480" y="3071810"/>
            <a:ext cx="6400800" cy="17773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6000" b="1" dirty="0" smtClean="0"/>
              <a:t>Z%=(X</a:t>
            </a:r>
            <a:r>
              <a:rPr lang="ru-RU" sz="6000" b="1" dirty="0" smtClean="0"/>
              <a:t>/</a:t>
            </a:r>
            <a:r>
              <a:rPr lang="en-US" sz="6000" b="1" dirty="0" smtClean="0"/>
              <a:t>Y)*100%</a:t>
            </a:r>
            <a:endParaRPr lang="ru-RU" sz="60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IMG_557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1" y="188640"/>
            <a:ext cx="4351213" cy="6448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 descr="E:\ЭКОЛОГИЯ\Гагаринский парк\IMG_55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711036" y="1089998"/>
            <a:ext cx="6220072" cy="46458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ЭКОЛОГИЯ\Гагаринский парк\IMG_40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285728"/>
            <a:ext cx="8572560" cy="628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444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04799" y="1554162"/>
            <a:ext cx="17576779" cy="99890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IMG_406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2"/>
            <a:ext cx="9144657" cy="685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3435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43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7422" y="357166"/>
            <a:ext cx="4786346" cy="6115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368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230327"/>
            <a:ext cx="2603844" cy="34750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2069"/>
            <a:ext cx="4104456" cy="3065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2" name="Picture 2" descr="E:\ЭКОЛОГИЯ\Гагаринский парк\IMG_40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787" y="280662"/>
            <a:ext cx="3824651" cy="2868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E:\ЭКОЛОГИЯ\Гагаринский парк\IMG_406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00" y="3356992"/>
            <a:ext cx="4464496" cy="33483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451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686800" cy="1008112"/>
          </a:xfrm>
        </p:spPr>
        <p:txBody>
          <a:bodyPr>
            <a:noAutofit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Пораженность паразитическими грибами отдельных древесных  </a:t>
            </a: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пород парка им. Ю.А.Гагарина города </a:t>
            </a:r>
            <a: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Тюмени</a:t>
            </a:r>
            <a:br>
              <a:rPr lang="ru-RU" sz="24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763944617"/>
              </p:ext>
            </p:extLst>
          </p:nvPr>
        </p:nvGraphicFramePr>
        <p:xfrm>
          <a:off x="323527" y="1988840"/>
          <a:ext cx="8424937" cy="4444977"/>
        </p:xfrm>
        <a:graphic>
          <a:graphicData uri="http://schemas.openxmlformats.org/drawingml/2006/table">
            <a:tbl>
              <a:tblPr/>
              <a:tblGrid>
                <a:gridCol w="2215329"/>
                <a:gridCol w="1817120"/>
                <a:gridCol w="1728192"/>
                <a:gridCol w="1512168"/>
                <a:gridCol w="1152128"/>
              </a:tblGrid>
              <a:tr h="12732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Пораженная </a:t>
                      </a:r>
                      <a:r>
                        <a:rPr lang="ru-RU" sz="20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порода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деревьев</a:t>
                      </a:r>
                      <a:endParaRPr lang="ru-RU" sz="18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Количество обследованных </a:t>
                      </a:r>
                      <a:r>
                        <a:rPr lang="ru-RU" sz="20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деревьев (шт.)</a:t>
                      </a:r>
                      <a:endParaRPr lang="ru-RU" sz="18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Количество пораженных </a:t>
                      </a:r>
                      <a:r>
                        <a:rPr lang="ru-RU" sz="20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деревьев (шт.)</a:t>
                      </a:r>
                      <a:endParaRPr lang="ru-RU" sz="18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Вид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гриба</a:t>
                      </a:r>
                      <a:endParaRPr lang="ru-RU" sz="18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Поражен-ность</a:t>
                      </a:r>
                      <a:r>
                        <a:rPr lang="ru-RU" sz="2000" b="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(%)</a:t>
                      </a:r>
                      <a:endParaRPr lang="ru-RU" sz="1800" b="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562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Береза бородавчатая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Betula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pendula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Roth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Трутовик плоский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Ganoderma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lipsiense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Batsch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Atk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7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Сосна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Pinus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_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7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139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2,7%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:\ЭКОЛОГИЯ\лесопарк Затюменский\IMG_43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0019"/>
            <a:ext cx="4320480" cy="63453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E:\ЭКОЛОГИЯ\лесопарк Затюменский\IMG_43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694184"/>
            <a:ext cx="4104456" cy="54726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724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557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348346"/>
            <a:ext cx="8358246" cy="6242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:\ЭКОЛОГИЯ\лесопарк Затюменский\IMG_548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94750"/>
            <a:ext cx="4968552" cy="6624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98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04800" y="1554162"/>
            <a:ext cx="13400296" cy="666314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074" name="Picture 2" descr="IMG_560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" y="4763"/>
            <a:ext cx="9139237" cy="683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190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56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57166"/>
            <a:ext cx="8206482" cy="6129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4666"/>
            <a:ext cx="8229600" cy="940078"/>
          </a:xfrm>
        </p:spPr>
        <p:txBody>
          <a:bodyPr>
            <a:normAutofit fontScale="90000"/>
          </a:bodyPr>
          <a:lstStyle/>
          <a:p>
            <a:pPr lvl="0" algn="ctr" fontAlgn="base">
              <a:spcAft>
                <a:spcPct val="0"/>
              </a:spcAft>
            </a:pPr>
            <a:r>
              <a:rPr lang="ru-RU" sz="27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Пораженность паразитическими грибами отдельных видов древесных пород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sz="27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лесопарке Затюменский города Тюмени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933609383"/>
              </p:ext>
            </p:extLst>
          </p:nvPr>
        </p:nvGraphicFramePr>
        <p:xfrm>
          <a:off x="323529" y="1484784"/>
          <a:ext cx="8591872" cy="4816428"/>
        </p:xfrm>
        <a:graphic>
          <a:graphicData uri="http://schemas.openxmlformats.org/drawingml/2006/table">
            <a:tbl>
              <a:tblPr/>
              <a:tblGrid>
                <a:gridCol w="1872207"/>
                <a:gridCol w="1460847"/>
                <a:gridCol w="1491481"/>
                <a:gridCol w="2656320"/>
                <a:gridCol w="1111017"/>
              </a:tblGrid>
              <a:tr h="8092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Пораженная порода</a:t>
                      </a:r>
                      <a:endParaRPr lang="ru-RU" sz="1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18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обследованных 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деревьев (</a:t>
                      </a:r>
                      <a:r>
                        <a:rPr lang="ru-RU" sz="180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шт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</a:t>
                      </a:r>
                      <a:endParaRPr lang="ru-RU" sz="1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Количество пораженных 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деревьев (шт.)</a:t>
                      </a:r>
                      <a:endParaRPr lang="ru-RU" sz="1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Вид гриба</a:t>
                      </a:r>
                      <a:endParaRPr lang="ru-RU" sz="1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Поражен</a:t>
                      </a:r>
                      <a:endParaRPr lang="ru-RU" sz="1600" dirty="0" smtClean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ность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(%)</a:t>
                      </a:r>
                      <a:endParaRPr lang="ru-RU" sz="1600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01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Осина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Populus</a:t>
                      </a:r>
                      <a:r>
                        <a:rPr lang="ru-RU" sz="14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tremula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L.)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Трутовик настоящий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Fomes fomentarius(L.)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26, 7%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445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Береза бородавчатая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Betula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pendula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Roth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Трутовик плоский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Ganoderma lipsiense (Batsch) G.F. Atk.)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12%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0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Тополь черный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Populus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nigra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L.)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Трутовик серно-желтый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Laetiporus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sulphureus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Bull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.)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Murrill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32.3%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689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Береза бородавчатая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Betula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pendula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Roth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Трутовик настоящий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Fomes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fomentarius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(L.)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1,7%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9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19,3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1835696" y="184666"/>
            <a:ext cx="730830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686800" cy="72008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ru-RU" b="1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304800" y="1556792"/>
            <a:ext cx="8686800" cy="4523333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 показали, что в лесопарке Затюменский было встречено 3 вида древоразрушающих грибов, среди них паразитов 2 вида,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сапротрофов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- 1 вид, а  в парке им. Ю.А.Гагарина только один вид паразитов. </a:t>
            </a:r>
          </a:p>
          <a:p>
            <a:pPr marL="45720" indent="0" algn="ct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наименьшей степени грибными инфекциями поражены берёза бородавчатая и сосна обыкновенная- это древесные породы которые можно рекомендовать к озеленению как наиболее устойчивые к грибным заболеваниям. Парк им. Ю.А.Гагарина на данный момент экологически благоприятный, великолепная возможность для отдыха жителям города и моим соседям.</a:t>
            </a:r>
          </a:p>
          <a:p>
            <a:pPr algn="just">
              <a:buNone/>
            </a:pPr>
            <a:endParaRPr lang="ru-RU" sz="2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2261</TotalTime>
  <Words>385</Words>
  <Application>Microsoft Office PowerPoint</Application>
  <PresentationFormat>Экран (4:3)</PresentationFormat>
  <Paragraphs>93</Paragraphs>
  <Slides>24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Воздушный поток</vt:lpstr>
      <vt:lpstr>  Древоразрушающие грибы в окрестностях лесопарка Затюменский  и парка им. Ю.А.Гагарина города Тюмени.  </vt:lpstr>
      <vt:lpstr>Презентация PowerPoint</vt:lpstr>
      <vt:lpstr>Презентация PowerPoint</vt:lpstr>
      <vt:lpstr>Грибы - дендротрофы</vt:lpstr>
      <vt:lpstr>Фитопатогенные грибы</vt:lpstr>
      <vt:lpstr>Трутовик настоящий  (Fomes fomentarius (L))</vt:lpstr>
      <vt:lpstr>Трутовик плоский  (Ganoderma lipsiense (Batsch)G.F. Atk.) </vt:lpstr>
      <vt:lpstr>Чага (Inonotus obliquus  (Ach. ex Pers.) Pil. </vt:lpstr>
      <vt:lpstr>Березовый трутовик (Piptoporus betulinus (Bull.)  </vt:lpstr>
      <vt:lpstr>Трутовик ржаво-бурый  (Nonotus hispidus)  </vt:lpstr>
      <vt:lpstr>Методика Соколовой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Пораженность паразитическими грибами отдельных древесных  пород парка им. Ю.А.Гагарина города Тюмени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Пораженность паразитическими грибами отдельных видов древесных пород в лесопарке Затюменский города Тюмени </vt:lpstr>
      <vt:lpstr>Заключение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Древоразрушающие грибы в окрестности медицинской академии города Тюмени</dc:title>
  <dc:creator>галина</dc:creator>
  <cp:lastModifiedBy>user</cp:lastModifiedBy>
  <cp:revision>97</cp:revision>
  <dcterms:created xsi:type="dcterms:W3CDTF">2016-02-11T08:16:54Z</dcterms:created>
  <dcterms:modified xsi:type="dcterms:W3CDTF">2018-04-11T12:21:59Z</dcterms:modified>
</cp:coreProperties>
</file>