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286" r:id="rId2"/>
    <p:sldId id="292" r:id="rId3"/>
    <p:sldId id="294" r:id="rId4"/>
    <p:sldId id="304" r:id="rId5"/>
    <p:sldId id="306" r:id="rId6"/>
  </p:sldIdLst>
  <p:sldSz cx="9144000" cy="6858000" type="screen4x3"/>
  <p:notesSz cx="6761163" cy="99425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Verdana" panose="020B060403050404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4" userDrawn="1">
          <p15:clr>
            <a:srgbClr val="A4A3A4"/>
          </p15:clr>
        </p15:guide>
        <p15:guide id="2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11919"/>
    <a:srgbClr val="1F4E79"/>
    <a:srgbClr val="CC3300"/>
    <a:srgbClr val="9A3B3B"/>
    <a:srgbClr val="236CB5"/>
    <a:srgbClr val="6C0000"/>
    <a:srgbClr val="996633"/>
    <a:srgbClr val="BFBFBF"/>
    <a:srgbClr val="629DD1"/>
    <a:srgbClr val="D57A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839" autoAdjust="0"/>
  </p:normalViewPr>
  <p:slideViewPr>
    <p:cSldViewPr>
      <p:cViewPr>
        <p:scale>
          <a:sx n="80" d="100"/>
          <a:sy n="80" d="100"/>
        </p:scale>
        <p:origin x="-858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3042" y="-198"/>
      </p:cViewPr>
      <p:guideLst>
        <p:guide orient="horz" pos="2884"/>
        <p:guide pos="214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5C608-BBD4-4DAF-8BCD-85EDE7A2BEE5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3D138-C22C-4EC7-9706-5BF95BE08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33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/>
          <p:cNvSpPr>
            <a:spLocks noChangeArrowheads="1"/>
          </p:cNvSpPr>
          <p:nvPr/>
        </p:nvSpPr>
        <p:spPr bwMode="auto">
          <a:xfrm>
            <a:off x="0" y="1"/>
            <a:ext cx="6761163" cy="99425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5" tIns="45722" rIns="91445" bIns="45722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" y="0"/>
            <a:ext cx="2933732" cy="497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5" tIns="45722" rIns="91445" bIns="45722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27431" y="0"/>
            <a:ext cx="2932154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4" tIns="46082" rIns="92164" bIns="460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0" algn="l"/>
                <a:tab pos="914447" algn="l"/>
                <a:tab pos="1828896" algn="l"/>
                <a:tab pos="2743343" algn="l"/>
                <a:tab pos="3657792" algn="l"/>
                <a:tab pos="4572239" algn="l"/>
                <a:tab pos="5486688" algn="l"/>
                <a:tab pos="6401135" algn="l"/>
                <a:tab pos="7315584" algn="l"/>
                <a:tab pos="8230031" algn="l"/>
                <a:tab pos="9144480" algn="l"/>
                <a:tab pos="10058927" algn="l"/>
              </a:tabLst>
              <a:defRPr sz="1200">
                <a:solidFill>
                  <a:srgbClr val="000000"/>
                </a:solidFill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22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75801" y="4724840"/>
            <a:ext cx="5409562" cy="447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4" tIns="46082" rIns="92164" bIns="46082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1" y="9444911"/>
            <a:ext cx="2933732" cy="49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5" tIns="45722" rIns="91445" bIns="45722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27431" y="9444911"/>
            <a:ext cx="2932154" cy="49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4" tIns="46082" rIns="92164" bIns="460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9213" algn="l"/>
                <a:tab pos="7313613" algn="l"/>
                <a:tab pos="8226425" algn="l"/>
                <a:tab pos="9140825" algn="l"/>
                <a:tab pos="10055225" algn="l"/>
              </a:tabLst>
              <a:defRPr sz="120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fld id="{210BEFD6-CBF5-4533-989B-A15CF7C10A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85425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932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ru-RU" sz="1000" b="0" dirty="0" err="1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Хештеги</a:t>
            </a:r>
            <a:r>
              <a:rPr lang="ru-RU" sz="10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 # Образование72, #</a:t>
            </a:r>
            <a:r>
              <a:rPr lang="ru-RU" sz="1000" b="1" dirty="0" err="1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Мы_потомкигероев</a:t>
            </a:r>
            <a:r>
              <a:rPr lang="ru-RU" sz="10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0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указываем во всех мероприятиях</a:t>
            </a:r>
          </a:p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ru-RU" sz="1000" kern="1200" dirty="0" smtClean="0">
              <a:solidFill>
                <a:srgbClr val="000000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584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rgbClr val="000000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30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rgbClr val="000000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4909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ru-RU" sz="1000" kern="1200" dirty="0" smtClean="0">
              <a:solidFill>
                <a:srgbClr val="000000"/>
              </a:solidFill>
              <a:effectLst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66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0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5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6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1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9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6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3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1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582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1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1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906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1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29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36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1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1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859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1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609600" y="908050"/>
            <a:ext cx="7956550" cy="10795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3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Line 2"/>
          <p:cNvSpPr/>
          <p:nvPr/>
        </p:nvSpPr>
        <p:spPr>
          <a:xfrm>
            <a:off x="609600" y="6381750"/>
            <a:ext cx="7924800" cy="1588"/>
          </a:xfrm>
          <a:prstGeom prst="line">
            <a:avLst/>
          </a:prstGeom>
          <a:ln w="324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</p:spPr>
        <p:txBody>
          <a:bodyPr lIns="90000" tIns="45000" rIns="90000" bIns="45000"/>
          <a:lstStyle>
            <a:lvl1pPr>
              <a:defRPr sz="1662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endParaRPr lang="ru-RU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122614" y="6245225"/>
            <a:ext cx="2897187" cy="476250"/>
          </a:xfrm>
          <a:prstGeom prst="rect">
            <a:avLst/>
          </a:prstGeom>
        </p:spPr>
        <p:txBody>
          <a:bodyPr lIns="90000" tIns="45000" rIns="90000" bIns="45000"/>
          <a:lstStyle>
            <a:lvl1pPr>
              <a:defRPr sz="1662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endParaRPr lang="ru-RU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6553201" y="6453188"/>
            <a:ext cx="1979613" cy="3603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15" smtClean="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007F9F7-5793-488A-BF21-08788E23C7B5}" type="slidenum">
              <a:rPr lang="ru-RU" altLang="ru-RU"/>
              <a:pPr>
                <a:defRPr/>
              </a:pPr>
              <a:t>‹#›</a:t>
            </a:fld>
            <a:endParaRPr lang="ru-RU" altLang="ru-R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5" name="PlaceHolder 6"/>
          <p:cNvSpPr>
            <a:spLocks noGrp="1"/>
          </p:cNvSpPr>
          <p:nvPr>
            <p:ph type="title"/>
          </p:nvPr>
        </p:nvSpPr>
        <p:spPr bwMode="auto">
          <a:xfrm>
            <a:off x="457200" y="273052"/>
            <a:ext cx="8229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текста заголовка щёлкните мышью</a:t>
            </a:r>
          </a:p>
        </p:txBody>
      </p:sp>
      <p:sp>
        <p:nvSpPr>
          <p:cNvPr id="2056" name="PlaceHolder 7"/>
          <p:cNvSpPr>
            <a:spLocks noGrp="1"/>
          </p:cNvSpPr>
          <p:nvPr>
            <p:ph type="body"/>
          </p:nvPr>
        </p:nvSpPr>
        <p:spPr bwMode="auto">
          <a:xfrm>
            <a:off x="457200" y="1604965"/>
            <a:ext cx="8229600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структуры щёлкните мышью</a:t>
            </a:r>
          </a:p>
          <a:p>
            <a:pPr lvl="1"/>
            <a:r>
              <a:rPr lang="ru-RU" altLang="ru-RU" smtClean="0"/>
              <a:t>Второй уровень структуры</a:t>
            </a:r>
          </a:p>
          <a:p>
            <a:pPr lvl="2"/>
            <a:r>
              <a:rPr lang="ru-RU" altLang="ru-RU" smtClean="0"/>
              <a:t>Третий уровень структуры</a:t>
            </a:r>
          </a:p>
          <a:p>
            <a:pPr lvl="3"/>
            <a:r>
              <a:rPr lang="ru-RU" altLang="ru-RU" smtClean="0"/>
              <a:t>Четвёртый уровень структуры</a:t>
            </a:r>
          </a:p>
          <a:p>
            <a:pPr lvl="4"/>
            <a:r>
              <a:rPr lang="ru-RU" altLang="ru-RU" smtClean="0"/>
              <a:t>Пятый уровень структуры</a:t>
            </a:r>
          </a:p>
          <a:p>
            <a:pPr lvl="4"/>
            <a:r>
              <a:rPr lang="ru-RU" altLang="ru-RU" smtClean="0"/>
              <a:t>Шестой уровень структуры</a:t>
            </a:r>
          </a:p>
          <a:p>
            <a:pPr lvl="4"/>
            <a:r>
              <a:rPr lang="ru-RU" altLang="ru-RU" smtClean="0"/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81541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84261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9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4261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9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2pPr>
      <a:lvl3pPr algn="l" defTabSz="84261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9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3pPr>
      <a:lvl4pPr algn="l" defTabSz="84261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9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4pPr>
      <a:lvl5pPr algn="l" defTabSz="84261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969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5pPr>
      <a:lvl6pPr marL="382834" algn="l" defTabSz="842765" rtl="0" fontAlgn="base">
        <a:lnSpc>
          <a:spcPct val="90000"/>
        </a:lnSpc>
        <a:spcBef>
          <a:spcPct val="0"/>
        </a:spcBef>
        <a:spcAft>
          <a:spcPct val="0"/>
        </a:spcAft>
        <a:defRPr sz="4019">
          <a:solidFill>
            <a:schemeClr val="tx1"/>
          </a:solidFill>
          <a:latin typeface="Arial" pitchFamily="34" charset="0"/>
          <a:cs typeface="DejaVu Sans" pitchFamily="34" charset="0"/>
        </a:defRPr>
      </a:lvl6pPr>
      <a:lvl7pPr marL="765667" algn="l" defTabSz="842765" rtl="0" fontAlgn="base">
        <a:lnSpc>
          <a:spcPct val="90000"/>
        </a:lnSpc>
        <a:spcBef>
          <a:spcPct val="0"/>
        </a:spcBef>
        <a:spcAft>
          <a:spcPct val="0"/>
        </a:spcAft>
        <a:defRPr sz="4019">
          <a:solidFill>
            <a:schemeClr val="tx1"/>
          </a:solidFill>
          <a:latin typeface="Arial" pitchFamily="34" charset="0"/>
          <a:cs typeface="DejaVu Sans" pitchFamily="34" charset="0"/>
        </a:defRPr>
      </a:lvl7pPr>
      <a:lvl8pPr marL="1148501" algn="l" defTabSz="842765" rtl="0" fontAlgn="base">
        <a:lnSpc>
          <a:spcPct val="90000"/>
        </a:lnSpc>
        <a:spcBef>
          <a:spcPct val="0"/>
        </a:spcBef>
        <a:spcAft>
          <a:spcPct val="0"/>
        </a:spcAft>
        <a:defRPr sz="4019">
          <a:solidFill>
            <a:schemeClr val="tx1"/>
          </a:solidFill>
          <a:latin typeface="Arial" pitchFamily="34" charset="0"/>
          <a:cs typeface="DejaVu Sans" pitchFamily="34" charset="0"/>
        </a:defRPr>
      </a:lvl8pPr>
      <a:lvl9pPr marL="1531334" algn="l" defTabSz="842765" rtl="0" fontAlgn="base">
        <a:lnSpc>
          <a:spcPct val="90000"/>
        </a:lnSpc>
        <a:spcBef>
          <a:spcPct val="0"/>
        </a:spcBef>
        <a:spcAft>
          <a:spcPct val="0"/>
        </a:spcAft>
        <a:defRPr sz="4019">
          <a:solidFill>
            <a:schemeClr val="tx1"/>
          </a:solidFill>
          <a:latin typeface="Arial" pitchFamily="34" charset="0"/>
          <a:cs typeface="DejaVu Sans" pitchFamily="34" charset="0"/>
        </a:defRPr>
      </a:lvl9pPr>
    </p:titleStyle>
    <p:bodyStyle>
      <a:lvl1pPr marL="397130" indent="-297481" algn="l" defTabSz="842618" rtl="0" eaLnBrk="0" fontAlgn="base" hangingPunct="0">
        <a:lnSpc>
          <a:spcPct val="90000"/>
        </a:lnSpc>
        <a:spcBef>
          <a:spcPts val="1304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492" kern="1200">
          <a:solidFill>
            <a:schemeClr val="tx1"/>
          </a:solidFill>
          <a:latin typeface="+mn-lt"/>
          <a:ea typeface="+mn-ea"/>
          <a:cs typeface="+mn-cs"/>
        </a:defRPr>
      </a:lvl1pPr>
      <a:lvl2pPr marL="631597" indent="-209556" algn="l" defTabSz="842618" rtl="0" eaLnBrk="0" fontAlgn="base" hangingPunct="0">
        <a:lnSpc>
          <a:spcPct val="90000"/>
        </a:lnSpc>
        <a:spcBef>
          <a:spcPts val="462"/>
        </a:spcBef>
        <a:spcAft>
          <a:spcPct val="0"/>
        </a:spcAft>
        <a:buFont typeface="Arial" panose="020B0604020202020204" pitchFamily="34" charset="0"/>
        <a:buChar char="•"/>
        <a:defRPr sz="2123" kern="1200">
          <a:solidFill>
            <a:schemeClr val="tx1"/>
          </a:solidFill>
          <a:latin typeface="+mn-lt"/>
          <a:ea typeface="+mn-ea"/>
          <a:cs typeface="+mn-cs"/>
        </a:defRPr>
      </a:lvl2pPr>
      <a:lvl3pPr marL="1053638" indent="-209556" algn="l" defTabSz="842618" rtl="0" eaLnBrk="0" fontAlgn="base" hangingPunct="0">
        <a:lnSpc>
          <a:spcPct val="90000"/>
        </a:lnSpc>
        <a:spcBef>
          <a:spcPts val="462"/>
        </a:spcBef>
        <a:spcAft>
          <a:spcPct val="0"/>
        </a:spcAft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75680" indent="-209556" algn="l" defTabSz="842618" rtl="0" eaLnBrk="0" fontAlgn="base" hangingPunct="0">
        <a:lnSpc>
          <a:spcPct val="90000"/>
        </a:lnSpc>
        <a:spcBef>
          <a:spcPts val="462"/>
        </a:spcBef>
        <a:spcAft>
          <a:spcPct val="0"/>
        </a:spcAft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897721" indent="-209556" algn="l" defTabSz="842618" rtl="0" eaLnBrk="0" fontAlgn="base" hangingPunct="0">
        <a:lnSpc>
          <a:spcPct val="90000"/>
        </a:lnSpc>
        <a:spcBef>
          <a:spcPts val="462"/>
        </a:spcBef>
        <a:spcAft>
          <a:spcPct val="0"/>
        </a:spcAft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2320987" indent="-210999" algn="l" defTabSz="843995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2984" indent="-210999" algn="l" defTabSz="843995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4982" indent="-210999" algn="l" defTabSz="843995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6979" indent="-210999" algn="l" defTabSz="843995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1998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3995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5993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7990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09988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1985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3983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5980" algn="l" defTabSz="843995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6024" y="2204864"/>
            <a:ext cx="912797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ctr">
              <a:defRPr sz="1400" b="1">
                <a:solidFill>
                  <a:srgbClr val="1F608B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defTabSz="42204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МЕРОПРИЯТИЯ, </a:t>
            </a:r>
          </a:p>
          <a:p>
            <a:pPr defTabSz="42204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ПРИУРОЧЕННЫЕ К ДНЮ ПОБЕДЫ  В ВЕЛИКОЙ ОТЕЧЕСТВЕННОЙ ВОЙНЕ</a:t>
            </a:r>
            <a:endParaRPr lang="ru-RU" sz="2800" dirty="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50" y="296121"/>
            <a:ext cx="2064938" cy="154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191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3" y="177544"/>
            <a:ext cx="6196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6C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Мероприятия, проводимые в преддверии Дня Победы</a:t>
            </a:r>
            <a:endParaRPr lang="ru-RU" b="1" dirty="0">
              <a:solidFill>
                <a:srgbClr val="6C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8676456" y="6453336"/>
            <a:ext cx="288032" cy="30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i="1" dirty="0" smtClean="0">
                <a:solidFill>
                  <a:srgbClr val="1F4E79"/>
                </a:solidFill>
                <a:latin typeface="Calibri Light" panose="020F0302020204030204" pitchFamily="34" charset="0"/>
              </a:rPr>
              <a:t>2</a:t>
            </a: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1445" y="1000180"/>
            <a:ext cx="6842843" cy="127727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Всероссийская акция «Георгиевская ленточка»</a:t>
            </a:r>
          </a:p>
          <a:p>
            <a:pPr algn="ctr"/>
            <a:endParaRPr lang="ru-RU" sz="500" b="1" dirty="0" smtClean="0">
              <a:solidFill>
                <a:srgbClr val="CC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разместить на своей странице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фотографию с георгиевской лентой, указав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ГеоргиевскаяЛенточка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ЯпомнюЯГоржусь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ЭтоНашаПобеда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ВместеМыСила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лучшедома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(04 – 09 мая)</a:t>
            </a:r>
            <a:endParaRPr lang="ru-RU" sz="1400" b="1" dirty="0" smtClean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1446" y="3658959"/>
            <a:ext cx="8355010" cy="13542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Флешмобы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«Мы все равно скажем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спасибо»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«Наследники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Победителей»</a:t>
            </a:r>
            <a:endParaRPr lang="ru-RU" sz="16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endParaRPr lang="ru-RU" sz="800" b="1" dirty="0" smtClean="0">
              <a:solidFill>
                <a:srgbClr val="CC3300"/>
              </a:solidFill>
              <a:latin typeface="Arial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исполнить военные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песни, стихи о войне и Победе,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подготовить короткие видеообращения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словами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благодарности и разместить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социальных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сетях с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ЭтоНашаПобеда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ЯпомнюЯГоржусь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#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ВместеМыСила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 – 09 мая</a:t>
            </a: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600" b="1" dirty="0" smtClean="0">
                <a:solidFill>
                  <a:srgbClr val="26410F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58" y="116632"/>
            <a:ext cx="2064938" cy="154870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21445" y="4954523"/>
            <a:ext cx="8355011" cy="11387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РДШ</a:t>
            </a:r>
            <a:endParaRPr lang="ru-RU" sz="1600" b="1" dirty="0" smtClean="0">
              <a:solidFill>
                <a:srgbClr val="002060"/>
              </a:solidFill>
              <a:latin typeface="Arial" charset="0"/>
            </a:endParaRPr>
          </a:p>
          <a:p>
            <a:pPr algn="ctr"/>
            <a:endParaRPr lang="ru-RU" sz="800" b="1" dirty="0" smtClean="0">
              <a:solidFill>
                <a:srgbClr val="26410F"/>
              </a:solidFill>
              <a:latin typeface="Arial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кции «Великие стихи великой Победы», «Голос Победы», «Помним», «Рассвет Победы», материалы размещаются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хештегами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#РДШ, #РДШ72,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#РассветПобеды72, #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ТюменьПобедная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r"/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 – 09 мая</a:t>
            </a:r>
            <a:r>
              <a:rPr lang="ru-RU" sz="16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600" b="1" dirty="0" smtClean="0">
                <a:solidFill>
                  <a:srgbClr val="26410F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3024" y="6054100"/>
            <a:ext cx="759167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# Образование72        #</a:t>
            </a:r>
            <a:r>
              <a:rPr lang="ru-RU" sz="1600" b="1" dirty="0" err="1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Мы_потомкигероев</a:t>
            </a:r>
            <a:endParaRPr lang="ru-RU" sz="1600" b="1" dirty="0">
              <a:solidFill>
                <a:srgbClr val="E1191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445" y="2564904"/>
            <a:ext cx="8355011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Всероссийская акция «Бессмертный полк - онлайн»</a:t>
            </a:r>
          </a:p>
          <a:p>
            <a:pPr algn="ctr"/>
            <a:endParaRPr lang="ru-RU" sz="500" b="1" dirty="0" smtClean="0">
              <a:solidFill>
                <a:srgbClr val="CC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заполнить форму с информацией и фото родственника-ветерана и своим фото на сайте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polkrf.ru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ТюменьПобедная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Правнуки_Победы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ИсторииПобеды72</a:t>
            </a:r>
          </a:p>
          <a:p>
            <a:pPr algn="r"/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 – 08 мая)</a:t>
            </a:r>
            <a:endParaRPr lang="ru-RU" sz="1400" b="1" dirty="0" smtClean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0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6C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Проект #</a:t>
            </a:r>
            <a:r>
              <a:rPr lang="ru-RU" b="1" dirty="0" err="1">
                <a:solidFill>
                  <a:srgbClr val="6C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Окна_Победы</a:t>
            </a:r>
            <a:endParaRPr lang="ru-RU" b="1" dirty="0">
              <a:solidFill>
                <a:srgbClr val="6C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8676456" y="6453336"/>
            <a:ext cx="288032" cy="30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i="1" dirty="0" smtClean="0">
                <a:solidFill>
                  <a:srgbClr val="1F4E79"/>
                </a:solidFill>
                <a:latin typeface="Calibri Light" panose="020F0302020204030204" pitchFamily="34" charset="0"/>
              </a:rPr>
              <a:t>2</a:t>
            </a: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614" y="2204864"/>
            <a:ext cx="6193210" cy="15388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украшения окон ко Дню Победы</a:t>
            </a:r>
            <a:endParaRPr lang="ru-RU" sz="1600" b="1" dirty="0" smtClean="0">
              <a:solidFill>
                <a:srgbClr val="002060"/>
              </a:solidFill>
              <a:latin typeface="Arial" charset="0"/>
            </a:endParaRPr>
          </a:p>
          <a:p>
            <a:pPr algn="ctr"/>
            <a:endParaRPr lang="ru-RU" sz="800" b="1" dirty="0" smtClean="0">
              <a:solidFill>
                <a:srgbClr val="26410F"/>
              </a:solidFill>
              <a:latin typeface="Arial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предложенных изображений в качестве аппликации, раскрасок или трафарета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амостоятельное творчество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готовыми наклейками</a:t>
            </a:r>
          </a:p>
          <a:p>
            <a:pPr marL="285750" indent="-285750" algn="ctr">
              <a:buFontTx/>
              <a:buChar char="-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3" y="1143615"/>
            <a:ext cx="607727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цель: создание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традиции украшать окна к Дню Победы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3614" y="3789040"/>
            <a:ext cx="6193210" cy="8463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мастер-классы по оформлению окон</a:t>
            </a:r>
          </a:p>
          <a:p>
            <a:endParaRPr lang="ru-RU" sz="5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05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 (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10.00) по 09 мая на платформе pioner-online.ru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в любое удобное время)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50" y="116632"/>
            <a:ext cx="2064938" cy="154870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23614" y="4944650"/>
            <a:ext cx="6193210" cy="129266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Фото украшенного символами Победы окна со словами благодарности можно выложить в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соцсети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 </a:t>
            </a:r>
            <a:r>
              <a:rPr 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хештегами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#</a:t>
            </a:r>
            <a:r>
              <a:rPr lang="ru-RU" sz="16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ОКНА_ПОБЕДЫ  </a:t>
            </a:r>
            <a:r>
              <a:rPr lang="ru-RU" sz="1600" b="1" dirty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# Образование72 #</a:t>
            </a:r>
            <a:r>
              <a:rPr lang="ru-RU" sz="1600" b="1" dirty="0" err="1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Мы_потомкигероев</a:t>
            </a:r>
            <a:endParaRPr lang="ru-RU" sz="1600" b="1" dirty="0">
              <a:solidFill>
                <a:srgbClr val="E1191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(01 – 09 мая)</a:t>
            </a:r>
            <a:r>
              <a:rPr lang="ru-RU" sz="1400" b="1" dirty="0" smtClean="0">
                <a:solidFill>
                  <a:srgbClr val="26410F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/>
          <a:srcRect l="31856" t="18013" r="30520" b="11580"/>
          <a:stretch/>
        </p:blipFill>
        <p:spPr>
          <a:xfrm>
            <a:off x="7238172" y="4825551"/>
            <a:ext cx="1432335" cy="15077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25396" t="41223" r="21604" b="13628"/>
          <a:stretch/>
        </p:blipFill>
        <p:spPr>
          <a:xfrm>
            <a:off x="6530142" y="3537798"/>
            <a:ext cx="2578362" cy="12354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27568" t="22054" r="34932" b="12587"/>
          <a:stretch/>
        </p:blipFill>
        <p:spPr>
          <a:xfrm>
            <a:off x="7037277" y="1853586"/>
            <a:ext cx="1726096" cy="169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4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733">
            <a:off x="6716684" y="1835412"/>
            <a:ext cx="2042066" cy="13273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40466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6C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Акция «Письмо Победы»</a:t>
            </a:r>
            <a:endParaRPr lang="ru-RU" b="1" dirty="0">
              <a:solidFill>
                <a:srgbClr val="6C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8676456" y="6453336"/>
            <a:ext cx="288032" cy="30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i="1" dirty="0" smtClean="0">
                <a:solidFill>
                  <a:srgbClr val="1F4E79"/>
                </a:solidFill>
                <a:latin typeface="Calibri Light" panose="020F0302020204030204" pitchFamily="34" charset="0"/>
              </a:rPr>
              <a:t>2</a:t>
            </a: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7" y="1373867"/>
            <a:ext cx="6425214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Школьники готовят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ветеранам Великой Отечественной войны поздравления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предстоящим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праздником</a:t>
            </a:r>
          </a:p>
          <a:p>
            <a:pPr algn="r"/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(30 апреля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мая)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7" y="2276872"/>
            <a:ext cx="6696743" cy="16312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мастер-классы по оформлению открыток</a:t>
            </a:r>
            <a:endParaRPr lang="ru-RU" sz="5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мая (10.00) - 06 мая на платформе pioner-online.ru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мая (14.00) в социальной сети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vk.com/kontora72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для 3-6 классов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 мая (15.00) в социальной сети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vk.com/kontora72)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6-11 классов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50" y="116632"/>
            <a:ext cx="2064938" cy="154870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5537" y="5005045"/>
            <a:ext cx="6425214" cy="80021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Волонтеры разносят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поздравления по адресам (в почтовые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ящики)</a:t>
            </a:r>
          </a:p>
          <a:p>
            <a:pPr algn="r">
              <a:defRPr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(07 – 08 мая)</a:t>
            </a:r>
            <a:r>
              <a:rPr lang="ru-RU" sz="1400" b="1" dirty="0" smtClean="0">
                <a:solidFill>
                  <a:srgbClr val="26410F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79852" y="5949280"/>
            <a:ext cx="748058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# Образование72      #</a:t>
            </a:r>
            <a:r>
              <a:rPr lang="ru-RU" sz="1600" b="1" dirty="0" err="1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Мы_потомкигероев</a:t>
            </a:r>
            <a:r>
              <a:rPr lang="ru-RU" sz="1600" b="1" dirty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E11919"/>
                </a:solidFill>
                <a:latin typeface="Arial" pitchFamily="34" charset="0"/>
                <a:cs typeface="Arial" pitchFamily="34" charset="0"/>
              </a:rPr>
              <a:t>       #боевойлисток72</a:t>
            </a:r>
            <a:endParaRPr lang="ru-RU" sz="1600" b="1" dirty="0">
              <a:solidFill>
                <a:srgbClr val="E1191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7" y="4017838"/>
            <a:ext cx="6425214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Сдать готовые открытки в муниципальные штабы Волонтеров Победы</a:t>
            </a:r>
          </a:p>
          <a:p>
            <a:pPr algn="ctr">
              <a:defRPr/>
            </a:pPr>
            <a:endParaRPr lang="ru-RU" sz="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 06 мая)</a:t>
            </a:r>
            <a:r>
              <a:rPr lang="ru-RU" sz="1400" b="1" dirty="0" smtClean="0">
                <a:solidFill>
                  <a:srgbClr val="26410F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2641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286" y="2987798"/>
            <a:ext cx="1389266" cy="19408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7011">
            <a:off x="7043516" y="4765567"/>
            <a:ext cx="2020149" cy="10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8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3" y="395372"/>
            <a:ext cx="6196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6C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Мероприятия, проводимые в День Победы</a:t>
            </a:r>
            <a:endParaRPr lang="ru-RU" b="1" dirty="0">
              <a:solidFill>
                <a:srgbClr val="6C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014788" y="1498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8676456" y="6453336"/>
            <a:ext cx="288032" cy="30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i="1" dirty="0" smtClean="0">
                <a:solidFill>
                  <a:srgbClr val="1F4E79"/>
                </a:solidFill>
                <a:latin typeface="Calibri Light" panose="020F0302020204030204" pitchFamily="34" charset="0"/>
              </a:rPr>
              <a:t>2</a:t>
            </a: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1F4E79"/>
              </a:solidFill>
              <a:latin typeface="Calibri Light" panose="020F03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553" y="1862534"/>
            <a:ext cx="7920879" cy="8463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10.00 – обращение Президента Российской Федерации В.В. Путина </a:t>
            </a:r>
          </a:p>
          <a:p>
            <a:pPr algn="ctr"/>
            <a:endParaRPr lang="ru-RU" sz="500" b="1" dirty="0" smtClean="0">
              <a:solidFill>
                <a:srgbClr val="CC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объявление минуты молчания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многочасовой Всероссийский телемарафон чествования ветеранов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243" y="4264640"/>
            <a:ext cx="7988197" cy="8925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22.00 – всероссийская вечерняя акция «Фонарики Победы»</a:t>
            </a:r>
            <a:endParaRPr lang="ru-RU" sz="16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endParaRPr lang="ru-RU" sz="800" b="1" dirty="0" smtClean="0">
              <a:solidFill>
                <a:srgbClr val="CC3300"/>
              </a:solidFill>
              <a:latin typeface="Arial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знак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единения все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жители подходят к окнам и зажигают «фонарики»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(телефоны, смартфоны, бытовые фонарики)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50" y="116632"/>
            <a:ext cx="2064938" cy="154870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39553" y="2943235"/>
            <a:ext cx="7992887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19.00 – трансляция «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инуты молчания»</a:t>
            </a:r>
          </a:p>
          <a:p>
            <a:pPr algn="ctr"/>
            <a:endParaRPr lang="ru-RU" sz="500" b="1" dirty="0" smtClean="0">
              <a:solidFill>
                <a:srgbClr val="CC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641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проведение акции «Бессмертный полк»: выйти на балкон или встать у окна, держа в руках традиционные штандарты либо просто фотографии своего родственника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исполнение всей семьей песни Д.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Тухманова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стихи Вл. Харитонова «День Победы»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554" y="5301208"/>
            <a:ext cx="7992886" cy="8925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течение дня</a:t>
            </a:r>
          </a:p>
          <a:p>
            <a:pPr algn="ctr"/>
            <a:endParaRPr lang="ru-RU" sz="800" b="1" dirty="0">
              <a:solidFill>
                <a:srgbClr val="002060"/>
              </a:solidFill>
              <a:latin typeface="Arial" charset="0"/>
            </a:endParaRP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еализация акций: «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ПоемДвором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«#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Мирные_окна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«Бессмертный полк- онлайн», «Письмо Победы».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Флешмобы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социальных сетях</a:t>
            </a:r>
          </a:p>
        </p:txBody>
      </p:sp>
    </p:spTree>
    <p:extLst>
      <p:ext uri="{BB962C8B-B14F-4D97-AF65-F5344CB8AC3E}">
        <p14:creationId xmlns:p14="http://schemas.microsoft.com/office/powerpoint/2010/main" val="30357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17781</TotalTime>
  <Words>522</Words>
  <Application>Microsoft Office PowerPoint</Application>
  <PresentationFormat>Экран (4:3)</PresentationFormat>
  <Paragraphs>85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современной семьи</dc:title>
  <dc:creator>Vladimir</dc:creator>
  <cp:lastModifiedBy>User103cab</cp:lastModifiedBy>
  <cp:revision>1607</cp:revision>
  <cp:lastPrinted>2020-04-28T11:58:57Z</cp:lastPrinted>
  <dcterms:created xsi:type="dcterms:W3CDTF">2007-02-19T18:58:48Z</dcterms:created>
  <dcterms:modified xsi:type="dcterms:W3CDTF">2020-04-30T04:43:54Z</dcterms:modified>
</cp:coreProperties>
</file>