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282" r:id="rId3"/>
    <p:sldId id="283" r:id="rId4"/>
    <p:sldId id="284" r:id="rId5"/>
    <p:sldId id="329" r:id="rId6"/>
    <p:sldId id="334" r:id="rId7"/>
    <p:sldId id="335" r:id="rId8"/>
    <p:sldId id="339" r:id="rId9"/>
    <p:sldId id="354" r:id="rId10"/>
    <p:sldId id="370" r:id="rId11"/>
    <p:sldId id="340" r:id="rId12"/>
    <p:sldId id="328" r:id="rId13"/>
    <p:sldId id="336" r:id="rId14"/>
    <p:sldId id="337" r:id="rId15"/>
    <p:sldId id="342" r:id="rId16"/>
    <p:sldId id="330" r:id="rId17"/>
    <p:sldId id="331" r:id="rId18"/>
    <p:sldId id="345" r:id="rId19"/>
    <p:sldId id="358" r:id="rId20"/>
    <p:sldId id="372" r:id="rId21"/>
    <p:sldId id="355" r:id="rId22"/>
    <p:sldId id="346" r:id="rId23"/>
    <p:sldId id="347" r:id="rId24"/>
    <p:sldId id="359" r:id="rId25"/>
    <p:sldId id="360" r:id="rId26"/>
    <p:sldId id="356" r:id="rId27"/>
    <p:sldId id="285" r:id="rId28"/>
    <p:sldId id="257" r:id="rId29"/>
    <p:sldId id="269" r:id="rId30"/>
    <p:sldId id="270" r:id="rId31"/>
    <p:sldId id="301" r:id="rId32"/>
    <p:sldId id="302" r:id="rId33"/>
    <p:sldId id="260" r:id="rId34"/>
    <p:sldId id="314" r:id="rId35"/>
    <p:sldId id="305" r:id="rId36"/>
    <p:sldId id="261" r:id="rId37"/>
    <p:sldId id="361" r:id="rId38"/>
    <p:sldId id="377" r:id="rId39"/>
    <p:sldId id="378" r:id="rId40"/>
    <p:sldId id="262" r:id="rId41"/>
    <p:sldId id="267" r:id="rId42"/>
    <p:sldId id="380" r:id="rId43"/>
    <p:sldId id="263" r:id="rId44"/>
    <p:sldId id="315" r:id="rId45"/>
    <p:sldId id="318" r:id="rId46"/>
    <p:sldId id="364" r:id="rId47"/>
    <p:sldId id="362" r:id="rId48"/>
    <p:sldId id="363" r:id="rId49"/>
    <p:sldId id="319" r:id="rId50"/>
    <p:sldId id="367" r:id="rId51"/>
    <p:sldId id="373" r:id="rId52"/>
    <p:sldId id="349" r:id="rId53"/>
    <p:sldId id="375" r:id="rId54"/>
    <p:sldId id="365" r:id="rId55"/>
    <p:sldId id="369" r:id="rId56"/>
    <p:sldId id="368" r:id="rId57"/>
    <p:sldId id="321" r:id="rId58"/>
    <p:sldId id="322" r:id="rId59"/>
    <p:sldId id="323" r:id="rId60"/>
    <p:sldId id="350" r:id="rId61"/>
    <p:sldId id="351" r:id="rId62"/>
    <p:sldId id="366" r:id="rId63"/>
    <p:sldId id="352" r:id="rId64"/>
    <p:sldId id="353" r:id="rId65"/>
    <p:sldId id="266" r:id="rId66"/>
    <p:sldId id="278" r:id="rId67"/>
    <p:sldId id="379" r:id="rId6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88" autoAdjust="0"/>
    <p:restoredTop sz="94624" autoAdjust="0"/>
  </p:normalViewPr>
  <p:slideViewPr>
    <p:cSldViewPr>
      <p:cViewPr>
        <p:scale>
          <a:sx n="89" d="100"/>
          <a:sy n="89" d="100"/>
        </p:scale>
        <p:origin x="-846" y="-78"/>
      </p:cViewPr>
      <p:guideLst>
        <p:guide orient="horz" pos="2160"/>
        <p:guide pos="2880"/>
      </p:guideLst>
    </p:cSldViewPr>
  </p:slideViewPr>
  <p:outlineViewPr>
    <p:cViewPr>
      <p:scale>
        <a:sx n="33" d="100"/>
        <a:sy n="33" d="100"/>
      </p:scale>
      <p:origin x="0" y="8508"/>
    </p:cViewPr>
  </p:outlineViewPr>
  <p:notesTextViewPr>
    <p:cViewPr>
      <p:scale>
        <a:sx n="1" d="1"/>
        <a:sy n="1" d="1"/>
      </p:scale>
      <p:origin x="0" y="0"/>
    </p:cViewPr>
  </p:notesTextViewPr>
  <p:sorterViewPr>
    <p:cViewPr>
      <p:scale>
        <a:sx n="100" d="100"/>
        <a:sy n="100" d="100"/>
      </p:scale>
      <p:origin x="0" y="14322"/>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10452A-C3CC-48D3-85FB-A684DEB57AEC}" type="datetimeFigureOut">
              <a:rPr lang="ru-RU" smtClean="0"/>
              <a:pPr/>
              <a:t>26.03.2017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A2C1D9-31A5-4604-B892-445F3B27620A}" type="slidenum">
              <a:rPr lang="ru-RU" smtClean="0"/>
              <a:pPr/>
              <a:t>‹#›</a:t>
            </a:fld>
            <a:endParaRPr lang="ru-RU"/>
          </a:p>
        </p:txBody>
      </p:sp>
    </p:spTree>
    <p:extLst>
      <p:ext uri="{BB962C8B-B14F-4D97-AF65-F5344CB8AC3E}">
        <p14:creationId xmlns="" xmlns:p14="http://schemas.microsoft.com/office/powerpoint/2010/main" val="1564838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Одной из актуальных проблем современного общества является проблема конструктивного сотрудничества и взаимодействия. В настоящее время </a:t>
            </a:r>
            <a:r>
              <a:rPr lang="ru-RU" sz="1200" kern="1200" dirty="0" err="1" smtClean="0">
                <a:solidFill>
                  <a:schemeClr val="tx1"/>
                </a:solidFill>
                <a:latin typeface="+mn-lt"/>
                <a:ea typeface="+mn-ea"/>
                <a:cs typeface="+mn-cs"/>
              </a:rPr>
              <a:t>конфликтология</a:t>
            </a:r>
            <a:r>
              <a:rPr lang="ru-RU" sz="1200" kern="1200" dirty="0" smtClean="0">
                <a:solidFill>
                  <a:schemeClr val="tx1"/>
                </a:solidFill>
                <a:latin typeface="+mn-lt"/>
                <a:ea typeface="+mn-ea"/>
                <a:cs typeface="+mn-cs"/>
              </a:rPr>
              <a:t> приобретает все большее практическое значение. Являясь активным участником конфликта, человек понимает, что нельзя избавиться от конфликтов вообще, нужно уметь управлять ими. Наша цель показать возможные пути выхода из конфликтных ситуаций путем их конструктивного решения. Для этого рассмотрим причины возникновения и структуру конфликта, его функции, а так же основные модели поведения педагога в конфликтной ситуации.</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effectLst/>
                <a:latin typeface="+mn-lt"/>
                <a:ea typeface="+mn-ea"/>
                <a:cs typeface="+mn-cs"/>
              </a:rPr>
              <a:t>В процессе своей профессиональной деятельности педагогу помимо своих непосредственных обязанностей, связанных с обучением и воспитанием подрастающего поколения, приходится общаться с коллегами, учениками, их родителями. </a:t>
            </a:r>
          </a:p>
          <a:p>
            <a:r>
              <a:rPr lang="ru-RU" sz="1200" kern="1200" dirty="0" smtClean="0">
                <a:solidFill>
                  <a:schemeClr val="tx1"/>
                </a:solidFill>
                <a:effectLst/>
                <a:latin typeface="+mn-lt"/>
                <a:ea typeface="+mn-ea"/>
                <a:cs typeface="+mn-cs"/>
              </a:rPr>
              <a:t>При ежедневном взаимодействии без конфликтных ситуаций обойтись вряд ли возможно. Да и нужно ли? Ведь правильно разрешив напряженный момент, легко добиться хороших конструктивных результатов, сблизить людей, помочь им понять друг друга, прийти к прогрессу в воспитательных аспектах.</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28</a:t>
            </a:fld>
            <a:endParaRPr lang="ru-RU"/>
          </a:p>
        </p:txBody>
      </p:sp>
    </p:spTree>
    <p:extLst>
      <p:ext uri="{BB962C8B-B14F-4D97-AF65-F5344CB8AC3E}">
        <p14:creationId xmlns="" xmlns:p14="http://schemas.microsoft.com/office/powerpoint/2010/main" val="3992047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Разногласия между детьми — обычное явление, в том числе и в школьной жизни. В данном случае учитель не является конфликтующей стороной, однако принять участие в споре между учениками порой необходимо.</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33</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Как же конструктивно решить подобные разногласия? </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36</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Подобные конфликтные действия могут быть спровоцированы как учителем, так и родителем. Недовольство может быть и обоюдным.</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40</a:t>
            </a:fld>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Как же конструктивно разрешить подобные недовольства и разбить камни преткновения? При возникновении конфликтной ситуации в школе важно разобраться в ней спокойно, реально, без искажения посмотреть на вещи. Обычно, все происходит иным образом: конфликтующий закрывает глаза на собственные ошибки, одновременно ищет их в поведении оппонента.</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41</a:t>
            </a:fld>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Итак, что же такое конфликт? Добро или зло? Ответы на эти вопросы кроются в способе решения напряженных ситуаций. </a:t>
            </a:r>
            <a:r>
              <a:rPr lang="ru-RU" b="1" dirty="0" smtClean="0"/>
              <a:t>Отсутствие конфликтов в школе — явление практически невозможное</a:t>
            </a:r>
            <a:r>
              <a:rPr lang="ru-RU" dirty="0" smtClean="0"/>
              <a:t>. И решать их все равно придется. Конструктивное решение тянет за собой доверительные отношения и мир в классе, деструктивное — копит обиды и раздражение. Остановиться и подумать в тот момент, когда нахлынуло раздражение и гнев — важный момент в выборе своего пути разрешения конфликтных ситуаций.</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42</a:t>
            </a:fld>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Такие конфликты, пожалуй, наиболее часты, ведь ученики и учителя проводят времени вместе едва ли меньше, чем родители с детьми.</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43</a:t>
            </a:fld>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200" b="1" dirty="0" smtClean="0"/>
              <a:t>в</a:t>
            </a:r>
            <a:r>
              <a:rPr lang="ru-RU" sz="1200" dirty="0" smtClean="0"/>
              <a:t>сякая ошибка учителя при разрешении конфликта порождает новые проблемы и конфликты, в которые включаются другие ученики; конфликт в педагогической деятельности легче предупредить, чем успешно разрешить.</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49</a:t>
            </a:fld>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Лучше разрядить напряженную ситуацию, не доводя ее до конфликта. Для этого можно воспользоваться некоторыми психологическими приемами.</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50</a:t>
            </a:fld>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С чего начинаются конфликты? С позиции в общении.</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Итак, начнем с определения. Чем на Ваш взгляд является конфликт?</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2</a:t>
            </a:fld>
            <a:endParaRPr 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Толерантность должна пронизывать</a:t>
            </a:r>
            <a:r>
              <a:rPr lang="ru-RU" baseline="0" dirty="0" smtClean="0"/>
              <a:t> всю нашу жизнь.</a:t>
            </a:r>
            <a:endParaRPr lang="ru-RU" dirty="0"/>
          </a:p>
        </p:txBody>
      </p:sp>
      <p:sp>
        <p:nvSpPr>
          <p:cNvPr id="4" name="Номер слайда 3"/>
          <p:cNvSpPr>
            <a:spLocks noGrp="1"/>
          </p:cNvSpPr>
          <p:nvPr>
            <p:ph type="sldNum" sz="quarter" idx="10"/>
          </p:nvPr>
        </p:nvSpPr>
        <p:spPr/>
        <p:txBody>
          <a:bodyPr/>
          <a:lstStyle/>
          <a:p>
            <a:fld id="{C244D6C8-E587-45AC-A824-2F9A0CEF60DA}" type="slidenum">
              <a:rPr lang="ru-RU" smtClean="0"/>
              <a:pPr/>
              <a:t>54</a:t>
            </a:fld>
            <a:endParaRPr lang="ru-RU"/>
          </a:p>
        </p:txBody>
      </p:sp>
    </p:spTree>
    <p:extLst>
      <p:ext uri="{BB962C8B-B14F-4D97-AF65-F5344CB8AC3E}">
        <p14:creationId xmlns:p14="http://schemas.microsoft.com/office/powerpoint/2010/main" xmlns="" val="1217996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Осознание своей позиции в общении с </a:t>
            </a:r>
            <a:r>
              <a:rPr lang="ru-RU" dirty="0" err="1" smtClean="0"/>
              <a:t>учеником-основа</a:t>
            </a:r>
            <a:r>
              <a:rPr lang="ru-RU" dirty="0" smtClean="0"/>
              <a:t> толерантного отношения</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57</a:t>
            </a:fld>
            <a:endParaRPr 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Попробуйте на минуту почувствовать себя подростком или старшеклассником. Какие слова они чаще всего слышат в школе и дома? Примерно следующие: «Ты должен хорошо учиться!», «Ты должен думать о будущем!», «Ты должен уважать старших», «Ты должен слушаться родителей и учителей!».</a:t>
            </a:r>
          </a:p>
          <a:p>
            <a:r>
              <a:rPr lang="ru-RU" dirty="0" smtClean="0"/>
              <a:t>А теперь перейдите в позицию учителя. Что они говорят о себе, обращаясь к ученику? Говорят следующее: «У меня есть полное право…», «Я знаю, что делать…», «Я старше и умнее…».</a:t>
            </a:r>
          </a:p>
          <a:p>
            <a:r>
              <a:rPr lang="ru-RU" dirty="0" smtClean="0"/>
              <a:t>Ребята понимают, что они «не могут ничего», для них – одни запреты, а взрослые - «могут все», у них – полная свобода действий. Эта очевидная несправедливость обостряет их взаимодействия со взрослыми и в ряде случаев выступает причиной конфликтов</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58</a:t>
            </a:fld>
            <a:endParaRPr 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А теперь поупражняемся самостоятельно. Подгруппам даны карточки с типичными фразами, которые учителя часто говорят ученикам. </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59</a:t>
            </a:fld>
            <a:endParaRPr 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Стресс-менеджмент, тайм-менеджмент</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64</a:t>
            </a:fld>
            <a:endParaRPr lang="ru-R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Изучив приведенные рекомендации к каждому из конфликтов в школе, можно проследить схожесть их конструктивного  разрешения. Обозначим его еще раз.</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65</a:t>
            </a:fld>
            <a:endParaRPr lang="ru-R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6FA2C1D9-31A5-4604-B892-445F3B27620A}" type="slidenum">
              <a:rPr lang="ru-RU" smtClean="0"/>
              <a:pPr/>
              <a:t>67</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 А вот результаты анкетирования педагогов и детей. Даже </a:t>
            </a:r>
            <a:r>
              <a:rPr lang="ru-RU" dirty="0" smtClean="0"/>
              <a:t>в определениях, которые дают дети и </a:t>
            </a:r>
            <a:r>
              <a:rPr lang="ru-RU" dirty="0" smtClean="0"/>
              <a:t>педагоги конфликту  </a:t>
            </a:r>
            <a:r>
              <a:rPr lang="ru-RU" dirty="0" smtClean="0"/>
              <a:t>уже скрыты</a:t>
            </a:r>
            <a:r>
              <a:rPr lang="ru-RU" baseline="0" dirty="0" smtClean="0"/>
              <a:t> противоречия</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 Обычно </a:t>
            </a:r>
            <a:r>
              <a:rPr lang="ru-RU" dirty="0" smtClean="0"/>
              <a:t>бывает наоборот. Прекратите сейчас же!</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Сейчас мы хотим предложить Вам упражнение,</a:t>
            </a:r>
            <a:r>
              <a:rPr lang="ru-RU" baseline="0" dirty="0" smtClean="0"/>
              <a:t> которое называется «Совместный рисунок»</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lnSpc>
                <a:spcPct val="90000"/>
              </a:lnSpc>
            </a:pPr>
            <a:r>
              <a:rPr lang="ru-RU" sz="1200" dirty="0" smtClean="0"/>
              <a:t>По данным социологии вероятность разрешения конфликта на разных его этапах развития различная.</a:t>
            </a:r>
          </a:p>
          <a:p>
            <a:pPr>
              <a:lnSpc>
                <a:spcPct val="90000"/>
              </a:lnSpc>
            </a:pPr>
            <a:r>
              <a:rPr lang="ru-RU" sz="1200" dirty="0" smtClean="0"/>
              <a:t> </a:t>
            </a:r>
            <a:r>
              <a:rPr lang="ru-RU" sz="1100" b="1" i="1" dirty="0" smtClean="0"/>
              <a:t>Как вы думаете, на каком этапе она наибольшая?</a:t>
            </a:r>
            <a:r>
              <a:rPr lang="ru-RU" sz="1200" dirty="0" smtClean="0"/>
              <a:t> </a:t>
            </a:r>
          </a:p>
          <a:p>
            <a:pPr marL="0" marR="0" indent="0" algn="l" defTabSz="914400" rtl="0" eaLnBrk="1" fontAlgn="auto" latinLnBrk="0" hangingPunct="1">
              <a:lnSpc>
                <a:spcPct val="90000"/>
              </a:lnSpc>
              <a:spcBef>
                <a:spcPts val="0"/>
              </a:spcBef>
              <a:spcAft>
                <a:spcPts val="0"/>
              </a:spcAft>
              <a:buClrTx/>
              <a:buSzTx/>
              <a:buFontTx/>
              <a:buNone/>
              <a:tabLst/>
              <a:defRPr/>
            </a:pPr>
            <a:r>
              <a:rPr lang="ru-RU" sz="1200" dirty="0" smtClean="0"/>
              <a:t>Правильно, в фазе возникновения разногласий.</a:t>
            </a:r>
          </a:p>
          <a:p>
            <a:pPr>
              <a:lnSpc>
                <a:spcPct val="90000"/>
              </a:lnSpc>
            </a:pPr>
            <a:endParaRPr lang="ru-RU" sz="1200" dirty="0" smtClean="0"/>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9</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effectLst/>
                <a:latin typeface="+mn-lt"/>
                <a:ea typeface="+mn-ea"/>
                <a:cs typeface="+mn-cs"/>
              </a:rPr>
              <a:t>Существуют различные определения конфликта, но все они подчеркивают наличие противоречия, которое принимает форму разногласий, если речь идет о взаимодействии людей. Конфликты могут быть скрытыми или явными, но в основе их лежит отсутствие согласия. Поэтому определим конфликт как отсутствие согласия между двумя или более сторонами - лицами или </a:t>
            </a:r>
            <a:r>
              <a:rPr lang="ru-RU" sz="1200" kern="1200" dirty="0" smtClean="0">
                <a:solidFill>
                  <a:schemeClr val="tx1"/>
                </a:solidFill>
                <a:effectLst/>
                <a:latin typeface="+mn-lt"/>
                <a:ea typeface="+mn-ea"/>
                <a:cs typeface="+mn-cs"/>
              </a:rPr>
              <a:t>группами</a:t>
            </a:r>
            <a:r>
              <a:rPr lang="ru-RU" b="1" dirty="0" smtClean="0"/>
              <a:t>. Давайте обсудим: конфликт- это хорошо</a:t>
            </a:r>
            <a:r>
              <a:rPr lang="ru-RU" b="1" baseline="0" dirty="0" smtClean="0"/>
              <a:t> или плохо?</a:t>
            </a:r>
            <a:r>
              <a:rPr lang="ru-RU" sz="1200" kern="1200" dirty="0" smtClean="0">
                <a:solidFill>
                  <a:schemeClr val="tx1"/>
                </a:solidFill>
                <a:effectLst/>
                <a:latin typeface="+mn-lt"/>
                <a:ea typeface="+mn-ea"/>
                <a:cs typeface="+mn-cs"/>
              </a:rPr>
              <a:t/>
            </a:r>
            <a:br>
              <a:rPr lang="ru-RU" sz="1200" kern="1200" dirty="0" smtClean="0">
                <a:solidFill>
                  <a:schemeClr val="tx1"/>
                </a:solidFill>
                <a:effectLst/>
                <a:latin typeface="+mn-lt"/>
                <a:ea typeface="+mn-ea"/>
                <a:cs typeface="+mn-cs"/>
              </a:rPr>
            </a:br>
            <a:r>
              <a:rPr lang="ru-RU" sz="1200" kern="1200" dirty="0" smtClean="0">
                <a:solidFill>
                  <a:schemeClr val="tx1"/>
                </a:solidFill>
                <a:effectLst/>
                <a:latin typeface="+mn-lt"/>
                <a:ea typeface="+mn-ea"/>
                <a:cs typeface="+mn-cs"/>
              </a:rPr>
              <a:t/>
            </a:r>
            <a:br>
              <a:rPr lang="ru-RU" sz="1200" kern="1200" dirty="0" smtClean="0">
                <a:solidFill>
                  <a:schemeClr val="tx1"/>
                </a:solidFill>
                <a:effectLst/>
                <a:latin typeface="+mn-lt"/>
                <a:ea typeface="+mn-ea"/>
                <a:cs typeface="+mn-cs"/>
              </a:rPr>
            </a:br>
            <a:r>
              <a:rPr lang="ru-RU" sz="1200" kern="1200" dirty="0" smtClean="0">
                <a:solidFill>
                  <a:schemeClr val="tx1"/>
                </a:solidFill>
                <a:effectLst/>
                <a:latin typeface="+mn-lt"/>
                <a:ea typeface="+mn-ea"/>
                <a:cs typeface="+mn-cs"/>
              </a:rPr>
              <a:t>Отсутствие согласия обусловлено наличием разнообразных мнений, взглядов, идей, интересов, точек зрения и т.д. Однако оно, как уже отмечалось, не всегда выражается в форме явного столкновения, конфликта. Это происходит только тогда, когда существующие противоречия, разногласия нарушают нормальное взаимодействие людей, препятствуют достижению поставленных целей. В этом случае люди просто бывают вынуждены каким-либо образом преодолеть разногласия и вступают в открытое конфликтное взаимодействие. В процессе конфликтного взаимодействия его участники получают возможность выражать различные мнения, выявлять больше альтернатив при принятии решения, и именно в этом заключается важный позитивный смысл конфликта. Сказанное, конечно, не означает, что конфликт всегда носит положительный характер.</a:t>
            </a:r>
            <a:br>
              <a:rPr lang="ru-RU" sz="1200" kern="1200" dirty="0" smtClean="0">
                <a:solidFill>
                  <a:schemeClr val="tx1"/>
                </a:solidFill>
                <a:effectLst/>
                <a:latin typeface="+mn-lt"/>
                <a:ea typeface="+mn-ea"/>
                <a:cs typeface="+mn-cs"/>
              </a:rPr>
            </a:br>
            <a:r>
              <a:rPr lang="ru-RU" sz="1200" kern="1200" dirty="0" smtClean="0">
                <a:solidFill>
                  <a:schemeClr val="tx1"/>
                </a:solidFill>
                <a:effectLst/>
                <a:latin typeface="+mn-lt"/>
                <a:ea typeface="+mn-ea"/>
                <a:cs typeface="+mn-cs"/>
              </a:rPr>
              <a:t/>
            </a:r>
            <a:br>
              <a:rPr lang="ru-RU" sz="1200" kern="1200" dirty="0" smtClean="0">
                <a:solidFill>
                  <a:schemeClr val="tx1"/>
                </a:solidFill>
                <a:effectLst/>
                <a:latin typeface="+mn-lt"/>
                <a:ea typeface="+mn-ea"/>
                <a:cs typeface="+mn-cs"/>
              </a:rPr>
            </a:b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12</a:t>
            </a:fld>
            <a:endParaRPr lang="ru-RU"/>
          </a:p>
        </p:txBody>
      </p:sp>
    </p:spTree>
    <p:extLst>
      <p:ext uri="{BB962C8B-B14F-4D97-AF65-F5344CB8AC3E}">
        <p14:creationId xmlns="" xmlns:p14="http://schemas.microsoft.com/office/powerpoint/2010/main" val="4284522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kern="1200" dirty="0" smtClean="0">
                <a:solidFill>
                  <a:schemeClr val="tx1"/>
                </a:solidFill>
                <a:effectLst/>
                <a:latin typeface="+mn-lt"/>
                <a:ea typeface="+mn-ea"/>
                <a:cs typeface="+mn-cs"/>
              </a:rPr>
              <a:t>Что такое конфликт?</a:t>
            </a:r>
            <a:r>
              <a:rPr lang="ru-RU" sz="1200" kern="1200" dirty="0" smtClean="0">
                <a:solidFill>
                  <a:schemeClr val="tx1"/>
                </a:solidFill>
                <a:effectLst/>
                <a:latin typeface="+mn-lt"/>
                <a:ea typeface="+mn-ea"/>
                <a:cs typeface="+mn-cs"/>
              </a:rPr>
              <a:t> Определения этого понятия можно разделить на две группы. В общественном сознании конфликт чаще всего является синонимом враждебного, негативного противостояния людей из-за несовместимости интересов, норм поведения, целей.</a:t>
            </a:r>
          </a:p>
          <a:p>
            <a:r>
              <a:rPr lang="ru-RU" sz="1200" kern="1200" dirty="0" smtClean="0">
                <a:solidFill>
                  <a:schemeClr val="tx1"/>
                </a:solidFill>
                <a:effectLst/>
                <a:latin typeface="+mn-lt"/>
                <a:ea typeface="+mn-ea"/>
                <a:cs typeface="+mn-cs"/>
              </a:rPr>
              <a:t>Но существует и другое понимание конфликта как абсолютно естественного в жизни общества явления, совсем не обязательно приводящего к негативным последствиям. Напротив, при выборе правильного русла его течения, он является важным составляющим развития общества.</a:t>
            </a:r>
          </a:p>
          <a:p>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15</a:t>
            </a:fld>
            <a:endParaRPr lang="ru-RU"/>
          </a:p>
        </p:txBody>
      </p:sp>
    </p:spTree>
    <p:extLst>
      <p:ext uri="{BB962C8B-B14F-4D97-AF65-F5344CB8AC3E}">
        <p14:creationId xmlns="" xmlns:p14="http://schemas.microsoft.com/office/powerpoint/2010/main" val="3227165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lgn="r"/>
            <a:r>
              <a:rPr lang="ru-RU" dirty="0" smtClean="0"/>
              <a:t>Каким бы ни был стиль нашего реагирования, в основе лежит гнев.</a:t>
            </a:r>
            <a:endParaRPr lang="ru-RU" dirty="0"/>
          </a:p>
        </p:txBody>
      </p:sp>
      <p:sp>
        <p:nvSpPr>
          <p:cNvPr id="4" name="Номер слайда 3"/>
          <p:cNvSpPr>
            <a:spLocks noGrp="1"/>
          </p:cNvSpPr>
          <p:nvPr>
            <p:ph type="sldNum" sz="quarter" idx="10"/>
          </p:nvPr>
        </p:nvSpPr>
        <p:spPr/>
        <p:txBody>
          <a:bodyPr/>
          <a:lstStyle/>
          <a:p>
            <a:fld id="{6FA2C1D9-31A5-4604-B892-445F3B27620A}" type="slidenum">
              <a:rPr lang="ru-RU" smtClean="0"/>
              <a:pPr/>
              <a:t>24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1229794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304893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3274603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25963"/>
          </a:xfrm>
        </p:spPr>
        <p:txBody>
          <a:bodyPr/>
          <a:lstStyle/>
          <a:p>
            <a:pPr lvl="0"/>
            <a:endParaRPr lang="ru-R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E42704C-35FD-4159-82FF-D7BD9A7AF107}"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4534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308071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104033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3630967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1705049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3149738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1510739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AA91F1-055C-4E28-BCC6-6B2E0223D59E}" type="datetimeFigureOut">
              <a:rPr lang="ru-RU" smtClean="0"/>
              <a:pPr/>
              <a:t>26.03.2017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2802972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A91F1-055C-4E28-BCC6-6B2E0223D59E}" type="datetimeFigureOut">
              <a:rPr lang="ru-RU" smtClean="0"/>
              <a:pPr/>
              <a:t>26.03.2017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A1BC5-C8C7-4162-BDAD-B86475762961}" type="slidenum">
              <a:rPr lang="ru-RU" smtClean="0"/>
              <a:pPr/>
              <a:t>‹#›</a:t>
            </a:fld>
            <a:endParaRPr lang="ru-RU"/>
          </a:p>
        </p:txBody>
      </p:sp>
    </p:spTree>
    <p:extLst>
      <p:ext uri="{BB962C8B-B14F-4D97-AF65-F5344CB8AC3E}">
        <p14:creationId xmlns="" xmlns:p14="http://schemas.microsoft.com/office/powerpoint/2010/main" val="1211052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tenoten-deti.ru/semja/agressija-u-detej/"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pedsovet.su/publ/72-1-0-2642"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96753"/>
            <a:ext cx="7772400" cy="2088231"/>
          </a:xfrm>
        </p:spPr>
        <p:txBody>
          <a:bodyPr>
            <a:noAutofit/>
          </a:bodyPr>
          <a:lstStyle/>
          <a:p>
            <a:r>
              <a:rPr lang="ru-RU" sz="3600" b="1" dirty="0" smtClean="0">
                <a:solidFill>
                  <a:schemeClr val="tx2"/>
                </a:solidFill>
                <a:latin typeface="Batang" pitchFamily="18" charset="-127"/>
                <a:ea typeface="Batang" pitchFamily="18" charset="-127"/>
              </a:rPr>
              <a:t>ЭФФЕКТИВНОЕ ВЗАИМОДЕЙСТВИЕ В КОНФЛИКТЕ</a:t>
            </a:r>
            <a:endParaRPr lang="ru-RU" sz="3600" b="1" dirty="0">
              <a:solidFill>
                <a:schemeClr val="tx2"/>
              </a:solidFill>
              <a:latin typeface="Batang" pitchFamily="18" charset="-127"/>
              <a:ea typeface="Batang" pitchFamily="18" charset="-127"/>
            </a:endParaRPr>
          </a:p>
        </p:txBody>
      </p:sp>
      <p:sp>
        <p:nvSpPr>
          <p:cNvPr id="3" name="Подзаголовок 2"/>
          <p:cNvSpPr>
            <a:spLocks noGrp="1"/>
          </p:cNvSpPr>
          <p:nvPr>
            <p:ph type="subTitle" idx="1"/>
          </p:nvPr>
        </p:nvSpPr>
        <p:spPr>
          <a:xfrm>
            <a:off x="1371600" y="3068960"/>
            <a:ext cx="6400800" cy="792088"/>
          </a:xfrm>
        </p:spPr>
        <p:txBody>
          <a:bodyPr>
            <a:normAutofit/>
          </a:bodyPr>
          <a:lstStyle/>
          <a:p>
            <a:r>
              <a:rPr lang="ru-RU" sz="1800" dirty="0" smtClean="0">
                <a:solidFill>
                  <a:schemeClr val="tx1"/>
                </a:solidFill>
              </a:rPr>
              <a:t>27 МАРТА 2017 ГОДА</a:t>
            </a:r>
            <a:endParaRPr lang="ru-RU" sz="1800" dirty="0">
              <a:solidFill>
                <a:schemeClr val="tx1"/>
              </a:solidFill>
            </a:endParaRPr>
          </a:p>
        </p:txBody>
      </p:sp>
      <p:pic>
        <p:nvPicPr>
          <p:cNvPr id="10242" name="Picture 2" descr="E:\27 марта\картинки к конфликту\konflikt_na_rabote.jpg"/>
          <p:cNvPicPr>
            <a:picLocks noChangeAspect="1" noChangeArrowheads="1"/>
          </p:cNvPicPr>
          <p:nvPr/>
        </p:nvPicPr>
        <p:blipFill>
          <a:blip r:embed="rId3" cstate="print"/>
          <a:srcRect/>
          <a:stretch>
            <a:fillRect/>
          </a:stretch>
        </p:blipFill>
        <p:spPr bwMode="auto">
          <a:xfrm>
            <a:off x="2195736" y="3501008"/>
            <a:ext cx="5184576" cy="3096344"/>
          </a:xfrm>
          <a:prstGeom prst="rect">
            <a:avLst/>
          </a:prstGeom>
          <a:noFill/>
        </p:spPr>
      </p:pic>
    </p:spTree>
    <p:extLst>
      <p:ext uri="{BB962C8B-B14F-4D97-AF65-F5344CB8AC3E}">
        <p14:creationId xmlns="" xmlns:p14="http://schemas.microsoft.com/office/powerpoint/2010/main" val="6607574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Обсуждение рисунков</a:t>
            </a:r>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ru-RU" b="1" dirty="0"/>
              <a:t>Стадии  конфликта</a:t>
            </a:r>
          </a:p>
        </p:txBody>
      </p:sp>
      <p:sp>
        <p:nvSpPr>
          <p:cNvPr id="45059" name="Rectangle 3"/>
          <p:cNvSpPr>
            <a:spLocks noGrp="1" noChangeArrowheads="1"/>
          </p:cNvSpPr>
          <p:nvPr>
            <p:ph type="body" idx="1"/>
          </p:nvPr>
        </p:nvSpPr>
        <p:spPr/>
        <p:txBody>
          <a:bodyPr/>
          <a:lstStyle/>
          <a:p>
            <a:endParaRPr lang="ru-RU" sz="2800" b="1" dirty="0"/>
          </a:p>
          <a:p>
            <a:r>
              <a:rPr lang="ru-RU" sz="2800" b="1" dirty="0"/>
              <a:t>Возникновение конфликтной ситуации, появляется  противоречие.</a:t>
            </a:r>
          </a:p>
          <a:p>
            <a:r>
              <a:rPr lang="ru-RU" sz="2800" b="1" dirty="0"/>
              <a:t>Осознание  </a:t>
            </a:r>
            <a:r>
              <a:rPr lang="ru-RU" sz="2800" b="1" dirty="0" smtClean="0"/>
              <a:t>ситуации как конфликтной.</a:t>
            </a:r>
            <a:endParaRPr lang="ru-RU" sz="2800" b="1" dirty="0"/>
          </a:p>
          <a:p>
            <a:r>
              <a:rPr lang="ru-RU" sz="2800" b="1" dirty="0"/>
              <a:t>Стадия  конфликтного  поведения (драка, открытая  ругань, неприятие  другого – молчание) </a:t>
            </a:r>
          </a:p>
          <a:p>
            <a:r>
              <a:rPr lang="ru-RU" sz="2800" b="1" dirty="0"/>
              <a:t> Разрешение ,исход – конструктивный, деструктивный, замораживание</a:t>
            </a:r>
            <a:r>
              <a:rPr lang="ru-RU" sz="2800" dirty="0"/>
              <a:t> </a:t>
            </a:r>
          </a:p>
        </p:txBody>
      </p:sp>
      <p:pic>
        <p:nvPicPr>
          <p:cNvPr id="2050" name="Picture 2" descr="E:\27 марта\картинки к конфликту\595992.jpg"/>
          <p:cNvPicPr>
            <a:picLocks noChangeAspect="1" noChangeArrowheads="1"/>
          </p:cNvPicPr>
          <p:nvPr/>
        </p:nvPicPr>
        <p:blipFill>
          <a:blip r:embed="rId2" cstate="print"/>
          <a:srcRect/>
          <a:stretch>
            <a:fillRect/>
          </a:stretch>
        </p:blipFill>
        <p:spPr bwMode="auto">
          <a:xfrm>
            <a:off x="1" y="1"/>
            <a:ext cx="2123727" cy="2243462"/>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Быстрый круг</a:t>
            </a:r>
            <a:endParaRPr lang="ru-RU" dirty="0"/>
          </a:p>
        </p:txBody>
      </p:sp>
      <p:sp>
        <p:nvSpPr>
          <p:cNvPr id="3" name="Объект 2"/>
          <p:cNvSpPr>
            <a:spLocks noGrp="1"/>
          </p:cNvSpPr>
          <p:nvPr>
            <p:ph idx="1"/>
          </p:nvPr>
        </p:nvSpPr>
        <p:spPr/>
        <p:txBody>
          <a:bodyPr>
            <a:normAutofit lnSpcReduction="10000"/>
          </a:bodyPr>
          <a:lstStyle/>
          <a:p>
            <a:r>
              <a:rPr lang="ru-RU" sz="3600" i="1" dirty="0" smtClean="0"/>
              <a:t>Конфликт-это хорошо…</a:t>
            </a:r>
          </a:p>
          <a:p>
            <a:r>
              <a:rPr lang="ru-RU" sz="3600" i="1" dirty="0"/>
              <a:t>Конфликт-это </a:t>
            </a:r>
            <a:r>
              <a:rPr lang="ru-RU" sz="3600" i="1" dirty="0" smtClean="0"/>
              <a:t>плохо</a:t>
            </a:r>
            <a:r>
              <a:rPr lang="ru-RU" sz="3600" dirty="0" smtClean="0"/>
              <a:t>…</a:t>
            </a:r>
          </a:p>
          <a:p>
            <a:r>
              <a:rPr lang="ru-RU" sz="3600" dirty="0" smtClean="0">
                <a:solidFill>
                  <a:srgbClr val="FF0000"/>
                </a:solidFill>
              </a:rPr>
              <a:t>Одна</a:t>
            </a:r>
            <a:r>
              <a:rPr lang="ru-RU" sz="3600" dirty="0" smtClean="0"/>
              <a:t> половина аудитории приводит </a:t>
            </a:r>
            <a:r>
              <a:rPr lang="ru-RU" sz="3600" dirty="0" smtClean="0">
                <a:solidFill>
                  <a:srgbClr val="FF0000"/>
                </a:solidFill>
              </a:rPr>
              <a:t>положительные </a:t>
            </a:r>
            <a:r>
              <a:rPr lang="ru-RU" sz="3600" dirty="0" smtClean="0"/>
              <a:t>следствия конфликта,</a:t>
            </a:r>
          </a:p>
          <a:p>
            <a:r>
              <a:rPr lang="ru-RU" sz="3600" dirty="0" smtClean="0">
                <a:solidFill>
                  <a:srgbClr val="FF0000"/>
                </a:solidFill>
              </a:rPr>
              <a:t>Вторая</a:t>
            </a:r>
            <a:r>
              <a:rPr lang="ru-RU" sz="3600" dirty="0" smtClean="0"/>
              <a:t>- </a:t>
            </a:r>
            <a:r>
              <a:rPr lang="ru-RU" sz="3600" dirty="0" smtClean="0">
                <a:solidFill>
                  <a:srgbClr val="FF0000"/>
                </a:solidFill>
              </a:rPr>
              <a:t>отрицательные.</a:t>
            </a:r>
          </a:p>
          <a:p>
            <a:r>
              <a:rPr lang="ru-RU" sz="3600" u="sng" dirty="0" smtClean="0"/>
              <a:t>Та сторона, которая назовет больше </a:t>
            </a:r>
            <a:r>
              <a:rPr lang="ru-RU" sz="3600" u="sng" dirty="0" smtClean="0"/>
              <a:t>аргумент</a:t>
            </a:r>
            <a:r>
              <a:rPr lang="ru-RU" sz="3600" u="sng" dirty="0" smtClean="0"/>
              <a:t>ов</a:t>
            </a:r>
            <a:r>
              <a:rPr lang="ru-RU" sz="3600" u="sng" dirty="0" smtClean="0"/>
              <a:t>, покажет что она </a:t>
            </a:r>
            <a:r>
              <a:rPr lang="ru-RU" sz="3600" u="sng" dirty="0" smtClean="0"/>
              <a:t>лучше </a:t>
            </a:r>
            <a:r>
              <a:rPr lang="ru-RU" sz="3600" u="sng" dirty="0" smtClean="0"/>
              <a:t>осведомлена </a:t>
            </a:r>
            <a:r>
              <a:rPr lang="ru-RU" sz="3600" u="sng" dirty="0" smtClean="0"/>
              <a:t>о теме</a:t>
            </a:r>
          </a:p>
          <a:p>
            <a:endParaRPr lang="ru-RU" dirty="0"/>
          </a:p>
        </p:txBody>
      </p:sp>
      <p:pic>
        <p:nvPicPr>
          <p:cNvPr id="9218" name="Picture 2" descr="E:\27 марта\картинки к конфликту\KcjoyXapi.jpeg"/>
          <p:cNvPicPr>
            <a:picLocks noChangeAspect="1" noChangeArrowheads="1"/>
          </p:cNvPicPr>
          <p:nvPr/>
        </p:nvPicPr>
        <p:blipFill>
          <a:blip r:embed="rId3" cstate="print"/>
          <a:srcRect/>
          <a:stretch>
            <a:fillRect/>
          </a:stretch>
        </p:blipFill>
        <p:spPr bwMode="auto">
          <a:xfrm>
            <a:off x="6318475" y="1071563"/>
            <a:ext cx="2429989" cy="1853381"/>
          </a:xfrm>
          <a:prstGeom prst="rect">
            <a:avLst/>
          </a:prstGeom>
          <a:noFill/>
        </p:spPr>
      </p:pic>
    </p:spTree>
    <p:extLst>
      <p:ext uri="{BB962C8B-B14F-4D97-AF65-F5344CB8AC3E}">
        <p14:creationId xmlns="" xmlns:p14="http://schemas.microsoft.com/office/powerpoint/2010/main" val="5433044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Положительные моменты конфликта</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smtClean="0"/>
              <a:t>1.    </a:t>
            </a:r>
            <a:r>
              <a:rPr lang="ru-RU" dirty="0" smtClean="0"/>
              <a:t>Конфликт </a:t>
            </a:r>
            <a:r>
              <a:rPr lang="ru-RU" dirty="0" smtClean="0"/>
              <a:t>показывает «слабое звено» во </a:t>
            </a:r>
            <a:r>
              <a:rPr lang="ru-RU" dirty="0" smtClean="0"/>
              <a:t>взаимоотношениях;</a:t>
            </a:r>
          </a:p>
          <a:p>
            <a:pPr>
              <a:buNone/>
            </a:pPr>
            <a:r>
              <a:rPr lang="ru-RU" dirty="0" smtClean="0"/>
              <a:t>2</a:t>
            </a:r>
            <a:r>
              <a:rPr lang="ru-RU" dirty="0" smtClean="0"/>
              <a:t>.     </a:t>
            </a:r>
            <a:r>
              <a:rPr lang="ru-RU" dirty="0" smtClean="0"/>
              <a:t>Дает </a:t>
            </a:r>
            <a:r>
              <a:rPr lang="ru-RU" dirty="0" smtClean="0"/>
              <a:t>возможность увидеть скрытые отношения (т. е человек вроде бы с вами общается хорошо, вы считаете его другом, а за вашей спиной может сделать что-то плохое). </a:t>
            </a:r>
          </a:p>
          <a:p>
            <a:pPr>
              <a:buNone/>
            </a:pPr>
            <a:r>
              <a:rPr lang="ru-RU" dirty="0" smtClean="0"/>
              <a:t>3.    </a:t>
            </a:r>
            <a:r>
              <a:rPr lang="ru-RU" dirty="0" smtClean="0"/>
              <a:t>Дает </a:t>
            </a:r>
            <a:r>
              <a:rPr lang="ru-RU" dirty="0" smtClean="0"/>
              <a:t>возможность выплеснуть отрицательные эмоции, снять напряжение (если у вас наблюдается скрытый, внутренний конфликт, то все негативные чувства накапливаются внутри вас и выплеснув их, высказав, вам становится намного легче).</a:t>
            </a:r>
          </a:p>
          <a:p>
            <a:pPr>
              <a:buNone/>
            </a:pPr>
            <a:r>
              <a:rPr lang="ru-RU" dirty="0" smtClean="0"/>
              <a:t>4.   </a:t>
            </a:r>
            <a:r>
              <a:rPr lang="ru-RU" dirty="0" smtClean="0"/>
              <a:t>Конфликт</a:t>
            </a:r>
            <a:r>
              <a:rPr lang="ru-RU" dirty="0" smtClean="0"/>
              <a:t> — толчок к пересмотру своих взглядов на привычки.</a:t>
            </a:r>
          </a:p>
          <a:p>
            <a:pPr>
              <a:buNone/>
            </a:pPr>
            <a:r>
              <a:rPr lang="ru-RU" dirty="0" smtClean="0"/>
              <a:t>5.   </a:t>
            </a:r>
            <a:r>
              <a:rPr lang="ru-RU" dirty="0" smtClean="0"/>
              <a:t>Способ </a:t>
            </a:r>
            <a:r>
              <a:rPr lang="ru-RU" dirty="0" smtClean="0"/>
              <a:t>к сплочению коллектива при </a:t>
            </a:r>
            <a:r>
              <a:rPr lang="ru-RU" dirty="0" err="1" smtClean="0"/>
              <a:t>противоборствовании</a:t>
            </a:r>
            <a:r>
              <a:rPr lang="ru-RU" dirty="0" smtClean="0"/>
              <a:t> (когда на группу конфликтующих оказывает давление какой-либо внешний враг они объединяются, чтобы вместе противостоять).</a:t>
            </a:r>
            <a:br>
              <a:rPr lang="ru-RU" dirty="0" smtClean="0"/>
            </a:br>
            <a:r>
              <a:rPr lang="ru-RU" sz="2200" dirty="0" smtClean="0"/>
              <a:t/>
            </a:r>
            <a:br>
              <a:rPr lang="ru-RU" sz="2200" dirty="0" smtClean="0"/>
            </a:br>
            <a:endParaRPr lang="ru-RU"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Отрицательные </a:t>
            </a:r>
            <a:r>
              <a:rPr lang="ru-RU" dirty="0" smtClean="0"/>
              <a:t>стороны </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1.      Отрицательные эмоции, </a:t>
            </a:r>
            <a:r>
              <a:rPr lang="ru-RU" dirty="0" smtClean="0"/>
              <a:t>переживания.</a:t>
            </a:r>
          </a:p>
          <a:p>
            <a:pPr>
              <a:buNone/>
            </a:pPr>
            <a:r>
              <a:rPr lang="ru-RU" dirty="0" smtClean="0"/>
              <a:t>2</a:t>
            </a:r>
            <a:r>
              <a:rPr lang="ru-RU" dirty="0" smtClean="0"/>
              <a:t>.      Нарушение отношений между учениками</a:t>
            </a:r>
            <a:r>
              <a:rPr lang="ru-RU" dirty="0" smtClean="0"/>
              <a:t>.</a:t>
            </a:r>
          </a:p>
          <a:p>
            <a:pPr>
              <a:buNone/>
            </a:pPr>
            <a:r>
              <a:rPr lang="ru-RU" dirty="0" smtClean="0"/>
              <a:t>3</a:t>
            </a:r>
            <a:r>
              <a:rPr lang="ru-RU" dirty="0" smtClean="0"/>
              <a:t>.</a:t>
            </a:r>
            <a:r>
              <a:rPr lang="ru-RU" dirty="0" smtClean="0"/>
              <a:t>      Ухудшение климата в </a:t>
            </a:r>
            <a:r>
              <a:rPr lang="ru-RU" dirty="0" smtClean="0"/>
              <a:t>коллективе.</a:t>
            </a:r>
          </a:p>
          <a:p>
            <a:pPr>
              <a:buNone/>
            </a:pPr>
            <a:r>
              <a:rPr lang="ru-RU" dirty="0" smtClean="0"/>
              <a:t>4</a:t>
            </a:r>
            <a:r>
              <a:rPr lang="ru-RU" dirty="0" smtClean="0"/>
              <a:t>.      Ухудшение качества работы.</a:t>
            </a:r>
          </a:p>
          <a:p>
            <a:pPr>
              <a:buNone/>
            </a:pPr>
            <a:r>
              <a:rPr lang="ru-RU" dirty="0" smtClean="0"/>
              <a:t> 5.      Потеря времени (на одну минуту конфликта приходится 12 минут </a:t>
            </a:r>
            <a:r>
              <a:rPr lang="ru-RU" dirty="0" err="1" smtClean="0"/>
              <a:t>послеконфликтных</a:t>
            </a:r>
            <a:r>
              <a:rPr lang="ru-RU" dirty="0" smtClean="0"/>
              <a:t> переживаний).</a:t>
            </a:r>
            <a:br>
              <a:rPr lang="ru-RU" dirty="0" smtClean="0"/>
            </a:br>
            <a:r>
              <a:rPr lang="ru-RU" dirty="0" smtClean="0"/>
              <a:t/>
            </a:r>
            <a:br>
              <a:rPr lang="ru-RU" dirty="0" smtClean="0"/>
            </a:br>
            <a:endParaRPr lang="ru-RU"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 конфликтов</a:t>
            </a:r>
            <a:endParaRPr lang="ru-RU" dirty="0"/>
          </a:p>
        </p:txBody>
      </p:sp>
      <p:sp>
        <p:nvSpPr>
          <p:cNvPr id="3" name="Объект 2"/>
          <p:cNvSpPr>
            <a:spLocks noGrp="1"/>
          </p:cNvSpPr>
          <p:nvPr>
            <p:ph idx="1"/>
          </p:nvPr>
        </p:nvSpPr>
        <p:spPr/>
        <p:txBody>
          <a:bodyPr>
            <a:normAutofit fontScale="77500" lnSpcReduction="20000"/>
          </a:bodyPr>
          <a:lstStyle/>
          <a:p>
            <a:r>
              <a:rPr lang="ru-RU" dirty="0"/>
              <a:t>В зависимости от результатов решения конфликтных ситуаций, их можно обозначить как </a:t>
            </a:r>
            <a:r>
              <a:rPr lang="ru-RU" b="1" dirty="0">
                <a:solidFill>
                  <a:srgbClr val="C00000"/>
                </a:solidFill>
              </a:rPr>
              <a:t>деструктивные или конструктивные</a:t>
            </a:r>
            <a:r>
              <a:rPr lang="ru-RU" dirty="0">
                <a:solidFill>
                  <a:srgbClr val="C00000"/>
                </a:solidFill>
              </a:rPr>
              <a:t>. </a:t>
            </a:r>
            <a:r>
              <a:rPr lang="ru-RU" dirty="0"/>
              <a:t>Итогом </a:t>
            </a:r>
            <a:r>
              <a:rPr lang="ru-RU" b="1" dirty="0">
                <a:solidFill>
                  <a:srgbClr val="C00000"/>
                </a:solidFill>
              </a:rPr>
              <a:t>деструктивного</a:t>
            </a:r>
            <a:r>
              <a:rPr lang="ru-RU" b="1" dirty="0"/>
              <a:t> </a:t>
            </a:r>
            <a:r>
              <a:rPr lang="ru-RU" dirty="0"/>
              <a:t>столкновения является неудовлетворение одной или обеих сторон итогом </a:t>
            </a:r>
            <a:r>
              <a:rPr lang="ru-RU" dirty="0" smtClean="0"/>
              <a:t>столкновения,</a:t>
            </a:r>
          </a:p>
          <a:p>
            <a:r>
              <a:rPr lang="ru-RU" dirty="0" smtClean="0"/>
              <a:t>разрушение </a:t>
            </a:r>
            <a:r>
              <a:rPr lang="ru-RU" dirty="0"/>
              <a:t>отношений, </a:t>
            </a:r>
            <a:endParaRPr lang="ru-RU" dirty="0" smtClean="0"/>
          </a:p>
          <a:p>
            <a:r>
              <a:rPr lang="ru-RU" dirty="0" smtClean="0"/>
              <a:t>обиды</a:t>
            </a:r>
            <a:r>
              <a:rPr lang="ru-RU" dirty="0"/>
              <a:t>, непонимание.</a:t>
            </a:r>
          </a:p>
          <a:p>
            <a:r>
              <a:rPr lang="ru-RU" b="1" dirty="0">
                <a:solidFill>
                  <a:srgbClr val="C00000"/>
                </a:solidFill>
              </a:rPr>
              <a:t>Конструктивным </a:t>
            </a:r>
            <a:r>
              <a:rPr lang="ru-RU" dirty="0"/>
              <a:t>является конфликт, решение которого стало полезным для сторон, принимавших в нем участие, если они </a:t>
            </a:r>
            <a:endParaRPr lang="ru-RU" dirty="0" smtClean="0"/>
          </a:p>
          <a:p>
            <a:r>
              <a:rPr lang="ru-RU" dirty="0" smtClean="0"/>
              <a:t>построили</a:t>
            </a:r>
            <a:r>
              <a:rPr lang="ru-RU" dirty="0"/>
              <a:t>, приобрели в нем что-то ценное для себя, остались удовлетворены его результатом</a:t>
            </a:r>
          </a:p>
        </p:txBody>
      </p:sp>
    </p:spTree>
    <p:extLst>
      <p:ext uri="{BB962C8B-B14F-4D97-AF65-F5344CB8AC3E}">
        <p14:creationId xmlns="" xmlns:p14="http://schemas.microsoft.com/office/powerpoint/2010/main" val="3072281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2"/>
          <p:cNvSpPr>
            <a:spLocks noChangeArrowheads="1" noChangeShapeType="1" noTextEdit="1"/>
          </p:cNvSpPr>
          <p:nvPr/>
        </p:nvSpPr>
        <p:spPr bwMode="auto">
          <a:xfrm>
            <a:off x="1066800" y="838200"/>
            <a:ext cx="7391400" cy="1066800"/>
          </a:xfrm>
          <a:prstGeom prst="rect">
            <a:avLst/>
          </a:prstGeom>
        </p:spPr>
        <p:txBody>
          <a:bodyPr wrap="none" fromWordArt="1">
            <a:prstTxWarp prst="textPlain">
              <a:avLst>
                <a:gd name="adj" fmla="val 50000"/>
              </a:avLst>
            </a:prstTxWarp>
          </a:bodyPr>
          <a:lstStyle/>
          <a:p>
            <a:pPr algn="ctr"/>
            <a:r>
              <a:rPr lang="ru-RU" sz="3600" b="1" kern="10">
                <a:ln w="12700">
                  <a:solidFill>
                    <a:srgbClr val="FF3300"/>
                  </a:solidFill>
                  <a:round/>
                  <a:headEnd/>
                  <a:tailEnd/>
                </a:ln>
                <a:solidFill>
                  <a:srgbClr val="FF3300">
                    <a:alpha val="50195"/>
                  </a:srgbClr>
                </a:solidFill>
                <a:effectLst>
                  <a:outerShdw dist="45791" dir="2021404" algn="ctr" rotWithShape="0">
                    <a:srgbClr val="9999FF"/>
                  </a:outerShdw>
                </a:effectLst>
                <a:latin typeface="Arial"/>
                <a:cs typeface="Arial"/>
              </a:rPr>
              <a:t>Разрешение конфликта</a:t>
            </a:r>
          </a:p>
        </p:txBody>
      </p:sp>
      <p:sp>
        <p:nvSpPr>
          <p:cNvPr id="17411" name="AutoShape 4"/>
          <p:cNvSpPr>
            <a:spLocks noChangeArrowheads="1"/>
          </p:cNvSpPr>
          <p:nvPr/>
        </p:nvSpPr>
        <p:spPr bwMode="auto">
          <a:xfrm>
            <a:off x="4724400" y="2895600"/>
            <a:ext cx="3962400" cy="2667000"/>
          </a:xfrm>
          <a:prstGeom prst="flowChartMultidocument">
            <a:avLst/>
          </a:prstGeom>
          <a:solidFill>
            <a:srgbClr val="FF3300"/>
          </a:solidFill>
          <a:ln w="28575">
            <a:solidFill>
              <a:srgbClr val="660033"/>
            </a:solidFill>
            <a:miter lim="800000"/>
            <a:headEnd/>
            <a:tailEnd/>
          </a:ln>
        </p:spPr>
        <p:txBody>
          <a:bodyPr wrap="none" anchor="ctr"/>
          <a:lstStyle/>
          <a:p>
            <a:pPr algn="ctr"/>
            <a:endParaRPr lang="ru-RU">
              <a:solidFill>
                <a:srgbClr val="660033"/>
              </a:solidFill>
              <a:latin typeface="Garamond" pitchFamily="18" charset="0"/>
            </a:endParaRPr>
          </a:p>
        </p:txBody>
      </p:sp>
      <p:sp>
        <p:nvSpPr>
          <p:cNvPr id="17412" name="AutoShape 5"/>
          <p:cNvSpPr>
            <a:spLocks noChangeArrowheads="1"/>
          </p:cNvSpPr>
          <p:nvPr/>
        </p:nvSpPr>
        <p:spPr bwMode="auto">
          <a:xfrm>
            <a:off x="381000" y="3048000"/>
            <a:ext cx="3962400" cy="2667000"/>
          </a:xfrm>
          <a:prstGeom prst="flowChartMultidocument">
            <a:avLst/>
          </a:prstGeom>
          <a:solidFill>
            <a:srgbClr val="FF3300"/>
          </a:solidFill>
          <a:ln w="28575">
            <a:solidFill>
              <a:srgbClr val="660033"/>
            </a:solidFill>
            <a:miter lim="800000"/>
            <a:headEnd/>
            <a:tailEnd/>
          </a:ln>
        </p:spPr>
        <p:txBody>
          <a:bodyPr wrap="none" anchor="ctr"/>
          <a:lstStyle/>
          <a:p>
            <a:pPr algn="ctr"/>
            <a:endParaRPr lang="ru-RU">
              <a:solidFill>
                <a:srgbClr val="993366"/>
              </a:solidFill>
              <a:latin typeface="Garamond" pitchFamily="18" charset="0"/>
            </a:endParaRPr>
          </a:p>
        </p:txBody>
      </p:sp>
      <p:sp>
        <p:nvSpPr>
          <p:cNvPr id="20486" name="AutoShape 6"/>
          <p:cNvSpPr>
            <a:spLocks noChangeArrowheads="1"/>
          </p:cNvSpPr>
          <p:nvPr/>
        </p:nvSpPr>
        <p:spPr bwMode="auto">
          <a:xfrm rot="1651513">
            <a:off x="2514600" y="1981200"/>
            <a:ext cx="304800" cy="914400"/>
          </a:xfrm>
          <a:prstGeom prst="downArrow">
            <a:avLst>
              <a:gd name="adj1" fmla="val 50000"/>
              <a:gd name="adj2" fmla="val 75000"/>
            </a:avLst>
          </a:prstGeom>
          <a:solidFill>
            <a:schemeClr val="accent1"/>
          </a:solidFill>
          <a:ln w="57150" cmpd="thinThick">
            <a:solidFill>
              <a:srgbClr val="FF3300"/>
            </a:solidFill>
            <a:miter lim="800000"/>
            <a:headEnd/>
            <a:tailEnd/>
          </a:ln>
        </p:spPr>
        <p:txBody>
          <a:bodyPr wrap="none" anchor="ctr"/>
          <a:lstStyle/>
          <a:p>
            <a:endParaRPr lang="ru-RU"/>
          </a:p>
        </p:txBody>
      </p:sp>
      <p:sp>
        <p:nvSpPr>
          <p:cNvPr id="20487" name="AutoShape 7"/>
          <p:cNvSpPr>
            <a:spLocks noChangeArrowheads="1"/>
          </p:cNvSpPr>
          <p:nvPr/>
        </p:nvSpPr>
        <p:spPr bwMode="auto">
          <a:xfrm rot="-1301549">
            <a:off x="5638800" y="2057400"/>
            <a:ext cx="304800" cy="762000"/>
          </a:xfrm>
          <a:prstGeom prst="downArrow">
            <a:avLst>
              <a:gd name="adj1" fmla="val 50000"/>
              <a:gd name="adj2" fmla="val 62500"/>
            </a:avLst>
          </a:prstGeom>
          <a:solidFill>
            <a:schemeClr val="accent1"/>
          </a:solidFill>
          <a:ln w="57150" cmpd="thinThick">
            <a:solidFill>
              <a:srgbClr val="FF3300"/>
            </a:solidFill>
            <a:miter lim="800000"/>
            <a:headEnd/>
            <a:tailEnd/>
          </a:ln>
        </p:spPr>
        <p:txBody>
          <a:bodyPr wrap="none" anchor="ctr"/>
          <a:lstStyle/>
          <a:p>
            <a:endParaRPr lang="ru-RU"/>
          </a:p>
        </p:txBody>
      </p:sp>
      <p:sp>
        <p:nvSpPr>
          <p:cNvPr id="20489" name="WordArt 9"/>
          <p:cNvSpPr>
            <a:spLocks noChangeArrowheads="1" noChangeShapeType="1" noTextEdit="1"/>
          </p:cNvSpPr>
          <p:nvPr/>
        </p:nvSpPr>
        <p:spPr bwMode="auto">
          <a:xfrm>
            <a:off x="304800" y="4038600"/>
            <a:ext cx="3267075" cy="685800"/>
          </a:xfrm>
          <a:prstGeom prst="rect">
            <a:avLst/>
          </a:prstGeom>
        </p:spPr>
        <p:txBody>
          <a:bodyPr wrap="none" fromWordArt="1">
            <a:prstTxWarp prst="textCascadeUp">
              <a:avLst>
                <a:gd name="adj" fmla="val 99639"/>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1">
                  <a:gsLst>
                    <a:gs pos="0">
                      <a:srgbClr val="FFE701"/>
                    </a:gs>
                    <a:gs pos="100000">
                      <a:srgbClr val="FE3E02"/>
                    </a:gs>
                  </a:gsLst>
                  <a:lin ang="5400000" scaled="1"/>
                </a:gradFill>
                <a:latin typeface="Impact"/>
              </a:rPr>
              <a:t>Конструктивное</a:t>
            </a:r>
          </a:p>
        </p:txBody>
      </p:sp>
      <p:sp>
        <p:nvSpPr>
          <p:cNvPr id="20490" name="WordArt 10"/>
          <p:cNvSpPr>
            <a:spLocks noChangeArrowheads="1" noChangeShapeType="1" noTextEdit="1"/>
          </p:cNvSpPr>
          <p:nvPr/>
        </p:nvSpPr>
        <p:spPr bwMode="auto">
          <a:xfrm>
            <a:off x="4648200" y="3810000"/>
            <a:ext cx="3267075" cy="685800"/>
          </a:xfrm>
          <a:prstGeom prst="rect">
            <a:avLst/>
          </a:prstGeom>
        </p:spPr>
        <p:txBody>
          <a:bodyPr wrap="none" fromWordArt="1">
            <a:prstTxWarp prst="textCascadeUp">
              <a:avLst>
                <a:gd name="adj" fmla="val 99639"/>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1">
                  <a:gsLst>
                    <a:gs pos="0">
                      <a:srgbClr val="FFE701"/>
                    </a:gs>
                    <a:gs pos="100000">
                      <a:srgbClr val="FE3E02"/>
                    </a:gs>
                  </a:gsLst>
                  <a:lin ang="5400000" scaled="1"/>
                </a:gradFill>
                <a:latin typeface="Impact"/>
              </a:rPr>
              <a:t>Деструктивное</a:t>
            </a:r>
          </a:p>
        </p:txBody>
      </p:sp>
      <p:sp>
        <p:nvSpPr>
          <p:cNvPr id="17417" name="Line 11"/>
          <p:cNvSpPr>
            <a:spLocks noChangeShapeType="1"/>
          </p:cNvSpPr>
          <p:nvPr/>
        </p:nvSpPr>
        <p:spPr bwMode="auto">
          <a:xfrm>
            <a:off x="762000" y="1828800"/>
            <a:ext cx="7848600" cy="0"/>
          </a:xfrm>
          <a:prstGeom prst="line">
            <a:avLst/>
          </a:prstGeom>
          <a:noFill/>
          <a:ln w="76200" cmpd="tri">
            <a:solidFill>
              <a:srgbClr val="FF3300"/>
            </a:solidFill>
            <a:round/>
            <a:headEnd/>
            <a:tailEnd/>
          </a:ln>
        </p:spPr>
        <p:txBody>
          <a:bodyPr/>
          <a:lstStyle/>
          <a:p>
            <a:endParaRPr lang="ru-RU"/>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diamond(in)">
                                      <p:cBhvr>
                                        <p:cTn id="7" dur="2000"/>
                                        <p:tgtEl>
                                          <p:spTgt spid="20482"/>
                                        </p:tgtEl>
                                      </p:cBhvr>
                                    </p:animEffect>
                                  </p:childTnLst>
                                </p:cTn>
                              </p:par>
                            </p:childTnLst>
                          </p:cTn>
                        </p:par>
                        <p:par>
                          <p:cTn id="8" fill="hold">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20486"/>
                                        </p:tgtEl>
                                        <p:attrNameLst>
                                          <p:attrName>style.visibility</p:attrName>
                                        </p:attrNameLst>
                                      </p:cBhvr>
                                      <p:to>
                                        <p:strVal val="visible"/>
                                      </p:to>
                                    </p:set>
                                    <p:animEffect transition="in" filter="diamond(in)">
                                      <p:cBhvr>
                                        <p:cTn id="11" dur="2000"/>
                                        <p:tgtEl>
                                          <p:spTgt spid="20486"/>
                                        </p:tgtEl>
                                      </p:cBhvr>
                                    </p:animEffect>
                                  </p:childTnLst>
                                </p:cTn>
                              </p:par>
                              <p:par>
                                <p:cTn id="12" presetID="8" presetClass="entr" presetSubtype="16" fill="hold" grpId="0" nodeType="withEffect">
                                  <p:stCondLst>
                                    <p:cond delay="0"/>
                                  </p:stCondLst>
                                  <p:childTnLst>
                                    <p:set>
                                      <p:cBhvr>
                                        <p:cTn id="13" dur="1" fill="hold">
                                          <p:stCondLst>
                                            <p:cond delay="0"/>
                                          </p:stCondLst>
                                        </p:cTn>
                                        <p:tgtEl>
                                          <p:spTgt spid="20487"/>
                                        </p:tgtEl>
                                        <p:attrNameLst>
                                          <p:attrName>style.visibility</p:attrName>
                                        </p:attrNameLst>
                                      </p:cBhvr>
                                      <p:to>
                                        <p:strVal val="visible"/>
                                      </p:to>
                                    </p:set>
                                    <p:animEffect transition="in" filter="diamond(in)">
                                      <p:cBhvr>
                                        <p:cTn id="14" dur="2000"/>
                                        <p:tgtEl>
                                          <p:spTgt spid="20487"/>
                                        </p:tgtEl>
                                      </p:cBhvr>
                                    </p:animEffect>
                                  </p:childTnLst>
                                </p:cTn>
                              </p:par>
                            </p:childTnLst>
                          </p:cTn>
                        </p:par>
                        <p:par>
                          <p:cTn id="15" fill="hold">
                            <p:stCondLst>
                              <p:cond delay="4000"/>
                            </p:stCondLst>
                            <p:childTnLst>
                              <p:par>
                                <p:cTn id="16" presetID="7" presetClass="entr" presetSubtype="4" fill="hold" grpId="0" nodeType="afterEffect">
                                  <p:stCondLst>
                                    <p:cond delay="0"/>
                                  </p:stCondLst>
                                  <p:childTnLst>
                                    <p:set>
                                      <p:cBhvr>
                                        <p:cTn id="17" dur="1" fill="hold">
                                          <p:stCondLst>
                                            <p:cond delay="0"/>
                                          </p:stCondLst>
                                        </p:cTn>
                                        <p:tgtEl>
                                          <p:spTgt spid="20489"/>
                                        </p:tgtEl>
                                        <p:attrNameLst>
                                          <p:attrName>style.visibility</p:attrName>
                                        </p:attrNameLst>
                                      </p:cBhvr>
                                      <p:to>
                                        <p:strVal val="visible"/>
                                      </p:to>
                                    </p:set>
                                    <p:anim calcmode="lin" valueType="num">
                                      <p:cBhvr additive="base">
                                        <p:cTn id="18" dur="1000" fill="hold"/>
                                        <p:tgtEl>
                                          <p:spTgt spid="20489"/>
                                        </p:tgtEl>
                                        <p:attrNameLst>
                                          <p:attrName>ppt_x</p:attrName>
                                        </p:attrNameLst>
                                      </p:cBhvr>
                                      <p:tavLst>
                                        <p:tav tm="0">
                                          <p:val>
                                            <p:strVal val="#ppt_x"/>
                                          </p:val>
                                        </p:tav>
                                        <p:tav tm="100000">
                                          <p:val>
                                            <p:strVal val="#ppt_x"/>
                                          </p:val>
                                        </p:tav>
                                      </p:tavLst>
                                    </p:anim>
                                    <p:anim calcmode="lin" valueType="num">
                                      <p:cBhvr additive="base">
                                        <p:cTn id="19" dur="1000" fill="hold"/>
                                        <p:tgtEl>
                                          <p:spTgt spid="20489"/>
                                        </p:tgtEl>
                                        <p:attrNameLst>
                                          <p:attrName>ppt_y</p:attrName>
                                        </p:attrNameLst>
                                      </p:cBhvr>
                                      <p:tavLst>
                                        <p:tav tm="0">
                                          <p:val>
                                            <p:strVal val="1+#ppt_h/2"/>
                                          </p:val>
                                        </p:tav>
                                        <p:tav tm="100000">
                                          <p:val>
                                            <p:strVal val="#ppt_y"/>
                                          </p:val>
                                        </p:tav>
                                      </p:tavLst>
                                    </p:anim>
                                  </p:childTnLst>
                                </p:cTn>
                              </p:par>
                            </p:childTnLst>
                          </p:cTn>
                        </p:par>
                        <p:par>
                          <p:cTn id="20" fill="hold">
                            <p:stCondLst>
                              <p:cond delay="5000"/>
                            </p:stCondLst>
                            <p:childTnLst>
                              <p:par>
                                <p:cTn id="21" presetID="7" presetClass="entr" presetSubtype="4" fill="hold" grpId="0" nodeType="afterEffect">
                                  <p:stCondLst>
                                    <p:cond delay="0"/>
                                  </p:stCondLst>
                                  <p:childTnLst>
                                    <p:set>
                                      <p:cBhvr>
                                        <p:cTn id="22" dur="1" fill="hold">
                                          <p:stCondLst>
                                            <p:cond delay="0"/>
                                          </p:stCondLst>
                                        </p:cTn>
                                        <p:tgtEl>
                                          <p:spTgt spid="20490"/>
                                        </p:tgtEl>
                                        <p:attrNameLst>
                                          <p:attrName>style.visibility</p:attrName>
                                        </p:attrNameLst>
                                      </p:cBhvr>
                                      <p:to>
                                        <p:strVal val="visible"/>
                                      </p:to>
                                    </p:set>
                                    <p:anim calcmode="lin" valueType="num">
                                      <p:cBhvr additive="base">
                                        <p:cTn id="23" dur="1000" fill="hold"/>
                                        <p:tgtEl>
                                          <p:spTgt spid="20490"/>
                                        </p:tgtEl>
                                        <p:attrNameLst>
                                          <p:attrName>ppt_x</p:attrName>
                                        </p:attrNameLst>
                                      </p:cBhvr>
                                      <p:tavLst>
                                        <p:tav tm="0">
                                          <p:val>
                                            <p:strVal val="#ppt_x"/>
                                          </p:val>
                                        </p:tav>
                                        <p:tav tm="100000">
                                          <p:val>
                                            <p:strVal val="#ppt_x"/>
                                          </p:val>
                                        </p:tav>
                                      </p:tavLst>
                                    </p:anim>
                                    <p:anim calcmode="lin" valueType="num">
                                      <p:cBhvr additive="base">
                                        <p:cTn id="24" dur="1000" fill="hold"/>
                                        <p:tgtEl>
                                          <p:spTgt spid="2049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animBg="1"/>
      <p:bldP spid="20486" grpId="0" animBg="1"/>
      <p:bldP spid="20487" grpId="0" animBg="1"/>
      <p:bldP spid="20489" grpId="0" animBg="1"/>
      <p:bldP spid="2049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2"/>
          <p:cNvSpPr>
            <a:spLocks noChangeArrowheads="1" noChangeShapeType="1" noTextEdit="1"/>
          </p:cNvSpPr>
          <p:nvPr/>
        </p:nvSpPr>
        <p:spPr bwMode="auto">
          <a:xfrm>
            <a:off x="152400" y="457200"/>
            <a:ext cx="3571875" cy="685800"/>
          </a:xfrm>
          <a:prstGeom prst="rect">
            <a:avLst/>
          </a:prstGeom>
        </p:spPr>
        <p:txBody>
          <a:bodyPr wrap="none" fromWordArt="1">
            <a:prstTxWarp prst="textCascadeUp">
              <a:avLst>
                <a:gd name="adj" fmla="val 99639"/>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1">
                  <a:gsLst>
                    <a:gs pos="0">
                      <a:srgbClr val="FFE701"/>
                    </a:gs>
                    <a:gs pos="100000">
                      <a:srgbClr val="FE3E02"/>
                    </a:gs>
                  </a:gsLst>
                  <a:lin ang="5400000" scaled="1"/>
                </a:gradFill>
                <a:latin typeface="Impact"/>
              </a:rPr>
              <a:t>Конструктивное</a:t>
            </a:r>
          </a:p>
        </p:txBody>
      </p:sp>
      <p:sp>
        <p:nvSpPr>
          <p:cNvPr id="18435" name="WordArt 3"/>
          <p:cNvSpPr>
            <a:spLocks noChangeArrowheads="1" noChangeShapeType="1" noTextEdit="1"/>
          </p:cNvSpPr>
          <p:nvPr/>
        </p:nvSpPr>
        <p:spPr bwMode="auto">
          <a:xfrm>
            <a:off x="5334000" y="381000"/>
            <a:ext cx="3267075" cy="685800"/>
          </a:xfrm>
          <a:prstGeom prst="rect">
            <a:avLst/>
          </a:prstGeom>
        </p:spPr>
        <p:txBody>
          <a:bodyPr wrap="none" fromWordArt="1">
            <a:prstTxWarp prst="textCascadeUp">
              <a:avLst>
                <a:gd name="adj" fmla="val 100000"/>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1">
                  <a:gsLst>
                    <a:gs pos="0">
                      <a:srgbClr val="FFE701"/>
                    </a:gs>
                    <a:gs pos="100000">
                      <a:srgbClr val="FE3E02"/>
                    </a:gs>
                  </a:gsLst>
                  <a:lin ang="5400000" scaled="1"/>
                </a:gradFill>
                <a:latin typeface="Impact"/>
              </a:rPr>
              <a:t>Деструктивное</a:t>
            </a:r>
          </a:p>
        </p:txBody>
      </p:sp>
      <p:sp>
        <p:nvSpPr>
          <p:cNvPr id="18436" name="AutoShape 4"/>
          <p:cNvSpPr>
            <a:spLocks noChangeArrowheads="1"/>
          </p:cNvSpPr>
          <p:nvPr/>
        </p:nvSpPr>
        <p:spPr bwMode="auto">
          <a:xfrm>
            <a:off x="609600" y="1447800"/>
            <a:ext cx="2895600" cy="1295400"/>
          </a:xfrm>
          <a:prstGeom prst="flowChartPunchedTape">
            <a:avLst/>
          </a:prstGeom>
          <a:gradFill rotWithShape="1">
            <a:gsLst>
              <a:gs pos="0">
                <a:schemeClr val="accent1"/>
              </a:gs>
              <a:gs pos="100000">
                <a:schemeClr val="hlink"/>
              </a:gs>
            </a:gsLst>
            <a:path path="rect">
              <a:fillToRect l="50000" t="50000" r="50000" b="50000"/>
            </a:path>
          </a:gradFill>
          <a:ln w="57150" cmpd="thinThick">
            <a:solidFill>
              <a:srgbClr val="FF0000"/>
            </a:solidFill>
            <a:miter lim="800000"/>
            <a:headEnd/>
            <a:tailEnd/>
          </a:ln>
        </p:spPr>
        <p:txBody>
          <a:bodyPr wrap="none" anchor="ctr"/>
          <a:lstStyle/>
          <a:p>
            <a:endParaRPr lang="ru-RU"/>
          </a:p>
        </p:txBody>
      </p:sp>
      <p:sp>
        <p:nvSpPr>
          <p:cNvPr id="18437" name="WordArt 5"/>
          <p:cNvSpPr>
            <a:spLocks noChangeArrowheads="1" noChangeShapeType="1" noTextEdit="1"/>
          </p:cNvSpPr>
          <p:nvPr/>
        </p:nvSpPr>
        <p:spPr bwMode="auto">
          <a:xfrm>
            <a:off x="1143000" y="1752600"/>
            <a:ext cx="1905000" cy="685800"/>
          </a:xfrm>
          <a:prstGeom prst="rect">
            <a:avLst/>
          </a:prstGeom>
        </p:spPr>
        <p:txBody>
          <a:bodyPr wrap="none" fromWordArt="1">
            <a:prstTxWarp prst="textWave2">
              <a:avLst>
                <a:gd name="adj1" fmla="val 13005"/>
                <a:gd name="adj2" fmla="val 0"/>
              </a:avLst>
            </a:prstTxWarp>
          </a:bodyPr>
          <a:lstStyle/>
          <a:p>
            <a:pPr algn="ctr"/>
            <a:r>
              <a:rPr lang="ru-RU" sz="3600" b="1" kern="10">
                <a:ln w="12700">
                  <a:solidFill>
                    <a:srgbClr val="000066"/>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Юмор</a:t>
            </a:r>
          </a:p>
        </p:txBody>
      </p:sp>
      <p:sp>
        <p:nvSpPr>
          <p:cNvPr id="18438" name="AutoShape 6"/>
          <p:cNvSpPr>
            <a:spLocks noChangeArrowheads="1"/>
          </p:cNvSpPr>
          <p:nvPr/>
        </p:nvSpPr>
        <p:spPr bwMode="auto">
          <a:xfrm>
            <a:off x="457200" y="2819400"/>
            <a:ext cx="3124200" cy="1143000"/>
          </a:xfrm>
          <a:prstGeom prst="flowChartPunchedTape">
            <a:avLst/>
          </a:prstGeom>
          <a:gradFill rotWithShape="1">
            <a:gsLst>
              <a:gs pos="0">
                <a:schemeClr val="accent1"/>
              </a:gs>
              <a:gs pos="100000">
                <a:schemeClr val="hlink"/>
              </a:gs>
            </a:gsLst>
            <a:path path="rect">
              <a:fillToRect l="50000" t="50000" r="50000" b="50000"/>
            </a:path>
          </a:gradFill>
          <a:ln w="57150" cmpd="thinThick">
            <a:solidFill>
              <a:srgbClr val="FF0000"/>
            </a:solidFill>
            <a:miter lim="800000"/>
            <a:headEnd/>
            <a:tailEnd/>
          </a:ln>
        </p:spPr>
        <p:txBody>
          <a:bodyPr wrap="none" anchor="ctr"/>
          <a:lstStyle/>
          <a:p>
            <a:endParaRPr lang="ru-RU"/>
          </a:p>
        </p:txBody>
      </p:sp>
      <p:sp>
        <p:nvSpPr>
          <p:cNvPr id="18439" name="AutoShape 7"/>
          <p:cNvSpPr>
            <a:spLocks noChangeArrowheads="1"/>
          </p:cNvSpPr>
          <p:nvPr/>
        </p:nvSpPr>
        <p:spPr bwMode="auto">
          <a:xfrm>
            <a:off x="457200" y="4038600"/>
            <a:ext cx="3124200" cy="1295400"/>
          </a:xfrm>
          <a:prstGeom prst="flowChartPunchedTape">
            <a:avLst/>
          </a:prstGeom>
          <a:gradFill rotWithShape="1">
            <a:gsLst>
              <a:gs pos="0">
                <a:schemeClr val="accent1"/>
              </a:gs>
              <a:gs pos="100000">
                <a:schemeClr val="hlink"/>
              </a:gs>
            </a:gsLst>
            <a:path path="rect">
              <a:fillToRect l="50000" t="50000" r="50000" b="50000"/>
            </a:path>
          </a:gradFill>
          <a:ln w="57150" cmpd="thinThick">
            <a:solidFill>
              <a:srgbClr val="FF0000"/>
            </a:solidFill>
            <a:miter lim="800000"/>
            <a:headEnd/>
            <a:tailEnd/>
          </a:ln>
        </p:spPr>
        <p:txBody>
          <a:bodyPr wrap="none" anchor="ctr"/>
          <a:lstStyle/>
          <a:p>
            <a:endParaRPr lang="ru-RU"/>
          </a:p>
        </p:txBody>
      </p:sp>
      <p:sp>
        <p:nvSpPr>
          <p:cNvPr id="18440" name="AutoShape 8"/>
          <p:cNvSpPr>
            <a:spLocks noChangeArrowheads="1"/>
          </p:cNvSpPr>
          <p:nvPr/>
        </p:nvSpPr>
        <p:spPr bwMode="auto">
          <a:xfrm>
            <a:off x="381000" y="5334000"/>
            <a:ext cx="3124200" cy="1295400"/>
          </a:xfrm>
          <a:prstGeom prst="flowChartPunchedTape">
            <a:avLst/>
          </a:prstGeom>
          <a:gradFill rotWithShape="1">
            <a:gsLst>
              <a:gs pos="0">
                <a:schemeClr val="accent1"/>
              </a:gs>
              <a:gs pos="100000">
                <a:schemeClr val="hlink"/>
              </a:gs>
            </a:gsLst>
            <a:path path="rect">
              <a:fillToRect l="50000" t="50000" r="50000" b="50000"/>
            </a:path>
          </a:gradFill>
          <a:ln w="57150" cmpd="thinThick">
            <a:solidFill>
              <a:srgbClr val="FF0000"/>
            </a:solidFill>
            <a:miter lim="800000"/>
            <a:headEnd/>
            <a:tailEnd/>
          </a:ln>
        </p:spPr>
        <p:txBody>
          <a:bodyPr wrap="none" anchor="ctr"/>
          <a:lstStyle/>
          <a:p>
            <a:endParaRPr lang="ru-RU"/>
          </a:p>
        </p:txBody>
      </p:sp>
      <p:sp>
        <p:nvSpPr>
          <p:cNvPr id="18441" name="WordArt 9"/>
          <p:cNvSpPr>
            <a:spLocks noChangeArrowheads="1" noChangeShapeType="1" noTextEdit="1"/>
          </p:cNvSpPr>
          <p:nvPr/>
        </p:nvSpPr>
        <p:spPr bwMode="auto">
          <a:xfrm>
            <a:off x="990600" y="3048000"/>
            <a:ext cx="2209800" cy="685800"/>
          </a:xfrm>
          <a:prstGeom prst="rect">
            <a:avLst/>
          </a:prstGeom>
        </p:spPr>
        <p:txBody>
          <a:bodyPr wrap="none" fromWordArt="1">
            <a:prstTxWarp prst="textWave2">
              <a:avLst>
                <a:gd name="adj1" fmla="val 13005"/>
                <a:gd name="adj2" fmla="val 0"/>
              </a:avLst>
            </a:prstTxWarp>
          </a:bodyPr>
          <a:lstStyle/>
          <a:p>
            <a:pPr algn="ctr"/>
            <a:r>
              <a:rPr lang="ru-RU" sz="3600" b="1" kern="10">
                <a:ln w="12700">
                  <a:solidFill>
                    <a:srgbClr val="000066"/>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Уступка</a:t>
            </a:r>
          </a:p>
        </p:txBody>
      </p:sp>
      <p:sp>
        <p:nvSpPr>
          <p:cNvPr id="18442" name="WordArt 10"/>
          <p:cNvSpPr>
            <a:spLocks noChangeArrowheads="1" noChangeShapeType="1" noTextEdit="1"/>
          </p:cNvSpPr>
          <p:nvPr/>
        </p:nvSpPr>
        <p:spPr bwMode="auto">
          <a:xfrm>
            <a:off x="838200" y="4419600"/>
            <a:ext cx="2590800" cy="685800"/>
          </a:xfrm>
          <a:prstGeom prst="rect">
            <a:avLst/>
          </a:prstGeom>
        </p:spPr>
        <p:txBody>
          <a:bodyPr wrap="none" fromWordArt="1">
            <a:prstTxWarp prst="textWave2">
              <a:avLst>
                <a:gd name="adj1" fmla="val 13005"/>
                <a:gd name="adj2" fmla="val 0"/>
              </a:avLst>
            </a:prstTxWarp>
          </a:bodyPr>
          <a:lstStyle/>
          <a:p>
            <a:pPr algn="ctr"/>
            <a:r>
              <a:rPr lang="ru-RU" sz="3600" b="1" kern="10">
                <a:ln w="12700">
                  <a:solidFill>
                    <a:srgbClr val="000066"/>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Компромисс</a:t>
            </a:r>
          </a:p>
        </p:txBody>
      </p:sp>
      <p:sp>
        <p:nvSpPr>
          <p:cNvPr id="18443" name="WordArt 11"/>
          <p:cNvSpPr>
            <a:spLocks noChangeArrowheads="1" noChangeShapeType="1" noTextEdit="1"/>
          </p:cNvSpPr>
          <p:nvPr/>
        </p:nvSpPr>
        <p:spPr bwMode="auto">
          <a:xfrm>
            <a:off x="685800" y="5638800"/>
            <a:ext cx="2667000" cy="685800"/>
          </a:xfrm>
          <a:prstGeom prst="rect">
            <a:avLst/>
          </a:prstGeom>
        </p:spPr>
        <p:txBody>
          <a:bodyPr wrap="none" fromWordArt="1">
            <a:prstTxWarp prst="textWave2">
              <a:avLst>
                <a:gd name="adj1" fmla="val 13005"/>
                <a:gd name="adj2" fmla="val 0"/>
              </a:avLst>
            </a:prstTxWarp>
          </a:bodyPr>
          <a:lstStyle/>
          <a:p>
            <a:pPr algn="ctr"/>
            <a:r>
              <a:rPr lang="ru-RU" sz="3600" b="1" kern="10">
                <a:ln w="12700">
                  <a:solidFill>
                    <a:srgbClr val="000066"/>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Сотрудничество</a:t>
            </a:r>
          </a:p>
        </p:txBody>
      </p:sp>
      <p:sp>
        <p:nvSpPr>
          <p:cNvPr id="18444" name="AutoShape 12" descr="Папирус"/>
          <p:cNvSpPr>
            <a:spLocks noChangeArrowheads="1"/>
          </p:cNvSpPr>
          <p:nvPr/>
        </p:nvSpPr>
        <p:spPr bwMode="auto">
          <a:xfrm>
            <a:off x="4800600" y="1524000"/>
            <a:ext cx="3962400" cy="914400"/>
          </a:xfrm>
          <a:prstGeom prst="flowChartPunchedCard">
            <a:avLst/>
          </a:prstGeom>
          <a:blipFill dpi="0" rotWithShape="1">
            <a:blip r:embed="rId2" cstate="print"/>
            <a:srcRect/>
            <a:tile tx="0" ty="0" sx="100000" sy="100000" flip="none" algn="tl"/>
          </a:blipFill>
          <a:ln w="57150" cmpd="thinThick">
            <a:solidFill>
              <a:srgbClr val="000066"/>
            </a:solidFill>
            <a:miter lim="800000"/>
            <a:headEnd/>
            <a:tailEnd/>
          </a:ln>
        </p:spPr>
        <p:txBody>
          <a:bodyPr wrap="none" anchor="ctr"/>
          <a:lstStyle/>
          <a:p>
            <a:endParaRPr lang="ru-RU"/>
          </a:p>
        </p:txBody>
      </p:sp>
      <p:sp>
        <p:nvSpPr>
          <p:cNvPr id="18445" name="WordArt 13"/>
          <p:cNvSpPr>
            <a:spLocks noChangeArrowheads="1" noChangeShapeType="1" noTextEdit="1"/>
          </p:cNvSpPr>
          <p:nvPr/>
        </p:nvSpPr>
        <p:spPr bwMode="auto">
          <a:xfrm>
            <a:off x="5334000" y="1752600"/>
            <a:ext cx="3228975" cy="457200"/>
          </a:xfrm>
          <a:prstGeom prst="rect">
            <a:avLst/>
          </a:prstGeom>
        </p:spPr>
        <p:txBody>
          <a:bodyPr wrap="none" fromWordArt="1">
            <a:prstTxWarp prst="textSlantUp">
              <a:avLst>
                <a:gd name="adj" fmla="val 0"/>
              </a:avLst>
            </a:prstTxWarp>
          </a:bodyPr>
          <a:lstStyle/>
          <a:p>
            <a:pPr algn="ctr"/>
            <a:r>
              <a:rPr lang="ru-RU" sz="3600" kern="10">
                <a:ln w="9525">
                  <a:solidFill>
                    <a:srgbClr val="000066"/>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Угрозы, насилие</a:t>
            </a:r>
          </a:p>
        </p:txBody>
      </p:sp>
      <p:sp>
        <p:nvSpPr>
          <p:cNvPr id="18446" name="AutoShape 16" descr="Папирус"/>
          <p:cNvSpPr>
            <a:spLocks noChangeArrowheads="1"/>
          </p:cNvSpPr>
          <p:nvPr/>
        </p:nvSpPr>
        <p:spPr bwMode="auto">
          <a:xfrm>
            <a:off x="4800600" y="2743200"/>
            <a:ext cx="3962400" cy="914400"/>
          </a:xfrm>
          <a:prstGeom prst="flowChartPunchedCard">
            <a:avLst/>
          </a:prstGeom>
          <a:blipFill dpi="0" rotWithShape="1">
            <a:blip r:embed="rId2" cstate="print"/>
            <a:srcRect/>
            <a:tile tx="0" ty="0" sx="100000" sy="100000" flip="none" algn="tl"/>
          </a:blipFill>
          <a:ln w="57150" cmpd="thinThick">
            <a:solidFill>
              <a:srgbClr val="000066"/>
            </a:solidFill>
            <a:miter lim="800000"/>
            <a:headEnd/>
            <a:tailEnd/>
          </a:ln>
        </p:spPr>
        <p:txBody>
          <a:bodyPr wrap="none" anchor="ctr"/>
          <a:lstStyle/>
          <a:p>
            <a:endParaRPr lang="ru-RU"/>
          </a:p>
        </p:txBody>
      </p:sp>
      <p:sp>
        <p:nvSpPr>
          <p:cNvPr id="18447" name="AutoShape 17" descr="Папирус"/>
          <p:cNvSpPr>
            <a:spLocks noChangeArrowheads="1"/>
          </p:cNvSpPr>
          <p:nvPr/>
        </p:nvSpPr>
        <p:spPr bwMode="auto">
          <a:xfrm>
            <a:off x="4800600" y="4114800"/>
            <a:ext cx="3962400" cy="914400"/>
          </a:xfrm>
          <a:prstGeom prst="flowChartPunchedCard">
            <a:avLst/>
          </a:prstGeom>
          <a:blipFill dpi="0" rotWithShape="1">
            <a:blip r:embed="rId2" cstate="print"/>
            <a:srcRect/>
            <a:tile tx="0" ty="0" sx="100000" sy="100000" flip="none" algn="tl"/>
          </a:blipFill>
          <a:ln w="57150" cmpd="thinThick">
            <a:solidFill>
              <a:srgbClr val="000066"/>
            </a:solidFill>
            <a:miter lim="800000"/>
            <a:headEnd/>
            <a:tailEnd/>
          </a:ln>
        </p:spPr>
        <p:txBody>
          <a:bodyPr wrap="none" anchor="ctr"/>
          <a:lstStyle/>
          <a:p>
            <a:endParaRPr lang="ru-RU"/>
          </a:p>
        </p:txBody>
      </p:sp>
      <p:sp>
        <p:nvSpPr>
          <p:cNvPr id="18448" name="AutoShape 18" descr="Папирус"/>
          <p:cNvSpPr>
            <a:spLocks noChangeArrowheads="1"/>
          </p:cNvSpPr>
          <p:nvPr/>
        </p:nvSpPr>
        <p:spPr bwMode="auto">
          <a:xfrm>
            <a:off x="4724400" y="5410200"/>
            <a:ext cx="3962400" cy="914400"/>
          </a:xfrm>
          <a:prstGeom prst="flowChartPunchedCard">
            <a:avLst/>
          </a:prstGeom>
          <a:blipFill dpi="0" rotWithShape="1">
            <a:blip r:embed="rId2" cstate="print"/>
            <a:srcRect/>
            <a:tile tx="0" ty="0" sx="100000" sy="100000" flip="none" algn="tl"/>
          </a:blipFill>
          <a:ln w="57150" cmpd="thinThick">
            <a:solidFill>
              <a:srgbClr val="000066"/>
            </a:solidFill>
            <a:miter lim="800000"/>
            <a:headEnd/>
            <a:tailEnd/>
          </a:ln>
        </p:spPr>
        <p:txBody>
          <a:bodyPr wrap="none" anchor="ctr"/>
          <a:lstStyle/>
          <a:p>
            <a:endParaRPr lang="ru-RU"/>
          </a:p>
        </p:txBody>
      </p:sp>
      <p:sp>
        <p:nvSpPr>
          <p:cNvPr id="18449" name="WordArt 19"/>
          <p:cNvSpPr>
            <a:spLocks noChangeArrowheads="1" noChangeShapeType="1" noTextEdit="1"/>
          </p:cNvSpPr>
          <p:nvPr/>
        </p:nvSpPr>
        <p:spPr bwMode="auto">
          <a:xfrm>
            <a:off x="5181600" y="3048000"/>
            <a:ext cx="3228975" cy="457200"/>
          </a:xfrm>
          <a:prstGeom prst="rect">
            <a:avLst/>
          </a:prstGeom>
        </p:spPr>
        <p:txBody>
          <a:bodyPr wrap="none" fromWordArt="1">
            <a:prstTxWarp prst="textSlantUp">
              <a:avLst>
                <a:gd name="adj" fmla="val 0"/>
              </a:avLst>
            </a:prstTxWarp>
          </a:bodyPr>
          <a:lstStyle/>
          <a:p>
            <a:pPr algn="ctr"/>
            <a:r>
              <a:rPr lang="ru-RU" sz="3600" kern="10">
                <a:ln w="9525">
                  <a:solidFill>
                    <a:srgbClr val="000066"/>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Грубость, унижение</a:t>
            </a:r>
          </a:p>
        </p:txBody>
      </p:sp>
      <p:sp>
        <p:nvSpPr>
          <p:cNvPr id="18450" name="WordArt 20"/>
          <p:cNvSpPr>
            <a:spLocks noChangeArrowheads="1" noChangeShapeType="1" noTextEdit="1"/>
          </p:cNvSpPr>
          <p:nvPr/>
        </p:nvSpPr>
        <p:spPr bwMode="auto">
          <a:xfrm>
            <a:off x="5257800" y="4343400"/>
            <a:ext cx="3228975" cy="457200"/>
          </a:xfrm>
          <a:prstGeom prst="rect">
            <a:avLst/>
          </a:prstGeom>
        </p:spPr>
        <p:txBody>
          <a:bodyPr wrap="none" fromWordArt="1">
            <a:prstTxWarp prst="textSlantUp">
              <a:avLst>
                <a:gd name="adj" fmla="val 0"/>
              </a:avLst>
            </a:prstTxWarp>
          </a:bodyPr>
          <a:lstStyle/>
          <a:p>
            <a:pPr algn="ctr"/>
            <a:r>
              <a:rPr lang="ru-RU" sz="3600" kern="10">
                <a:ln w="9525">
                  <a:solidFill>
                    <a:srgbClr val="000066"/>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Разрыв отношений</a:t>
            </a:r>
          </a:p>
        </p:txBody>
      </p:sp>
      <p:sp>
        <p:nvSpPr>
          <p:cNvPr id="18451" name="WordArt 21"/>
          <p:cNvSpPr>
            <a:spLocks noChangeArrowheads="1" noChangeShapeType="1" noTextEdit="1"/>
          </p:cNvSpPr>
          <p:nvPr/>
        </p:nvSpPr>
        <p:spPr bwMode="auto">
          <a:xfrm>
            <a:off x="4953000" y="5638800"/>
            <a:ext cx="3657600" cy="457200"/>
          </a:xfrm>
          <a:prstGeom prst="rect">
            <a:avLst/>
          </a:prstGeom>
        </p:spPr>
        <p:txBody>
          <a:bodyPr wrap="none" fromWordArt="1">
            <a:prstTxWarp prst="textSlantUp">
              <a:avLst>
                <a:gd name="adj" fmla="val 0"/>
              </a:avLst>
            </a:prstTxWarp>
          </a:bodyPr>
          <a:lstStyle/>
          <a:p>
            <a:pPr algn="ctr"/>
            <a:r>
              <a:rPr lang="ru-RU" sz="3600" kern="10">
                <a:ln w="9525">
                  <a:solidFill>
                    <a:srgbClr val="000066"/>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Уход от решения проблемы</a:t>
            </a:r>
          </a:p>
        </p:txBody>
      </p:sp>
    </p:spTree>
  </p:cSld>
  <p:clrMapOvr>
    <a:masterClrMapping/>
  </p:clrMapOvr>
  <p:transition spd="med">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260350"/>
            <a:ext cx="8229600" cy="1143000"/>
          </a:xfrm>
        </p:spPr>
        <p:txBody>
          <a:bodyPr>
            <a:normAutofit fontScale="90000"/>
          </a:bodyPr>
          <a:lstStyle/>
          <a:p>
            <a:pPr eaLnBrk="1" hangingPunct="1"/>
            <a:r>
              <a:rPr lang="ru-RU" sz="4000" b="1" dirty="0" smtClean="0">
                <a:latin typeface="Times New Roman" pitchFamily="18" charset="0"/>
                <a:cs typeface="Times New Roman" pitchFamily="18" charset="0"/>
              </a:rPr>
              <a:t>Стили  взаимодействия в конфликте</a:t>
            </a:r>
          </a:p>
        </p:txBody>
      </p:sp>
      <p:sp>
        <p:nvSpPr>
          <p:cNvPr id="29700" name="Oval 4"/>
          <p:cNvSpPr>
            <a:spLocks noChangeArrowheads="1"/>
          </p:cNvSpPr>
          <p:nvPr/>
        </p:nvSpPr>
        <p:spPr bwMode="auto">
          <a:xfrm>
            <a:off x="468313" y="2420938"/>
            <a:ext cx="2555875" cy="1347787"/>
          </a:xfrm>
          <a:prstGeom prst="ellipse">
            <a:avLst/>
          </a:prstGeom>
          <a:solidFill>
            <a:schemeClr val="accent1"/>
          </a:solidFill>
          <a:ln w="9525">
            <a:solidFill>
              <a:schemeClr val="tx1"/>
            </a:solidFill>
            <a:round/>
            <a:headEnd/>
            <a:tailEnd/>
          </a:ln>
        </p:spPr>
        <p:txBody>
          <a:bodyPr wrap="none" anchor="ctr"/>
          <a:lstStyle/>
          <a:p>
            <a:pPr algn="ctr"/>
            <a:r>
              <a:rPr lang="ru-RU" b="1"/>
              <a:t>компромисс</a:t>
            </a:r>
          </a:p>
        </p:txBody>
      </p:sp>
      <p:sp>
        <p:nvSpPr>
          <p:cNvPr id="29701" name="Oval 5"/>
          <p:cNvSpPr>
            <a:spLocks noChangeArrowheads="1"/>
          </p:cNvSpPr>
          <p:nvPr/>
        </p:nvSpPr>
        <p:spPr bwMode="auto">
          <a:xfrm>
            <a:off x="684213" y="4797425"/>
            <a:ext cx="2519362" cy="1225550"/>
          </a:xfrm>
          <a:prstGeom prst="ellipse">
            <a:avLst/>
          </a:prstGeom>
          <a:solidFill>
            <a:schemeClr val="accent1"/>
          </a:solidFill>
          <a:ln w="9525">
            <a:solidFill>
              <a:schemeClr val="tx1"/>
            </a:solidFill>
            <a:round/>
            <a:headEnd/>
            <a:tailEnd/>
          </a:ln>
        </p:spPr>
        <p:txBody>
          <a:bodyPr wrap="none" anchor="ctr"/>
          <a:lstStyle/>
          <a:p>
            <a:pPr algn="ctr"/>
            <a:r>
              <a:rPr lang="ru-RU" b="1"/>
              <a:t>соперничество</a:t>
            </a:r>
          </a:p>
        </p:txBody>
      </p:sp>
      <p:sp>
        <p:nvSpPr>
          <p:cNvPr id="29702" name="Oval 6"/>
          <p:cNvSpPr>
            <a:spLocks noChangeArrowheads="1"/>
          </p:cNvSpPr>
          <p:nvPr/>
        </p:nvSpPr>
        <p:spPr bwMode="auto">
          <a:xfrm>
            <a:off x="3419475" y="1773238"/>
            <a:ext cx="2449513" cy="1274762"/>
          </a:xfrm>
          <a:prstGeom prst="ellipse">
            <a:avLst/>
          </a:prstGeom>
          <a:solidFill>
            <a:schemeClr val="accent1"/>
          </a:solidFill>
          <a:ln w="9525">
            <a:solidFill>
              <a:schemeClr val="tx1"/>
            </a:solidFill>
            <a:round/>
            <a:headEnd/>
            <a:tailEnd/>
          </a:ln>
        </p:spPr>
        <p:txBody>
          <a:bodyPr wrap="none" anchor="ctr"/>
          <a:lstStyle/>
          <a:p>
            <a:pPr algn="ctr"/>
            <a:r>
              <a:rPr lang="ru-RU" b="1"/>
              <a:t>приспособление</a:t>
            </a:r>
          </a:p>
        </p:txBody>
      </p:sp>
      <p:sp>
        <p:nvSpPr>
          <p:cNvPr id="29703" name="Oval 7"/>
          <p:cNvSpPr>
            <a:spLocks noChangeArrowheads="1"/>
          </p:cNvSpPr>
          <p:nvPr/>
        </p:nvSpPr>
        <p:spPr bwMode="auto">
          <a:xfrm>
            <a:off x="3276600" y="3860800"/>
            <a:ext cx="2736850" cy="1274763"/>
          </a:xfrm>
          <a:prstGeom prst="ellipse">
            <a:avLst/>
          </a:prstGeom>
          <a:solidFill>
            <a:schemeClr val="accent1"/>
          </a:solidFill>
          <a:ln w="9525">
            <a:solidFill>
              <a:schemeClr val="tx1"/>
            </a:solidFill>
            <a:round/>
            <a:headEnd/>
            <a:tailEnd/>
          </a:ln>
        </p:spPr>
        <p:txBody>
          <a:bodyPr wrap="none" anchor="ctr"/>
          <a:lstStyle/>
          <a:p>
            <a:pPr algn="ctr"/>
            <a:r>
              <a:rPr lang="ru-RU" b="1"/>
              <a:t>игнорирование</a:t>
            </a:r>
          </a:p>
        </p:txBody>
      </p:sp>
      <p:sp>
        <p:nvSpPr>
          <p:cNvPr id="29704" name="Oval 8"/>
          <p:cNvSpPr>
            <a:spLocks noChangeArrowheads="1"/>
          </p:cNvSpPr>
          <p:nvPr/>
        </p:nvSpPr>
        <p:spPr bwMode="auto">
          <a:xfrm>
            <a:off x="6227763" y="2781300"/>
            <a:ext cx="2303462" cy="1223963"/>
          </a:xfrm>
          <a:prstGeom prst="ellipse">
            <a:avLst/>
          </a:prstGeom>
          <a:solidFill>
            <a:schemeClr val="accent1"/>
          </a:solidFill>
          <a:ln w="9525">
            <a:solidFill>
              <a:schemeClr val="tx1"/>
            </a:solidFill>
            <a:round/>
            <a:headEnd/>
            <a:tailEnd/>
          </a:ln>
        </p:spPr>
        <p:txBody>
          <a:bodyPr wrap="none" anchor="ctr"/>
          <a:lstStyle/>
          <a:p>
            <a:pPr algn="ctr"/>
            <a:r>
              <a:rPr lang="ru-RU" b="1"/>
              <a:t>сотрудничество</a:t>
            </a:r>
          </a:p>
        </p:txBody>
      </p:sp>
      <p:sp>
        <p:nvSpPr>
          <p:cNvPr id="29705" name="Oval 9"/>
          <p:cNvSpPr>
            <a:spLocks noChangeArrowheads="1"/>
          </p:cNvSpPr>
          <p:nvPr/>
        </p:nvSpPr>
        <p:spPr bwMode="auto">
          <a:xfrm>
            <a:off x="5940425" y="4868863"/>
            <a:ext cx="2663825" cy="1276350"/>
          </a:xfrm>
          <a:prstGeom prst="ellipse">
            <a:avLst/>
          </a:prstGeom>
          <a:solidFill>
            <a:schemeClr val="accent1"/>
          </a:solidFill>
          <a:ln w="9525">
            <a:solidFill>
              <a:schemeClr val="tx1"/>
            </a:solidFill>
            <a:round/>
            <a:headEnd/>
            <a:tailEnd/>
          </a:ln>
        </p:spPr>
        <p:txBody>
          <a:bodyPr wrap="none" anchor="ctr"/>
          <a:lstStyle/>
          <a:p>
            <a:pPr algn="ctr"/>
            <a:r>
              <a:rPr lang="ru-RU" b="1"/>
              <a:t>конкуренция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970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29704"/>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grpId="0" nodeType="clickEffect">
                                  <p:stCondLst>
                                    <p:cond delay="0"/>
                                  </p:stCondLst>
                                  <p:childTnLst>
                                    <p:animScale>
                                      <p:cBhvr>
                                        <p:cTn id="14" dur="2000" fill="hold"/>
                                        <p:tgtEl>
                                          <p:spTgt spid="29700"/>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grpId="0" nodeType="clickEffect">
                                  <p:stCondLst>
                                    <p:cond delay="0"/>
                                  </p:stCondLst>
                                  <p:childTnLst>
                                    <p:animScale>
                                      <p:cBhvr>
                                        <p:cTn id="18" dur="2000" fill="hold"/>
                                        <p:tgtEl>
                                          <p:spTgt spid="29703"/>
                                        </p:tgtEl>
                                      </p:cBhvr>
                                      <p:by x="150000" y="150000"/>
                                    </p:animScale>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grpId="0" nodeType="clickEffect">
                                  <p:stCondLst>
                                    <p:cond delay="0"/>
                                  </p:stCondLst>
                                  <p:childTnLst>
                                    <p:animScale>
                                      <p:cBhvr>
                                        <p:cTn id="22" dur="2000" fill="hold"/>
                                        <p:tgtEl>
                                          <p:spTgt spid="29705"/>
                                        </p:tgtEl>
                                      </p:cBhvr>
                                      <p:by x="150000" y="150000"/>
                                    </p:animScale>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grpId="0" nodeType="clickEffect">
                                  <p:stCondLst>
                                    <p:cond delay="0"/>
                                  </p:stCondLst>
                                  <p:childTnLst>
                                    <p:animScale>
                                      <p:cBhvr>
                                        <p:cTn id="26" dur="2000" fill="hold"/>
                                        <p:tgtEl>
                                          <p:spTgt spid="29701"/>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P spid="29701" grpId="0" animBg="1"/>
      <p:bldP spid="29702" grpId="0" animBg="1"/>
      <p:bldP spid="29703" grpId="0" animBg="1"/>
      <p:bldP spid="29704" grpId="0" animBg="1"/>
      <p:bldP spid="2970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Анализ анкетирования педагогов и учащихся</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22028817"/>
              </p:ext>
            </p:extLst>
          </p:nvPr>
        </p:nvGraphicFramePr>
        <p:xfrm>
          <a:off x="457200" y="1752600"/>
          <a:ext cx="8229600" cy="45161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ru-RU" dirty="0" smtClean="0"/>
                        <a:t>Дети</a:t>
                      </a:r>
                      <a:endParaRPr lang="ru-RU" dirty="0"/>
                    </a:p>
                  </a:txBody>
                  <a:tcPr/>
                </a:tc>
                <a:tc>
                  <a:txBody>
                    <a:bodyPr/>
                    <a:lstStyle/>
                    <a:p>
                      <a:r>
                        <a:rPr lang="ru-RU" dirty="0" smtClean="0"/>
                        <a:t>Педагоги</a:t>
                      </a:r>
                      <a:endParaRPr lang="ru-RU" dirty="0"/>
                    </a:p>
                  </a:txBody>
                  <a:tcPr/>
                </a:tc>
              </a:tr>
              <a:tr h="370840">
                <a:tc>
                  <a:txBody>
                    <a:bodyPr/>
                    <a:lstStyle/>
                    <a:p>
                      <a:r>
                        <a:rPr lang="ru-RU" dirty="0" smtClean="0"/>
                        <a:t>Пытаюсь </a:t>
                      </a:r>
                      <a:r>
                        <a:rPr lang="ru-RU" dirty="0" smtClean="0"/>
                        <a:t>мириться</a:t>
                      </a:r>
                      <a:endParaRPr lang="ru-RU" dirty="0"/>
                    </a:p>
                  </a:txBody>
                  <a:tcPr/>
                </a:tc>
                <a:tc>
                  <a:txBody>
                    <a:bodyPr/>
                    <a:lstStyle/>
                    <a:p>
                      <a:r>
                        <a:rPr lang="ru-RU" dirty="0" smtClean="0"/>
                        <a:t>Решаю</a:t>
                      </a:r>
                    </a:p>
                  </a:txBody>
                  <a:tcPr/>
                </a:tc>
              </a:tr>
              <a:tr h="370840">
                <a:tc>
                  <a:txBody>
                    <a:bodyPr/>
                    <a:lstStyle/>
                    <a:p>
                      <a:r>
                        <a:rPr lang="ru-RU" dirty="0" smtClean="0"/>
                        <a:t>Даю </a:t>
                      </a:r>
                      <a:r>
                        <a:rPr lang="ru-RU" dirty="0" smtClean="0"/>
                        <a:t>отпор-</a:t>
                      </a:r>
                      <a:endParaRPr lang="ru-RU" dirty="0"/>
                    </a:p>
                  </a:txBody>
                  <a:tcPr/>
                </a:tc>
                <a:tc>
                  <a:txBody>
                    <a:bodyPr/>
                    <a:lstStyle/>
                    <a:p>
                      <a:r>
                        <a:rPr lang="ru-RU" dirty="0" smtClean="0"/>
                        <a:t>Избегаю</a:t>
                      </a:r>
                      <a:endParaRPr lang="ru-RU" dirty="0"/>
                    </a:p>
                  </a:txBody>
                  <a:tcPr/>
                </a:tc>
              </a:tr>
              <a:tr h="370840">
                <a:tc>
                  <a:txBody>
                    <a:bodyPr/>
                    <a:lstStyle/>
                    <a:p>
                      <a:r>
                        <a:rPr lang="ru-RU" dirty="0" smtClean="0"/>
                        <a:t>Избегаю</a:t>
                      </a:r>
                      <a:endParaRPr lang="ru-RU" dirty="0"/>
                    </a:p>
                  </a:txBody>
                  <a:tcPr/>
                </a:tc>
                <a:tc>
                  <a:txBody>
                    <a:bodyPr/>
                    <a:lstStyle/>
                    <a:p>
                      <a:r>
                        <a:rPr lang="ru-RU" dirty="0" smtClean="0"/>
                        <a:t>Ищу компромисс</a:t>
                      </a:r>
                      <a:endParaRPr lang="ru-RU" dirty="0"/>
                    </a:p>
                  </a:txBody>
                  <a:tcPr/>
                </a:tc>
              </a:tr>
              <a:tr h="370840">
                <a:tc>
                  <a:txBody>
                    <a:bodyPr/>
                    <a:lstStyle/>
                    <a:p>
                      <a:r>
                        <a:rPr lang="ru-RU" dirty="0" smtClean="0"/>
                        <a:t>Прекращаю </a:t>
                      </a:r>
                    </a:p>
                    <a:p>
                      <a:r>
                        <a:rPr lang="ru-RU" dirty="0" smtClean="0"/>
                        <a:t>Разбираю</a:t>
                      </a:r>
                      <a:endParaRPr lang="ru-RU" dirty="0"/>
                    </a:p>
                  </a:txBody>
                  <a:tcPr/>
                </a:tc>
                <a:tc>
                  <a:txBody>
                    <a:bodyPr/>
                    <a:lstStyle/>
                    <a:p>
                      <a:r>
                        <a:rPr lang="ru-RU" dirty="0" smtClean="0"/>
                        <a:t>спорю</a:t>
                      </a:r>
                      <a:endParaRPr lang="ru-RU" dirty="0"/>
                    </a:p>
                  </a:txBody>
                  <a:tcPr/>
                </a:tc>
              </a:tr>
              <a:tr h="370840">
                <a:tc>
                  <a:txBody>
                    <a:bodyPr/>
                    <a:lstStyle/>
                    <a:p>
                      <a:r>
                        <a:rPr lang="ru-RU" dirty="0" smtClean="0"/>
                        <a:t>Игнорирую</a:t>
                      </a:r>
                    </a:p>
                    <a:p>
                      <a:r>
                        <a:rPr lang="ru-RU" dirty="0" smtClean="0"/>
                        <a:t>Рассказываю учителю</a:t>
                      </a:r>
                      <a:endParaRPr lang="ru-RU" dirty="0"/>
                    </a:p>
                  </a:txBody>
                  <a:tcPr/>
                </a:tc>
                <a:tc>
                  <a:txBody>
                    <a:bodyPr/>
                    <a:lstStyle/>
                    <a:p>
                      <a:r>
                        <a:rPr lang="ru-RU" dirty="0" smtClean="0"/>
                        <a:t>плачу</a:t>
                      </a:r>
                      <a:endParaRPr lang="ru-RU" dirty="0"/>
                    </a:p>
                  </a:txBody>
                  <a:tcPr/>
                </a:tc>
              </a:tr>
              <a:tr h="370840">
                <a:tc>
                  <a:txBody>
                    <a:bodyPr/>
                    <a:lstStyle/>
                    <a:p>
                      <a:r>
                        <a:rPr lang="ru-RU" dirty="0" smtClean="0"/>
                        <a:t>«Делаю компромисс»</a:t>
                      </a:r>
                      <a:endParaRPr lang="ru-RU" dirty="0"/>
                    </a:p>
                  </a:txBody>
                  <a:tcPr/>
                </a:tc>
                <a:tc>
                  <a:txBody>
                    <a:bodyPr/>
                    <a:lstStyle/>
                    <a:p>
                      <a:r>
                        <a:rPr lang="ru-RU" dirty="0" smtClean="0"/>
                        <a:t>Бросаю все</a:t>
                      </a:r>
                      <a:endParaRPr lang="ru-RU" dirty="0"/>
                    </a:p>
                  </a:txBody>
                  <a:tcPr/>
                </a:tc>
              </a:tr>
              <a:tr h="370840">
                <a:tc>
                  <a:txBody>
                    <a:bodyPr/>
                    <a:lstStyle/>
                    <a:p>
                      <a:r>
                        <a:rPr lang="ru-RU" dirty="0" smtClean="0"/>
                        <a:t>Терплю</a:t>
                      </a:r>
                    </a:p>
                    <a:p>
                      <a:r>
                        <a:rPr lang="ru-RU" dirty="0" smtClean="0"/>
                        <a:t>плачу</a:t>
                      </a:r>
                      <a:endParaRPr lang="ru-RU" dirty="0"/>
                    </a:p>
                  </a:txBody>
                  <a:tcPr/>
                </a:tc>
                <a:tc>
                  <a:txBody>
                    <a:bodyPr/>
                    <a:lstStyle/>
                    <a:p>
                      <a:r>
                        <a:rPr lang="ru-RU" dirty="0" smtClean="0"/>
                        <a:t>переживаю</a:t>
                      </a:r>
                      <a:endParaRPr lang="ru-RU" dirty="0"/>
                    </a:p>
                  </a:txBody>
                  <a:tcPr/>
                </a:tc>
              </a:tr>
              <a:tr h="370840">
                <a:tc>
                  <a:txBody>
                    <a:bodyPr/>
                    <a:lstStyle/>
                    <a:p>
                      <a:r>
                        <a:rPr lang="ru-RU" dirty="0" smtClean="0"/>
                        <a:t>Прощу прощения</a:t>
                      </a:r>
                      <a:endParaRPr lang="ru-RU" dirty="0"/>
                    </a:p>
                  </a:txBody>
                  <a:tcPr/>
                </a:tc>
                <a:tc>
                  <a:txBody>
                    <a:bodyPr/>
                    <a:lstStyle/>
                    <a:p>
                      <a:r>
                        <a:rPr lang="ru-RU" dirty="0" smtClean="0"/>
                        <a:t>анализирую</a:t>
                      </a:r>
                      <a:endParaRPr lang="ru-RU" dirty="0"/>
                    </a:p>
                  </a:txBody>
                  <a:tcPr/>
                </a:tc>
              </a:tr>
              <a:tr h="370840">
                <a:tc>
                  <a:txBody>
                    <a:bodyPr/>
                    <a:lstStyle/>
                    <a:p>
                      <a:endParaRPr lang="ru-RU" dirty="0"/>
                    </a:p>
                  </a:txBody>
                  <a:tcPr/>
                </a:tc>
                <a:tc>
                  <a:txBody>
                    <a:bodyPr/>
                    <a:lstStyle/>
                    <a:p>
                      <a:endParaRPr lang="ru-RU" dirty="0"/>
                    </a:p>
                  </a:txBody>
                  <a:tcPr/>
                </a:tc>
              </a:tr>
            </a:tbl>
          </a:graphicData>
        </a:graphic>
      </p:graphicFrame>
    </p:spTree>
    <p:extLst>
      <p:ext uri="{BB962C8B-B14F-4D97-AF65-F5344CB8AC3E}">
        <p14:creationId xmlns:p14="http://schemas.microsoft.com/office/powerpoint/2010/main" xmlns="" val="388791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Конфликт-это…</a:t>
            </a:r>
            <a:endParaRPr lang="ru-RU" dirty="0"/>
          </a:p>
        </p:txBody>
      </p:sp>
      <p:sp>
        <p:nvSpPr>
          <p:cNvPr id="3" name="Объект 2"/>
          <p:cNvSpPr>
            <a:spLocks noGrp="1"/>
          </p:cNvSpPr>
          <p:nvPr>
            <p:ph idx="1"/>
          </p:nvPr>
        </p:nvSpPr>
        <p:spPr/>
        <p:txBody>
          <a:bodyPr/>
          <a:lstStyle/>
          <a:p>
            <a:r>
              <a:rPr lang="ru-RU" u="sng" dirty="0" smtClean="0"/>
              <a:t>Быстрый круг, </a:t>
            </a:r>
          </a:p>
          <a:p>
            <a:r>
              <a:rPr lang="ru-RU" u="sng" dirty="0" smtClean="0"/>
              <a:t>ассоциации</a:t>
            </a:r>
          </a:p>
        </p:txBody>
      </p:sp>
      <p:pic>
        <p:nvPicPr>
          <p:cNvPr id="4099" name="Picture 3" descr="E:\27 марта\картинки к конфликту\konflikt.jpg"/>
          <p:cNvPicPr>
            <a:picLocks noChangeAspect="1" noChangeArrowheads="1"/>
          </p:cNvPicPr>
          <p:nvPr/>
        </p:nvPicPr>
        <p:blipFill>
          <a:blip r:embed="rId3" cstate="print"/>
          <a:srcRect/>
          <a:stretch>
            <a:fillRect/>
          </a:stretch>
        </p:blipFill>
        <p:spPr bwMode="auto">
          <a:xfrm>
            <a:off x="2627784" y="1412776"/>
            <a:ext cx="6300192" cy="4824536"/>
          </a:xfrm>
          <a:prstGeom prst="rect">
            <a:avLst/>
          </a:prstGeom>
          <a:noFill/>
        </p:spPr>
      </p:pic>
    </p:spTree>
    <p:extLst>
      <p:ext uri="{BB962C8B-B14F-4D97-AF65-F5344CB8AC3E}">
        <p14:creationId xmlns="" xmlns:p14="http://schemas.microsoft.com/office/powerpoint/2010/main" val="1582915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260350"/>
            <a:ext cx="8229600" cy="1143000"/>
          </a:xfrm>
        </p:spPr>
        <p:txBody>
          <a:bodyPr>
            <a:normAutofit fontScale="90000"/>
          </a:bodyPr>
          <a:lstStyle/>
          <a:p>
            <a:pPr eaLnBrk="1" hangingPunct="1"/>
            <a:r>
              <a:rPr lang="ru-RU" sz="4000" b="1" dirty="0" smtClean="0">
                <a:latin typeface="Times New Roman" pitchFamily="18" charset="0"/>
                <a:cs typeface="Times New Roman" pitchFamily="18" charset="0"/>
              </a:rPr>
              <a:t>Стили  взаимодействия в </a:t>
            </a:r>
            <a:r>
              <a:rPr lang="ru-RU" sz="4000" b="1" dirty="0" smtClean="0">
                <a:latin typeface="Times New Roman" pitchFamily="18" charset="0"/>
                <a:cs typeface="Times New Roman" pitchFamily="18" charset="0"/>
              </a:rPr>
              <a:t>конфликте 25 школа</a:t>
            </a:r>
            <a:endParaRPr lang="ru-RU" sz="4000" b="1" dirty="0" smtClean="0">
              <a:latin typeface="Times New Roman" pitchFamily="18" charset="0"/>
              <a:cs typeface="Times New Roman" pitchFamily="18" charset="0"/>
            </a:endParaRPr>
          </a:p>
        </p:txBody>
      </p:sp>
      <p:sp>
        <p:nvSpPr>
          <p:cNvPr id="29700" name="Oval 4"/>
          <p:cNvSpPr>
            <a:spLocks noChangeArrowheads="1"/>
          </p:cNvSpPr>
          <p:nvPr/>
        </p:nvSpPr>
        <p:spPr bwMode="auto">
          <a:xfrm>
            <a:off x="468313" y="2420938"/>
            <a:ext cx="2555875" cy="1347787"/>
          </a:xfrm>
          <a:prstGeom prst="ellipse">
            <a:avLst/>
          </a:prstGeom>
          <a:solidFill>
            <a:schemeClr val="accent1"/>
          </a:solidFill>
          <a:ln w="9525">
            <a:solidFill>
              <a:schemeClr val="tx1"/>
            </a:solidFill>
            <a:round/>
            <a:headEnd/>
            <a:tailEnd/>
          </a:ln>
        </p:spPr>
        <p:txBody>
          <a:bodyPr wrap="none" anchor="ctr"/>
          <a:lstStyle/>
          <a:p>
            <a:pPr algn="ctr"/>
            <a:r>
              <a:rPr lang="ru-RU" sz="2400" b="1" dirty="0" smtClean="0"/>
              <a:t>Компромисс 10%</a:t>
            </a:r>
            <a:endParaRPr lang="ru-RU" sz="2400" b="1" dirty="0"/>
          </a:p>
        </p:txBody>
      </p:sp>
      <p:sp>
        <p:nvSpPr>
          <p:cNvPr id="29701" name="Oval 5"/>
          <p:cNvSpPr>
            <a:spLocks noChangeArrowheads="1"/>
          </p:cNvSpPr>
          <p:nvPr/>
        </p:nvSpPr>
        <p:spPr bwMode="auto">
          <a:xfrm>
            <a:off x="684213" y="4797425"/>
            <a:ext cx="2519362" cy="1225550"/>
          </a:xfrm>
          <a:prstGeom prst="ellipse">
            <a:avLst/>
          </a:prstGeom>
          <a:solidFill>
            <a:schemeClr val="accent1"/>
          </a:solidFill>
          <a:ln w="9525">
            <a:solidFill>
              <a:schemeClr val="tx1"/>
            </a:solidFill>
            <a:round/>
            <a:headEnd/>
            <a:tailEnd/>
          </a:ln>
        </p:spPr>
        <p:txBody>
          <a:bodyPr wrap="none" anchor="ctr"/>
          <a:lstStyle/>
          <a:p>
            <a:pPr algn="ctr"/>
            <a:r>
              <a:rPr lang="ru-RU" sz="2400" b="1" dirty="0" smtClean="0"/>
              <a:t>Соперничество 20%</a:t>
            </a:r>
            <a:endParaRPr lang="ru-RU" sz="2400" b="1" dirty="0"/>
          </a:p>
        </p:txBody>
      </p:sp>
      <p:sp>
        <p:nvSpPr>
          <p:cNvPr id="29703" name="Oval 7"/>
          <p:cNvSpPr>
            <a:spLocks noChangeArrowheads="1"/>
          </p:cNvSpPr>
          <p:nvPr/>
        </p:nvSpPr>
        <p:spPr bwMode="auto">
          <a:xfrm>
            <a:off x="3347864" y="3789040"/>
            <a:ext cx="2736850" cy="1274763"/>
          </a:xfrm>
          <a:prstGeom prst="ellipse">
            <a:avLst/>
          </a:prstGeom>
          <a:solidFill>
            <a:schemeClr val="accent1"/>
          </a:solidFill>
          <a:ln w="9525">
            <a:solidFill>
              <a:schemeClr val="tx1"/>
            </a:solidFill>
            <a:round/>
            <a:headEnd/>
            <a:tailEnd/>
          </a:ln>
        </p:spPr>
        <p:txBody>
          <a:bodyPr wrap="none" anchor="ctr"/>
          <a:lstStyle/>
          <a:p>
            <a:pPr algn="ctr"/>
            <a:r>
              <a:rPr lang="ru-RU" sz="2400" b="1" dirty="0" smtClean="0"/>
              <a:t>Избегание 60%</a:t>
            </a:r>
            <a:endParaRPr lang="ru-RU" sz="2400" b="1" dirty="0"/>
          </a:p>
        </p:txBody>
      </p:sp>
      <p:sp>
        <p:nvSpPr>
          <p:cNvPr id="29704" name="Oval 8"/>
          <p:cNvSpPr>
            <a:spLocks noChangeArrowheads="1"/>
          </p:cNvSpPr>
          <p:nvPr/>
        </p:nvSpPr>
        <p:spPr bwMode="auto">
          <a:xfrm>
            <a:off x="5868144" y="2420888"/>
            <a:ext cx="2663081" cy="1584375"/>
          </a:xfrm>
          <a:prstGeom prst="ellipse">
            <a:avLst/>
          </a:prstGeom>
          <a:solidFill>
            <a:schemeClr val="accent1"/>
          </a:solidFill>
          <a:ln w="9525">
            <a:solidFill>
              <a:schemeClr val="tx1"/>
            </a:solidFill>
            <a:round/>
            <a:headEnd/>
            <a:tailEnd/>
          </a:ln>
        </p:spPr>
        <p:txBody>
          <a:bodyPr wrap="none" anchor="ctr"/>
          <a:lstStyle/>
          <a:p>
            <a:pPr algn="ctr"/>
            <a:r>
              <a:rPr lang="ru-RU" sz="2400" b="1" dirty="0" smtClean="0"/>
              <a:t>Сотрудничество70%</a:t>
            </a:r>
            <a:endParaRPr lang="ru-RU"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970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29700"/>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grpId="0" nodeType="clickEffect">
                                  <p:stCondLst>
                                    <p:cond delay="0"/>
                                  </p:stCondLst>
                                  <p:childTnLst>
                                    <p:animScale>
                                      <p:cBhvr>
                                        <p:cTn id="14" dur="2000" fill="hold"/>
                                        <p:tgtEl>
                                          <p:spTgt spid="29703"/>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grpId="0" nodeType="clickEffect">
                                  <p:stCondLst>
                                    <p:cond delay="0"/>
                                  </p:stCondLst>
                                  <p:childTnLst>
                                    <p:animScale>
                                      <p:cBhvr>
                                        <p:cTn id="18" dur="2000" fill="hold"/>
                                        <p:tgtEl>
                                          <p:spTgt spid="29701"/>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P spid="29701" grpId="0" animBg="1"/>
      <p:bldP spid="29703" grpId="0" animBg="1"/>
      <p:bldP spid="29704"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0825" y="404813"/>
            <a:ext cx="9144000" cy="1295400"/>
          </a:xfrm>
        </p:spPr>
        <p:txBody>
          <a:bodyPr>
            <a:normAutofit fontScale="90000"/>
          </a:bodyPr>
          <a:lstStyle/>
          <a:p>
            <a:pPr eaLnBrk="1" hangingPunct="1"/>
            <a:r>
              <a:rPr lang="ru-RU" sz="4000" b="1" smtClean="0">
                <a:latin typeface="Times New Roman" pitchFamily="18" charset="0"/>
                <a:cs typeface="Times New Roman" pitchFamily="18" charset="0"/>
              </a:rPr>
              <a:t>ТИПЫ КОНФЛИКТНЫХ ЛИЧНОСТЕЙ</a:t>
            </a:r>
            <a:r>
              <a:rPr lang="ru-RU" sz="4000" smtClean="0">
                <a:latin typeface="Times New Roman" pitchFamily="18" charset="0"/>
                <a:cs typeface="Times New Roman" pitchFamily="18" charset="0"/>
              </a:rPr>
              <a:t> </a:t>
            </a:r>
          </a:p>
        </p:txBody>
      </p:sp>
      <p:sp>
        <p:nvSpPr>
          <p:cNvPr id="25603" name="Oval 3"/>
          <p:cNvSpPr>
            <a:spLocks noChangeArrowheads="1"/>
          </p:cNvSpPr>
          <p:nvPr/>
        </p:nvSpPr>
        <p:spPr bwMode="auto">
          <a:xfrm>
            <a:off x="755650" y="2133600"/>
            <a:ext cx="3240088" cy="1800225"/>
          </a:xfrm>
          <a:prstGeom prst="ellipse">
            <a:avLst/>
          </a:prstGeom>
          <a:solidFill>
            <a:schemeClr val="accent1"/>
          </a:solidFill>
          <a:ln w="9525">
            <a:solidFill>
              <a:schemeClr val="tx1"/>
            </a:solidFill>
            <a:round/>
            <a:headEnd/>
            <a:tailEnd/>
          </a:ln>
        </p:spPr>
        <p:txBody>
          <a:bodyPr wrap="none" anchor="ctr"/>
          <a:lstStyle/>
          <a:p>
            <a:pPr algn="ctr"/>
            <a:r>
              <a:rPr lang="ru-RU" b="1"/>
              <a:t>Демонстративный</a:t>
            </a:r>
            <a:r>
              <a:rPr lang="ru-RU"/>
              <a:t> </a:t>
            </a:r>
          </a:p>
        </p:txBody>
      </p:sp>
      <p:sp>
        <p:nvSpPr>
          <p:cNvPr id="25604" name="Oval 4"/>
          <p:cNvSpPr>
            <a:spLocks noChangeArrowheads="1"/>
          </p:cNvSpPr>
          <p:nvPr/>
        </p:nvSpPr>
        <p:spPr bwMode="auto">
          <a:xfrm>
            <a:off x="5003800" y="2420938"/>
            <a:ext cx="3386138" cy="1944687"/>
          </a:xfrm>
          <a:prstGeom prst="ellipse">
            <a:avLst/>
          </a:prstGeom>
          <a:solidFill>
            <a:schemeClr val="accent1"/>
          </a:solidFill>
          <a:ln w="9525">
            <a:solidFill>
              <a:schemeClr val="tx1"/>
            </a:solidFill>
            <a:round/>
            <a:headEnd/>
            <a:tailEnd/>
          </a:ln>
        </p:spPr>
        <p:txBody>
          <a:bodyPr wrap="none" anchor="ctr"/>
          <a:lstStyle/>
          <a:p>
            <a:pPr algn="ctr"/>
            <a:r>
              <a:rPr lang="ru-RU" b="1"/>
              <a:t>Целенаправленно </a:t>
            </a:r>
          </a:p>
          <a:p>
            <a:pPr algn="ctr"/>
            <a:r>
              <a:rPr lang="ru-RU" b="1"/>
              <a:t>конфликтный</a:t>
            </a:r>
            <a:r>
              <a:rPr lang="ru-RU"/>
              <a:t> </a:t>
            </a:r>
          </a:p>
        </p:txBody>
      </p:sp>
      <p:sp>
        <p:nvSpPr>
          <p:cNvPr id="25607" name="Oval 7"/>
          <p:cNvSpPr>
            <a:spLocks noChangeArrowheads="1"/>
          </p:cNvSpPr>
          <p:nvPr/>
        </p:nvSpPr>
        <p:spPr bwMode="auto">
          <a:xfrm>
            <a:off x="2627313" y="4149725"/>
            <a:ext cx="3168650" cy="2016125"/>
          </a:xfrm>
          <a:prstGeom prst="ellipse">
            <a:avLst/>
          </a:prstGeom>
          <a:solidFill>
            <a:schemeClr val="accent1"/>
          </a:solidFill>
          <a:ln w="9525">
            <a:solidFill>
              <a:schemeClr val="tx1"/>
            </a:solidFill>
            <a:round/>
            <a:headEnd/>
            <a:tailEnd/>
          </a:ln>
        </p:spPr>
        <p:txBody>
          <a:bodyPr wrap="none" anchor="ctr"/>
          <a:lstStyle/>
          <a:p>
            <a:pPr algn="ctr"/>
            <a:r>
              <a:rPr lang="ru-RU" b="1"/>
              <a:t>Неуправляемый</a:t>
            </a:r>
            <a:r>
              <a:rPr lang="ru-RU"/>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560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25603"/>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grpId="0" nodeType="clickEffect">
                                  <p:stCondLst>
                                    <p:cond delay="0"/>
                                  </p:stCondLst>
                                  <p:childTnLst>
                                    <p:animScale>
                                      <p:cBhvr>
                                        <p:cTn id="14" dur="2000" fill="hold"/>
                                        <p:tgtEl>
                                          <p:spTgt spid="2560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4" grpId="0" animBg="1"/>
      <p:bldP spid="2560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модели </a:t>
            </a:r>
            <a:r>
              <a:rPr lang="ru-RU" dirty="0" smtClean="0"/>
              <a:t>конфликтных реакций.</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1</a:t>
            </a:r>
            <a:r>
              <a:rPr lang="ru-RU" dirty="0"/>
              <a:t>. Вулкан (непредсказуемые вспышки)</a:t>
            </a:r>
          </a:p>
          <a:p>
            <a:r>
              <a:rPr lang="ru-RU" dirty="0"/>
              <a:t>2. Глиняный горшок (медленно разогревается)</a:t>
            </a:r>
          </a:p>
          <a:p>
            <a:r>
              <a:rPr lang="ru-RU" dirty="0"/>
              <a:t>3. Волна (спорный вопрос кажется решённым, но позже поднимается снова)</a:t>
            </a:r>
          </a:p>
          <a:p>
            <a:r>
              <a:rPr lang="ru-RU" dirty="0"/>
              <a:t>4. Собиратель (до тех пор, пока не накопится достаточно, по его мнению, обид не высказывает никакой реакции)</a:t>
            </a:r>
          </a:p>
          <a:p>
            <a:r>
              <a:rPr lang="ru-RU" dirty="0"/>
              <a:t>5. Реактор (приходит к внезапным решениям и высказывает их, не думая о последствиях)</a:t>
            </a:r>
          </a:p>
          <a:p>
            <a:r>
              <a:rPr lang="ru-RU" u="sng" dirty="0" smtClean="0">
                <a:solidFill>
                  <a:srgbClr val="C00000"/>
                </a:solidFill>
              </a:rPr>
              <a:t>Примерьте к себе эти реакции</a:t>
            </a:r>
            <a:endParaRPr lang="ru-RU" u="sng" dirty="0">
              <a:solidFill>
                <a:srgbClr val="C00000"/>
              </a:solidFill>
            </a:endParaRPr>
          </a:p>
        </p:txBody>
      </p:sp>
    </p:spTree>
    <p:extLst>
      <p:ext uri="{BB962C8B-B14F-4D97-AF65-F5344CB8AC3E}">
        <p14:creationId xmlns="" xmlns:p14="http://schemas.microsoft.com/office/powerpoint/2010/main" val="4223895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как </a:t>
            </a:r>
            <a:r>
              <a:rPr lang="ru-RU" dirty="0" smtClean="0"/>
              <a:t>управлять  </a:t>
            </a:r>
            <a:r>
              <a:rPr lang="ru-RU" dirty="0" smtClean="0"/>
              <a:t>собой</a:t>
            </a:r>
            <a:endParaRPr lang="ru-RU" dirty="0"/>
          </a:p>
        </p:txBody>
      </p:sp>
      <p:sp>
        <p:nvSpPr>
          <p:cNvPr id="3" name="Объект 2"/>
          <p:cNvSpPr>
            <a:spLocks noGrp="1"/>
          </p:cNvSpPr>
          <p:nvPr>
            <p:ph idx="1"/>
          </p:nvPr>
        </p:nvSpPr>
        <p:spPr/>
        <p:txBody>
          <a:bodyPr>
            <a:normAutofit fontScale="85000" lnSpcReduction="10000"/>
          </a:bodyPr>
          <a:lstStyle/>
          <a:p>
            <a:r>
              <a:rPr lang="ru-RU" dirty="0" smtClean="0"/>
              <a:t>1</a:t>
            </a:r>
            <a:r>
              <a:rPr lang="ru-RU" dirty="0"/>
              <a:t>. </a:t>
            </a:r>
            <a:r>
              <a:rPr lang="ru-RU" dirty="0" smtClean="0"/>
              <a:t>Вулкан. Чтобы не взорваться, не копите гнев.</a:t>
            </a:r>
            <a:endParaRPr lang="ru-RU" dirty="0"/>
          </a:p>
          <a:p>
            <a:r>
              <a:rPr lang="ru-RU" dirty="0"/>
              <a:t>2. Глиняный горшок. Запомните, в какое время вы или окружающие закипаете, и выключите пламя.</a:t>
            </a:r>
          </a:p>
          <a:p>
            <a:r>
              <a:rPr lang="ru-RU" dirty="0"/>
              <a:t>3. Волна. Ничего не поделаешь. Будьте готовы к этому. Старайтесь обойти предмет разногласий.</a:t>
            </a:r>
          </a:p>
          <a:p>
            <a:r>
              <a:rPr lang="ru-RU" dirty="0"/>
              <a:t>4. Собиратель. Будьте честным. Следите за событиями. Регулярно проверяйте, как обстоят дела.</a:t>
            </a:r>
          </a:p>
          <a:p>
            <a:r>
              <a:rPr lang="ru-RU" dirty="0"/>
              <a:t>5. Реактор. Сожмите губы, пока не успокоитесь. Найдите другой способ разрядки. Отделите мысленно реакцию от источника.</a:t>
            </a:r>
          </a:p>
          <a:p>
            <a:endParaRPr lang="ru-RU" dirty="0"/>
          </a:p>
        </p:txBody>
      </p:sp>
      <p:pic>
        <p:nvPicPr>
          <p:cNvPr id="12290" name="Picture 2" descr="E:\27 марта\картинки к конфликту\Otkat.jpg"/>
          <p:cNvPicPr>
            <a:picLocks noChangeAspect="1" noChangeArrowheads="1"/>
          </p:cNvPicPr>
          <p:nvPr/>
        </p:nvPicPr>
        <p:blipFill>
          <a:blip r:embed="rId2" cstate="print"/>
          <a:srcRect/>
          <a:stretch>
            <a:fillRect/>
          </a:stretch>
        </p:blipFill>
        <p:spPr bwMode="auto">
          <a:xfrm>
            <a:off x="7884368" y="4653136"/>
            <a:ext cx="1259632" cy="1400168"/>
          </a:xfrm>
          <a:prstGeom prst="rect">
            <a:avLst/>
          </a:prstGeom>
          <a:noFill/>
        </p:spPr>
      </p:pic>
    </p:spTree>
    <p:extLst>
      <p:ext uri="{BB962C8B-B14F-4D97-AF65-F5344CB8AC3E}">
        <p14:creationId xmlns="" xmlns:p14="http://schemas.microsoft.com/office/powerpoint/2010/main" val="2872833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ru-RU" sz="4000" b="1" dirty="0" smtClean="0"/>
              <a:t>«</a:t>
            </a:r>
            <a:r>
              <a:rPr lang="ru-RU" sz="4000" b="1" dirty="0"/>
              <a:t>Гнев как начало конфликта»</a:t>
            </a:r>
          </a:p>
        </p:txBody>
      </p:sp>
      <p:sp>
        <p:nvSpPr>
          <p:cNvPr id="46083" name="Rectangle 3"/>
          <p:cNvSpPr>
            <a:spLocks noGrp="1" noChangeArrowheads="1"/>
          </p:cNvSpPr>
          <p:nvPr>
            <p:ph type="body" sz="half" idx="1"/>
          </p:nvPr>
        </p:nvSpPr>
        <p:spPr/>
        <p:txBody>
          <a:bodyPr>
            <a:noAutofit/>
          </a:bodyPr>
          <a:lstStyle/>
          <a:p>
            <a:pPr>
              <a:lnSpc>
                <a:spcPct val="80000"/>
              </a:lnSpc>
            </a:pPr>
            <a:r>
              <a:rPr lang="ru-RU" sz="1600" b="1" dirty="0"/>
              <a:t>Звук, цвет и внешний вид гнева</a:t>
            </a:r>
            <a:endParaRPr lang="ru-RU" sz="1600" dirty="0"/>
          </a:p>
          <a:p>
            <a:pPr>
              <a:lnSpc>
                <a:spcPct val="80000"/>
              </a:lnSpc>
              <a:buFont typeface="Wingdings" pitchFamily="2" charset="2"/>
              <a:buNone/>
            </a:pPr>
            <a:r>
              <a:rPr lang="ru-RU" sz="1600" dirty="0"/>
              <a:t>      Мы можем чувствовать себя </a:t>
            </a:r>
            <a:r>
              <a:rPr lang="ru-RU" sz="1600" b="1" i="1" dirty="0"/>
              <a:t>неудобно, неприятно, раздражённо, </a:t>
            </a:r>
            <a:r>
              <a:rPr lang="ru-RU" sz="1600" b="1" i="1" dirty="0" err="1"/>
              <a:t>раздосодованно</a:t>
            </a:r>
            <a:r>
              <a:rPr lang="ru-RU" sz="1600" b="1" i="1" dirty="0"/>
              <a:t>, </a:t>
            </a:r>
            <a:r>
              <a:rPr lang="ru-RU" sz="1600" b="1" i="1" dirty="0" err="1"/>
              <a:t>расстроенно</a:t>
            </a:r>
            <a:r>
              <a:rPr lang="ru-RU" sz="1600" b="1" i="1" dirty="0"/>
              <a:t>, огорчённо, уныло, сердито, разочарованно,  возмущённо, негодование, ошеломленно, разгневанно, разъярённо, обезумевшими, рассвирепевшими, быть в бешенстве.</a:t>
            </a:r>
          </a:p>
          <a:p>
            <a:pPr>
              <a:lnSpc>
                <a:spcPct val="80000"/>
              </a:lnSpc>
            </a:pPr>
            <a:r>
              <a:rPr lang="ru-RU" sz="1600" b="1" dirty="0"/>
              <a:t>Гнев окрашивает наше видение мира:</a:t>
            </a:r>
            <a:endParaRPr lang="ru-RU" sz="1600" dirty="0"/>
          </a:p>
          <a:p>
            <a:pPr>
              <a:lnSpc>
                <a:spcPct val="80000"/>
              </a:lnSpc>
            </a:pPr>
            <a:r>
              <a:rPr lang="ru-RU" sz="1600" b="1" i="1" dirty="0"/>
              <a:t>мы белеем от гнева, краснеем от злости, слепнем от ярости, наши глаза мечут огонь.</a:t>
            </a:r>
          </a:p>
          <a:p>
            <a:pPr>
              <a:lnSpc>
                <a:spcPct val="80000"/>
              </a:lnSpc>
            </a:pPr>
            <a:r>
              <a:rPr lang="ru-RU" sz="1600" b="1" dirty="0"/>
              <a:t>Гнев меняет язык нашего тела: </a:t>
            </a:r>
            <a:r>
              <a:rPr lang="ru-RU" sz="1600" b="1" i="1" dirty="0"/>
              <a:t>мы вспыхиваем, хмурим брови, сжимаем кулаки, раздуваем ноздри, у нас звенит в ушах и наша кровь кипит, у нас учащённо бьётся сердце. Всё наше тело трясёт.</a:t>
            </a:r>
          </a:p>
          <a:p>
            <a:pPr>
              <a:lnSpc>
                <a:spcPct val="80000"/>
              </a:lnSpc>
            </a:pPr>
            <a:r>
              <a:rPr lang="ru-RU" sz="1600" b="1" dirty="0"/>
              <a:t>Когда мы злимся, то мы не похожи на себя: </a:t>
            </a:r>
            <a:r>
              <a:rPr lang="ru-RU" sz="1600" b="1" i="1" dirty="0"/>
              <a:t>мы кипим от ярости, шипим, взвинчиваем себя, вспыхиваем, взрываемся </a:t>
            </a:r>
          </a:p>
        </p:txBody>
      </p:sp>
      <p:sp>
        <p:nvSpPr>
          <p:cNvPr id="46084" name="Rectangle 4"/>
          <p:cNvSpPr>
            <a:spLocks noGrp="1" noChangeArrowheads="1"/>
          </p:cNvSpPr>
          <p:nvPr>
            <p:ph type="body" sz="half" idx="2"/>
          </p:nvPr>
        </p:nvSpPr>
        <p:spPr/>
        <p:txBody>
          <a:bodyPr/>
          <a:lstStyle/>
          <a:p>
            <a:pPr>
              <a:lnSpc>
                <a:spcPct val="80000"/>
              </a:lnSpc>
            </a:pPr>
            <a:endParaRPr lang="ru-RU" sz="1200"/>
          </a:p>
        </p:txBody>
      </p:sp>
      <p:pic>
        <p:nvPicPr>
          <p:cNvPr id="46085" name="Picture 5" descr="FISTSLAM"/>
          <p:cNvPicPr>
            <a:picLocks noChangeAspect="1" noChangeArrowheads="1"/>
          </p:cNvPicPr>
          <p:nvPr/>
        </p:nvPicPr>
        <p:blipFill>
          <a:blip r:embed="rId3" cstate="print"/>
          <a:srcRect/>
          <a:stretch>
            <a:fillRect/>
          </a:stretch>
        </p:blipFill>
        <p:spPr bwMode="auto">
          <a:xfrm>
            <a:off x="4932363" y="1916113"/>
            <a:ext cx="3384550" cy="3673475"/>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ru-RU" sz="5400" b="1" i="1"/>
              <a:t>«Вулкан»</a:t>
            </a:r>
          </a:p>
        </p:txBody>
      </p:sp>
      <p:sp>
        <p:nvSpPr>
          <p:cNvPr id="49155" name="Rectangle 3"/>
          <p:cNvSpPr>
            <a:spLocks noGrp="1" noChangeArrowheads="1"/>
          </p:cNvSpPr>
          <p:nvPr>
            <p:ph type="body" sz="half" idx="1"/>
          </p:nvPr>
        </p:nvSpPr>
        <p:spPr/>
        <p:txBody>
          <a:bodyPr/>
          <a:lstStyle/>
          <a:p>
            <a:pPr>
              <a:lnSpc>
                <a:spcPct val="90000"/>
              </a:lnSpc>
            </a:pPr>
            <a:r>
              <a:rPr lang="ru-RU" sz="2000" dirty="0"/>
              <a:t> нарисовать вулкан,  на каждой стороне вулкана, начиная с подножья, нужно написать чувства, эмоции, которые могут привести к взрыву (гневу, ярости). Таким образом, заполнится шкала нарастания эмоций.</a:t>
            </a:r>
          </a:p>
          <a:p>
            <a:pPr>
              <a:lnSpc>
                <a:spcPct val="90000"/>
              </a:lnSpc>
            </a:pPr>
            <a:r>
              <a:rPr lang="ru-RU" sz="2000" dirty="0"/>
              <a:t> На какой стадии вы еще контролируете себя? </a:t>
            </a:r>
            <a:endParaRPr lang="ru-RU" sz="2000" dirty="0" smtClean="0"/>
          </a:p>
          <a:p>
            <a:pPr>
              <a:lnSpc>
                <a:spcPct val="90000"/>
              </a:lnSpc>
            </a:pPr>
            <a:r>
              <a:rPr lang="ru-RU" sz="2000" dirty="0" smtClean="0"/>
              <a:t>Можете </a:t>
            </a:r>
            <a:r>
              <a:rPr lang="ru-RU" sz="2000" dirty="0"/>
              <a:t>остановиться и решить конфликт с минимальными потерями?</a:t>
            </a:r>
          </a:p>
          <a:p>
            <a:pPr>
              <a:lnSpc>
                <a:spcPct val="90000"/>
              </a:lnSpc>
            </a:pPr>
            <a:r>
              <a:rPr lang="ru-RU" sz="2000" dirty="0"/>
              <a:t> </a:t>
            </a:r>
            <a:r>
              <a:rPr lang="ru-RU" sz="2000" u="sng" dirty="0">
                <a:solidFill>
                  <a:srgbClr val="C00000"/>
                </a:solidFill>
              </a:rPr>
              <a:t>Отметьте это место.</a:t>
            </a:r>
          </a:p>
        </p:txBody>
      </p:sp>
      <p:sp>
        <p:nvSpPr>
          <p:cNvPr id="49156" name="Rectangle 4"/>
          <p:cNvSpPr>
            <a:spLocks noGrp="1" noChangeArrowheads="1"/>
          </p:cNvSpPr>
          <p:nvPr>
            <p:ph type="body" sz="half" idx="2"/>
          </p:nvPr>
        </p:nvSpPr>
        <p:spPr/>
        <p:txBody>
          <a:bodyPr/>
          <a:lstStyle/>
          <a:p>
            <a:pPr>
              <a:lnSpc>
                <a:spcPct val="90000"/>
              </a:lnSpc>
            </a:pPr>
            <a:endParaRPr lang="ru-RU" sz="2000"/>
          </a:p>
        </p:txBody>
      </p:sp>
      <p:pic>
        <p:nvPicPr>
          <p:cNvPr id="49157" name="Picture 5" descr="main-4878-c50b64cf4fcb46a0df22533bb7924fe6"/>
          <p:cNvPicPr>
            <a:picLocks noChangeAspect="1" noChangeArrowheads="1"/>
          </p:cNvPicPr>
          <p:nvPr/>
        </p:nvPicPr>
        <p:blipFill>
          <a:blip r:embed="rId2" cstate="print"/>
          <a:srcRect/>
          <a:stretch>
            <a:fillRect/>
          </a:stretch>
        </p:blipFill>
        <p:spPr bwMode="auto">
          <a:xfrm>
            <a:off x="4643438" y="1628775"/>
            <a:ext cx="3960812" cy="446405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Просмотр видеофильма</a:t>
            </a:r>
            <a:endParaRPr lang="ru-RU" dirty="0"/>
          </a:p>
        </p:txBody>
      </p:sp>
      <p:sp>
        <p:nvSpPr>
          <p:cNvPr id="3" name="Содержимое 2"/>
          <p:cNvSpPr>
            <a:spLocks noGrp="1"/>
          </p:cNvSpPr>
          <p:nvPr>
            <p:ph idx="1"/>
          </p:nvPr>
        </p:nvSpPr>
        <p:spPr/>
        <p:txBody>
          <a:bodyPr>
            <a:normAutofit/>
          </a:bodyPr>
          <a:lstStyle/>
          <a:p>
            <a:r>
              <a:rPr lang="ru-RU" sz="4000" dirty="0" smtClean="0"/>
              <a:t>О </a:t>
            </a:r>
            <a:r>
              <a:rPr lang="ru-RU" sz="4000" dirty="0" smtClean="0"/>
              <a:t>гневе.</a:t>
            </a:r>
            <a:endParaRPr lang="ru-RU" sz="4000" dirty="0"/>
          </a:p>
        </p:txBody>
      </p:sp>
      <p:pic>
        <p:nvPicPr>
          <p:cNvPr id="66562" name="Picture 2" descr="http://cs9711.userapi.com/u51755861/-14/x_07069edf.jpg"/>
          <p:cNvPicPr>
            <a:picLocks noChangeAspect="1" noChangeArrowheads="1"/>
          </p:cNvPicPr>
          <p:nvPr/>
        </p:nvPicPr>
        <p:blipFill>
          <a:blip r:embed="rId2" cstate="print"/>
          <a:srcRect/>
          <a:stretch>
            <a:fillRect/>
          </a:stretch>
        </p:blipFill>
        <p:spPr bwMode="auto">
          <a:xfrm>
            <a:off x="2339752" y="3068960"/>
            <a:ext cx="5143500" cy="3124201"/>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t>Виды педагогических конфликтов</a:t>
            </a:r>
            <a:endParaRPr lang="ru-RU" dirty="0"/>
          </a:p>
        </p:txBody>
      </p:sp>
      <p:sp>
        <p:nvSpPr>
          <p:cNvPr id="5" name="Подзаголовок 4"/>
          <p:cNvSpPr>
            <a:spLocks noGrp="1"/>
          </p:cNvSpPr>
          <p:nvPr>
            <p:ph type="subTitle" idx="1"/>
          </p:nvPr>
        </p:nvSpPr>
        <p:spPr/>
        <p:txBody>
          <a:bodyPr/>
          <a:lstStyle/>
          <a:p>
            <a:endParaRPr lang="ru-RU" dirty="0"/>
          </a:p>
        </p:txBody>
      </p:sp>
      <p:pic>
        <p:nvPicPr>
          <p:cNvPr id="6" name="Picture 2" descr="E:\27 марта\картинки к конфликту\autoczescidaro.pl.jpg"/>
          <p:cNvPicPr>
            <a:picLocks noChangeAspect="1" noChangeArrowheads="1"/>
          </p:cNvPicPr>
          <p:nvPr/>
        </p:nvPicPr>
        <p:blipFill>
          <a:blip r:embed="rId2" cstate="print"/>
          <a:srcRect/>
          <a:stretch>
            <a:fillRect/>
          </a:stretch>
        </p:blipFill>
        <p:spPr bwMode="auto">
          <a:xfrm>
            <a:off x="5940152" y="3429000"/>
            <a:ext cx="3203848" cy="2403819"/>
          </a:xfrm>
          <a:prstGeom prst="rect">
            <a:avLst/>
          </a:prstGeom>
          <a:noFill/>
        </p:spPr>
      </p:pic>
      <p:pic>
        <p:nvPicPr>
          <p:cNvPr id="7" name="Picture 2" descr="E:\27 марта\картинки к конфликту\imgpreview.jpg"/>
          <p:cNvPicPr>
            <a:picLocks noChangeAspect="1" noChangeArrowheads="1"/>
          </p:cNvPicPr>
          <p:nvPr/>
        </p:nvPicPr>
        <p:blipFill>
          <a:blip r:embed="rId3" cstate="print"/>
          <a:srcRect/>
          <a:stretch>
            <a:fillRect/>
          </a:stretch>
        </p:blipFill>
        <p:spPr bwMode="auto">
          <a:xfrm>
            <a:off x="899592" y="332656"/>
            <a:ext cx="2228850" cy="1944216"/>
          </a:xfrm>
          <a:prstGeom prst="rect">
            <a:avLst/>
          </a:prstGeom>
          <a:noFill/>
        </p:spPr>
      </p:pic>
    </p:spTree>
    <p:extLst>
      <p:ext uri="{BB962C8B-B14F-4D97-AF65-F5344CB8AC3E}">
        <p14:creationId xmlns="" xmlns:p14="http://schemas.microsoft.com/office/powerpoint/2010/main" val="26506629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Ценностные конфликты</a:t>
            </a:r>
            <a:r>
              <a:rPr lang="ru-RU" dirty="0" smtClean="0"/>
              <a:t/>
            </a:r>
            <a:br>
              <a:rPr lang="ru-RU" dirty="0" smtClean="0"/>
            </a:br>
            <a:endParaRPr lang="ru-RU" dirty="0"/>
          </a:p>
        </p:txBody>
      </p:sp>
      <p:sp>
        <p:nvSpPr>
          <p:cNvPr id="3" name="Объект 2"/>
          <p:cNvSpPr>
            <a:spLocks noGrp="1"/>
          </p:cNvSpPr>
          <p:nvPr>
            <p:ph idx="1"/>
          </p:nvPr>
        </p:nvSpPr>
        <p:spPr/>
        <p:txBody>
          <a:bodyPr>
            <a:normAutofit fontScale="55000" lnSpcReduction="20000"/>
          </a:bodyPr>
          <a:lstStyle/>
          <a:p>
            <a:pPr fontAlgn="base"/>
            <a:r>
              <a:rPr lang="ru-RU" b="1" dirty="0" smtClean="0"/>
              <a:t>Распространенные </a:t>
            </a:r>
            <a:r>
              <a:rPr lang="ru-RU" b="1" dirty="0"/>
              <a:t>формы.</a:t>
            </a:r>
            <a:r>
              <a:rPr lang="ru-RU" dirty="0"/>
              <a:t> Самыми распространенными формами таких конфликтов являются споры между образовательными и воспитательными </a:t>
            </a:r>
            <a:r>
              <a:rPr lang="ru-RU" dirty="0">
                <a:solidFill>
                  <a:srgbClr val="FF0000"/>
                </a:solidFill>
              </a:rPr>
              <a:t>ценностями родителей и педагогов</a:t>
            </a:r>
            <a:r>
              <a:rPr lang="ru-RU" dirty="0"/>
              <a:t>, а также расхождения во взглядах </a:t>
            </a:r>
            <a:r>
              <a:rPr lang="ru-RU" dirty="0">
                <a:solidFill>
                  <a:srgbClr val="FF0000"/>
                </a:solidFill>
              </a:rPr>
              <a:t>администрации школы и отдельных учителей</a:t>
            </a:r>
            <a:r>
              <a:rPr lang="ru-RU" dirty="0" smtClean="0">
                <a:solidFill>
                  <a:srgbClr val="FF0000"/>
                </a:solidFill>
              </a:rPr>
              <a:t>.</a:t>
            </a:r>
          </a:p>
          <a:p>
            <a:pPr fontAlgn="base"/>
            <a:r>
              <a:rPr lang="ru-RU" dirty="0" smtClean="0"/>
              <a:t> </a:t>
            </a:r>
            <a:r>
              <a:rPr lang="ru-RU" dirty="0"/>
              <a:t>Например, родители придерживаются жесткой модели воспитания, желая таким образом добиться от ребенка послушания, а учитель старается развивать способность к свободному самовыражению. </a:t>
            </a:r>
            <a:endParaRPr lang="ru-RU" dirty="0" smtClean="0"/>
          </a:p>
          <a:p>
            <a:pPr fontAlgn="base"/>
            <a:r>
              <a:rPr lang="ru-RU" dirty="0" smtClean="0"/>
              <a:t>Другим </a:t>
            </a:r>
            <a:r>
              <a:rPr lang="ru-RU" dirty="0"/>
              <a:t>вариантом ценностного конфликта могут быть разногласия </a:t>
            </a:r>
            <a:r>
              <a:rPr lang="ru-RU" dirty="0">
                <a:solidFill>
                  <a:srgbClr val="FF0000"/>
                </a:solidFill>
              </a:rPr>
              <a:t>между мировоззрениями детей, особенно в подростковом возрасте.</a:t>
            </a:r>
          </a:p>
          <a:p>
            <a:pPr fontAlgn="base"/>
            <a:r>
              <a:rPr lang="ru-RU" b="1" dirty="0"/>
              <a:t>Пути решения.</a:t>
            </a:r>
            <a:r>
              <a:rPr lang="ru-RU" dirty="0"/>
              <a:t> Решить ценностный конфликт какими-либо психотерапевтическими методами не получится</a:t>
            </a:r>
            <a:r>
              <a:rPr lang="ru-RU" dirty="0" smtClean="0"/>
              <a:t>.</a:t>
            </a:r>
          </a:p>
          <a:p>
            <a:pPr fontAlgn="base"/>
            <a:r>
              <a:rPr lang="ru-RU" dirty="0" smtClean="0"/>
              <a:t> </a:t>
            </a:r>
            <a:r>
              <a:rPr lang="ru-RU" dirty="0"/>
              <a:t>В этом случае нужно постараться наладить </a:t>
            </a:r>
            <a:r>
              <a:rPr lang="ru-RU" dirty="0">
                <a:solidFill>
                  <a:srgbClr val="FF0000"/>
                </a:solidFill>
              </a:rPr>
              <a:t>диалог </a:t>
            </a:r>
            <a:r>
              <a:rPr lang="ru-RU" dirty="0"/>
              <a:t>между сторонами. </a:t>
            </a:r>
            <a:endParaRPr lang="ru-RU" dirty="0" smtClean="0"/>
          </a:p>
          <a:p>
            <a:pPr fontAlgn="base"/>
            <a:r>
              <a:rPr lang="ru-RU" dirty="0" smtClean="0"/>
              <a:t>Если </a:t>
            </a:r>
            <a:r>
              <a:rPr lang="ru-RU" dirty="0"/>
              <a:t>это не удается, то единственным выходом из ситуации будет организация учебного процесса таким образом, чтобы люди контактировали преимущественно с теми, кто близок им по ценностным ориентациям. </a:t>
            </a:r>
            <a:endParaRPr lang="ru-RU" dirty="0" smtClean="0"/>
          </a:p>
          <a:p>
            <a:pPr fontAlgn="base"/>
            <a:r>
              <a:rPr lang="ru-RU" dirty="0" smtClean="0"/>
              <a:t>Это </a:t>
            </a:r>
            <a:r>
              <a:rPr lang="ru-RU" dirty="0"/>
              <a:t>позволит избежать возникновения разногласий в заведомо спорных областях.</a:t>
            </a:r>
          </a:p>
          <a:p>
            <a:endParaRPr lang="ru-RU" dirty="0"/>
          </a:p>
        </p:txBody>
      </p:sp>
    </p:spTree>
    <p:extLst>
      <p:ext uri="{BB962C8B-B14F-4D97-AF65-F5344CB8AC3E}">
        <p14:creationId xmlns="" xmlns:p14="http://schemas.microsoft.com/office/powerpoint/2010/main" val="4843115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Личностно-психологические конфликты</a:t>
            </a:r>
            <a:r>
              <a:rPr lang="ru-RU" dirty="0" smtClean="0"/>
              <a:t/>
            </a:r>
            <a:br>
              <a:rPr lang="ru-RU" dirty="0" smtClean="0"/>
            </a:br>
            <a:endParaRPr lang="ru-RU" dirty="0"/>
          </a:p>
        </p:txBody>
      </p:sp>
      <p:sp>
        <p:nvSpPr>
          <p:cNvPr id="3" name="Объект 2"/>
          <p:cNvSpPr>
            <a:spLocks noGrp="1"/>
          </p:cNvSpPr>
          <p:nvPr>
            <p:ph idx="1"/>
          </p:nvPr>
        </p:nvSpPr>
        <p:spPr/>
        <p:txBody>
          <a:bodyPr>
            <a:normAutofit fontScale="70000" lnSpcReduction="20000"/>
          </a:bodyPr>
          <a:lstStyle/>
          <a:p>
            <a:pPr fontAlgn="base"/>
            <a:r>
              <a:rPr lang="ru-RU" b="1" dirty="0" smtClean="0"/>
              <a:t>Распространенные </a:t>
            </a:r>
            <a:r>
              <a:rPr lang="ru-RU" b="1" dirty="0"/>
              <a:t>формы.</a:t>
            </a:r>
            <a:r>
              <a:rPr lang="ru-RU" dirty="0"/>
              <a:t> Такие конфликты могут возникать между </a:t>
            </a:r>
            <a:r>
              <a:rPr lang="ru-RU" dirty="0">
                <a:solidFill>
                  <a:srgbClr val="FF0000"/>
                </a:solidFill>
              </a:rPr>
              <a:t>сверстниками (</a:t>
            </a:r>
            <a:r>
              <a:rPr lang="ru-RU" dirty="0" err="1">
                <a:solidFill>
                  <a:srgbClr val="FF0000"/>
                </a:solidFill>
              </a:rPr>
              <a:t>внутривозрастные</a:t>
            </a:r>
            <a:r>
              <a:rPr lang="ru-RU" dirty="0">
                <a:solidFill>
                  <a:srgbClr val="FF0000"/>
                </a:solidFill>
              </a:rPr>
              <a:t> или </a:t>
            </a:r>
            <a:r>
              <a:rPr lang="ru-RU" dirty="0" err="1">
                <a:solidFill>
                  <a:srgbClr val="FF0000"/>
                </a:solidFill>
              </a:rPr>
              <a:t>межвозрастные</a:t>
            </a:r>
            <a:r>
              <a:rPr lang="ru-RU" dirty="0">
                <a:solidFill>
                  <a:srgbClr val="FF0000"/>
                </a:solidFill>
              </a:rPr>
              <a:t>), между учениками и педагогами, между педагогами и родителями. </a:t>
            </a:r>
            <a:endParaRPr lang="ru-RU" dirty="0" smtClean="0">
              <a:solidFill>
                <a:srgbClr val="FF0000"/>
              </a:solidFill>
            </a:endParaRPr>
          </a:p>
          <a:p>
            <a:pPr fontAlgn="base"/>
            <a:r>
              <a:rPr lang="ru-RU" dirty="0" smtClean="0"/>
              <a:t>Самыми </a:t>
            </a:r>
            <a:r>
              <a:rPr lang="ru-RU" dirty="0"/>
              <a:t>распространенными, как среди учителей, так и среди школьников, являются конфликты по принципу «не сошлись характерами». </a:t>
            </a:r>
            <a:endParaRPr lang="ru-RU" dirty="0" smtClean="0"/>
          </a:p>
          <a:p>
            <a:pPr fontAlgn="base"/>
            <a:r>
              <a:rPr lang="ru-RU" dirty="0" smtClean="0"/>
              <a:t>В </a:t>
            </a:r>
            <a:r>
              <a:rPr lang="ru-RU" dirty="0"/>
              <a:t>большинстве случаев они связаны со стремлением к самоутверждению и борьбой за лидерство, часто проявляются в виде </a:t>
            </a:r>
            <a:r>
              <a:rPr lang="ru-RU" i="1" u="sng" dirty="0">
                <a:hlinkClick r:id="rId2"/>
              </a:rPr>
              <a:t>агрессии</a:t>
            </a:r>
            <a:r>
              <a:rPr lang="ru-RU" dirty="0"/>
              <a:t>.</a:t>
            </a:r>
          </a:p>
          <a:p>
            <a:pPr fontAlgn="base"/>
            <a:r>
              <a:rPr lang="ru-RU" b="1" dirty="0"/>
              <a:t>Пути решения.</a:t>
            </a:r>
            <a:r>
              <a:rPr lang="ru-RU" dirty="0"/>
              <a:t> Для решения таких конфликтов требуется </a:t>
            </a:r>
            <a:r>
              <a:rPr lang="ru-RU" dirty="0">
                <a:solidFill>
                  <a:srgbClr val="FF0000"/>
                </a:solidFill>
              </a:rPr>
              <a:t>психологическая корректировка. </a:t>
            </a:r>
            <a:endParaRPr lang="ru-RU" dirty="0" smtClean="0">
              <a:solidFill>
                <a:srgbClr val="FF0000"/>
              </a:solidFill>
            </a:endParaRPr>
          </a:p>
          <a:p>
            <a:pPr fontAlgn="base"/>
            <a:r>
              <a:rPr lang="ru-RU" dirty="0" smtClean="0"/>
              <a:t>В </a:t>
            </a:r>
            <a:r>
              <a:rPr lang="ru-RU" dirty="0"/>
              <a:t>подобных случаях эффективными будут специальные тренинги, групповые и/или индивидуальные курсы терапии.</a:t>
            </a:r>
          </a:p>
          <a:p>
            <a:endParaRPr lang="ru-RU" dirty="0"/>
          </a:p>
        </p:txBody>
      </p:sp>
      <p:pic>
        <p:nvPicPr>
          <p:cNvPr id="11266" name="Picture 2" descr="E:\27 марта\картинки к конфликту\one_on_one_competition_800_wht.png"/>
          <p:cNvPicPr>
            <a:picLocks noChangeAspect="1" noChangeArrowheads="1"/>
          </p:cNvPicPr>
          <p:nvPr/>
        </p:nvPicPr>
        <p:blipFill>
          <a:blip r:embed="rId3" cstate="print"/>
          <a:srcRect/>
          <a:stretch>
            <a:fillRect/>
          </a:stretch>
        </p:blipFill>
        <p:spPr bwMode="auto">
          <a:xfrm>
            <a:off x="5940152" y="5610225"/>
            <a:ext cx="2857500" cy="1247775"/>
          </a:xfrm>
          <a:prstGeom prst="rect">
            <a:avLst/>
          </a:prstGeom>
          <a:noFill/>
        </p:spPr>
      </p:pic>
    </p:spTree>
    <p:extLst>
      <p:ext uri="{BB962C8B-B14F-4D97-AF65-F5344CB8AC3E}">
        <p14:creationId xmlns="" xmlns:p14="http://schemas.microsoft.com/office/powerpoint/2010/main" val="3481287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Результаты анкетирования</a:t>
            </a:r>
            <a:endParaRPr lang="ru-RU" dirty="0"/>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3384201499"/>
              </p:ext>
            </p:extLst>
          </p:nvPr>
        </p:nvGraphicFramePr>
        <p:xfrm>
          <a:off x="457200" y="1752600"/>
          <a:ext cx="8229601" cy="4846320"/>
        </p:xfrm>
        <a:graphic>
          <a:graphicData uri="http://schemas.openxmlformats.org/drawingml/2006/table">
            <a:tbl>
              <a:tblPr firstRow="1" bandRow="1">
                <a:tableStyleId>{5C22544A-7EE6-4342-B048-85BDC9FD1C3A}</a:tableStyleId>
              </a:tblPr>
              <a:tblGrid>
                <a:gridCol w="2184399"/>
                <a:gridCol w="1930400"/>
                <a:gridCol w="2225965"/>
                <a:gridCol w="1888837"/>
              </a:tblGrid>
              <a:tr h="370840">
                <a:tc>
                  <a:txBody>
                    <a:bodyPr/>
                    <a:lstStyle/>
                    <a:p>
                      <a:r>
                        <a:rPr lang="ru-RU" dirty="0" smtClean="0"/>
                        <a:t>Дети</a:t>
                      </a:r>
                      <a:endParaRPr lang="ru-RU" dirty="0"/>
                    </a:p>
                  </a:txBody>
                  <a:tcPr marL="91439" marR="91439">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ru-RU" dirty="0" smtClean="0"/>
                        <a:t>Характерно</a:t>
                      </a:r>
                      <a:endParaRPr lang="ru-RU"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ru-RU" dirty="0" smtClean="0"/>
                        <a:t>Педагоги</a:t>
                      </a:r>
                      <a:endParaRPr lang="ru-RU"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Характерно</a:t>
                      </a:r>
                    </a:p>
                    <a:p>
                      <a:endParaRPr lang="ru-RU" dirty="0"/>
                    </a:p>
                  </a:txBody>
                  <a:tcPr marL="91439" marR="91439">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r>
                        <a:rPr lang="ru-RU" dirty="0" smtClean="0"/>
                        <a:t>Драка</a:t>
                      </a:r>
                    </a:p>
                    <a:p>
                      <a:r>
                        <a:rPr lang="ru-RU" dirty="0" smtClean="0"/>
                        <a:t>Спор</a:t>
                      </a:r>
                    </a:p>
                    <a:p>
                      <a:r>
                        <a:rPr lang="ru-RU" dirty="0" smtClean="0"/>
                        <a:t>Злость</a:t>
                      </a:r>
                    </a:p>
                    <a:p>
                      <a:r>
                        <a:rPr lang="ru-RU" dirty="0" smtClean="0"/>
                        <a:t>Обида</a:t>
                      </a:r>
                    </a:p>
                    <a:p>
                      <a:r>
                        <a:rPr lang="ru-RU" dirty="0" smtClean="0"/>
                        <a:t>Разногласия</a:t>
                      </a:r>
                    </a:p>
                    <a:p>
                      <a:r>
                        <a:rPr lang="ru-RU" dirty="0" smtClean="0"/>
                        <a:t>Непонимание</a:t>
                      </a:r>
                    </a:p>
                    <a:p>
                      <a:r>
                        <a:rPr lang="ru-RU" dirty="0" smtClean="0"/>
                        <a:t>Обзывание</a:t>
                      </a:r>
                    </a:p>
                    <a:p>
                      <a:r>
                        <a:rPr lang="ru-RU" dirty="0" smtClean="0"/>
                        <a:t>Ненависть</a:t>
                      </a:r>
                    </a:p>
                    <a:p>
                      <a:r>
                        <a:rPr lang="ru-RU" dirty="0" smtClean="0"/>
                        <a:t>Ругань</a:t>
                      </a:r>
                    </a:p>
                    <a:p>
                      <a:r>
                        <a:rPr lang="ru-RU" dirty="0" smtClean="0"/>
                        <a:t>Конец дружбе</a:t>
                      </a:r>
                    </a:p>
                    <a:p>
                      <a:r>
                        <a:rPr lang="ru-RU" dirty="0" smtClean="0"/>
                        <a:t>Давление на нервы</a:t>
                      </a:r>
                    </a:p>
                    <a:p>
                      <a:r>
                        <a:rPr lang="ru-RU" dirty="0" smtClean="0"/>
                        <a:t>Война</a:t>
                      </a:r>
                    </a:p>
                    <a:p>
                      <a:r>
                        <a:rPr lang="ru-RU" dirty="0" smtClean="0"/>
                        <a:t>Крики</a:t>
                      </a:r>
                    </a:p>
                    <a:p>
                      <a:r>
                        <a:rPr lang="ru-RU" dirty="0" smtClean="0"/>
                        <a:t>Нетерпение</a:t>
                      </a:r>
                    </a:p>
                    <a:p>
                      <a:r>
                        <a:rPr lang="ru-RU" dirty="0" smtClean="0"/>
                        <a:t>вражда</a:t>
                      </a:r>
                      <a:endParaRPr lang="ru-RU" dirty="0"/>
                    </a:p>
                  </a:txBody>
                  <a:tcPr marL="91439" marR="91439">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ru-RU" dirty="0" smtClean="0"/>
                        <a:t>Яркие эмоции</a:t>
                      </a:r>
                    </a:p>
                    <a:p>
                      <a:r>
                        <a:rPr lang="ru-RU" dirty="0" smtClean="0"/>
                        <a:t>Категоричность </a:t>
                      </a:r>
                      <a:endParaRPr lang="ru-RU"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ru-RU" dirty="0" smtClean="0"/>
                        <a:t>Столкновение</a:t>
                      </a:r>
                    </a:p>
                    <a:p>
                      <a:r>
                        <a:rPr lang="ru-RU" dirty="0" smtClean="0"/>
                        <a:t>Непонимание</a:t>
                      </a:r>
                    </a:p>
                    <a:p>
                      <a:r>
                        <a:rPr lang="ru-RU" dirty="0" smtClean="0"/>
                        <a:t>Противостояние</a:t>
                      </a:r>
                    </a:p>
                    <a:p>
                      <a:r>
                        <a:rPr lang="ru-RU" dirty="0" smtClean="0"/>
                        <a:t>Раздор</a:t>
                      </a:r>
                    </a:p>
                    <a:p>
                      <a:r>
                        <a:rPr lang="ru-RU" dirty="0" smtClean="0"/>
                        <a:t>Размолвка</a:t>
                      </a:r>
                    </a:p>
                    <a:p>
                      <a:r>
                        <a:rPr lang="ru-RU" dirty="0" smtClean="0"/>
                        <a:t>Неприятность</a:t>
                      </a:r>
                    </a:p>
                    <a:p>
                      <a:r>
                        <a:rPr lang="ru-RU" dirty="0" smtClean="0"/>
                        <a:t>Дискомфорт</a:t>
                      </a:r>
                    </a:p>
                    <a:p>
                      <a:r>
                        <a:rPr lang="ru-RU" dirty="0" smtClean="0"/>
                        <a:t>Несовпадение</a:t>
                      </a:r>
                      <a:r>
                        <a:rPr lang="ru-RU" baseline="0" dirty="0" smtClean="0"/>
                        <a:t> взглядов</a:t>
                      </a:r>
                    </a:p>
                    <a:p>
                      <a:r>
                        <a:rPr lang="ru-RU" baseline="0" dirty="0" smtClean="0"/>
                        <a:t>Агрессия</a:t>
                      </a:r>
                    </a:p>
                    <a:p>
                      <a:r>
                        <a:rPr lang="ru-RU" baseline="0" dirty="0" smtClean="0"/>
                        <a:t>Вспышка</a:t>
                      </a:r>
                    </a:p>
                    <a:p>
                      <a:r>
                        <a:rPr lang="ru-RU" baseline="0" dirty="0" smtClean="0"/>
                        <a:t>Спор</a:t>
                      </a:r>
                    </a:p>
                    <a:p>
                      <a:r>
                        <a:rPr lang="ru-RU" baseline="0" dirty="0" smtClean="0"/>
                        <a:t>Дискуссия</a:t>
                      </a:r>
                    </a:p>
                    <a:p>
                      <a:r>
                        <a:rPr lang="ru-RU" baseline="0" dirty="0" smtClean="0"/>
                        <a:t>скандал</a:t>
                      </a:r>
                      <a:endParaRPr lang="ru-RU"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Действия</a:t>
                      </a:r>
                    </a:p>
                    <a:p>
                      <a:r>
                        <a:rPr lang="ru-RU" dirty="0" smtClean="0"/>
                        <a:t>Эмоций меньше</a:t>
                      </a:r>
                      <a:endParaRPr lang="ru-RU" dirty="0"/>
                    </a:p>
                  </a:txBody>
                  <a:tcPr marL="91439" marR="91439">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 xmlns:p14="http://schemas.microsoft.com/office/powerpoint/2010/main" val="26344174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Ресурсно-средовые конфликты</a:t>
            </a:r>
            <a:endParaRPr lang="ru-RU" dirty="0"/>
          </a:p>
        </p:txBody>
      </p:sp>
      <p:sp>
        <p:nvSpPr>
          <p:cNvPr id="3" name="Объект 2"/>
          <p:cNvSpPr>
            <a:spLocks noGrp="1"/>
          </p:cNvSpPr>
          <p:nvPr>
            <p:ph idx="1"/>
          </p:nvPr>
        </p:nvSpPr>
        <p:spPr/>
        <p:txBody>
          <a:bodyPr>
            <a:normAutofit fontScale="55000" lnSpcReduction="20000"/>
          </a:bodyPr>
          <a:lstStyle/>
          <a:p>
            <a:pPr fontAlgn="base"/>
            <a:r>
              <a:rPr lang="ru-RU" sz="3800" b="1" dirty="0" smtClean="0"/>
              <a:t>Распространенные </a:t>
            </a:r>
            <a:r>
              <a:rPr lang="ru-RU" sz="3800" b="1" dirty="0"/>
              <a:t>формы.</a:t>
            </a:r>
            <a:r>
              <a:rPr lang="ru-RU" sz="3800" dirty="0"/>
              <a:t> Сама организация образовательного процесса является потенциально конфликтной и обычно связана с дефицитом необходимых для этого ресурсов. </a:t>
            </a:r>
            <a:endParaRPr lang="ru-RU" sz="3800" dirty="0" smtClean="0"/>
          </a:p>
          <a:p>
            <a:pPr fontAlgn="base"/>
            <a:r>
              <a:rPr lang="ru-RU" sz="3800" dirty="0" smtClean="0"/>
              <a:t>Спорные </a:t>
            </a:r>
            <a:r>
              <a:rPr lang="ru-RU" sz="3800" dirty="0"/>
              <a:t>ситуации могут возникать </a:t>
            </a:r>
            <a:r>
              <a:rPr lang="ru-RU" sz="3800" dirty="0">
                <a:solidFill>
                  <a:srgbClr val="FF0000"/>
                </a:solidFill>
              </a:rPr>
              <a:t>между родителями и педагогом, между педагогом и учениками, между педагогом и администрацией. </a:t>
            </a:r>
            <a:endParaRPr lang="ru-RU" sz="3800" dirty="0" smtClean="0">
              <a:solidFill>
                <a:srgbClr val="FF0000"/>
              </a:solidFill>
            </a:endParaRPr>
          </a:p>
          <a:p>
            <a:pPr fontAlgn="base"/>
            <a:r>
              <a:rPr lang="ru-RU" sz="3800" dirty="0" smtClean="0"/>
              <a:t>Наиболее </a:t>
            </a:r>
            <a:r>
              <a:rPr lang="ru-RU" sz="3800" dirty="0"/>
              <a:t>часты такие конфликты в общеобразовательных школах, так как в них обычно остро, в отличие от частных учебных учреждений, ощущается нехватка необходимых материалов.</a:t>
            </a:r>
          </a:p>
          <a:p>
            <a:pPr fontAlgn="base"/>
            <a:r>
              <a:rPr lang="ru-RU" sz="3800" b="1" dirty="0"/>
              <a:t>Пути решения.</a:t>
            </a:r>
            <a:r>
              <a:rPr lang="ru-RU" sz="3800" dirty="0"/>
              <a:t> В большинстве случаев для разрешения ресурсно-средового конфликта достаточно изменения подхода к организации </a:t>
            </a:r>
            <a:r>
              <a:rPr lang="ru-RU" sz="3800" dirty="0">
                <a:solidFill>
                  <a:srgbClr val="FF0000"/>
                </a:solidFill>
              </a:rPr>
              <a:t>среды </a:t>
            </a:r>
            <a:r>
              <a:rPr lang="ru-RU" sz="3800" dirty="0" smtClean="0">
                <a:solidFill>
                  <a:srgbClr val="FF0000"/>
                </a:solidFill>
              </a:rPr>
              <a:t>образования(расписание</a:t>
            </a:r>
            <a:r>
              <a:rPr lang="ru-RU" sz="3800" dirty="0" smtClean="0"/>
              <a:t>, размещение, режим).</a:t>
            </a:r>
          </a:p>
          <a:p>
            <a:pPr fontAlgn="base"/>
            <a:r>
              <a:rPr lang="ru-RU" sz="3800" dirty="0" smtClean="0"/>
              <a:t> </a:t>
            </a:r>
            <a:r>
              <a:rPr lang="ru-RU" sz="3800" dirty="0"/>
              <a:t>Она должна быть более грамотной и обдуманной.</a:t>
            </a:r>
          </a:p>
          <a:p>
            <a:endParaRPr lang="ru-RU" dirty="0"/>
          </a:p>
        </p:txBody>
      </p:sp>
    </p:spTree>
    <p:extLst>
      <p:ext uri="{BB962C8B-B14F-4D97-AF65-F5344CB8AC3E}">
        <p14:creationId xmlns="" xmlns:p14="http://schemas.microsoft.com/office/powerpoint/2010/main" val="40762100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85813" y="214313"/>
            <a:ext cx="7859712" cy="850900"/>
          </a:xfrm>
        </p:spPr>
        <p:txBody>
          <a:bodyPr>
            <a:normAutofit fontScale="90000"/>
          </a:bodyPr>
          <a:lstStyle/>
          <a:p>
            <a:pPr marL="838200" indent="-838200" eaLnBrk="1" hangingPunct="1"/>
            <a:r>
              <a:rPr lang="ru-RU" sz="3200" b="1" smtClean="0">
                <a:latin typeface="Times New Roman" pitchFamily="18" charset="0"/>
                <a:cs typeface="Times New Roman" pitchFamily="18" charset="0"/>
              </a:rPr>
              <a:t>Особенности педагогических конфликтов</a:t>
            </a:r>
          </a:p>
        </p:txBody>
      </p:sp>
      <p:sp>
        <p:nvSpPr>
          <p:cNvPr id="11267" name="Rectangle 3"/>
          <p:cNvSpPr>
            <a:spLocks noGrp="1" noChangeArrowheads="1"/>
          </p:cNvSpPr>
          <p:nvPr>
            <p:ph type="body" idx="1"/>
          </p:nvPr>
        </p:nvSpPr>
        <p:spPr>
          <a:xfrm>
            <a:off x="323850" y="1484313"/>
            <a:ext cx="8280400" cy="5113337"/>
          </a:xfrm>
        </p:spPr>
        <p:txBody>
          <a:bodyPr/>
          <a:lstStyle/>
          <a:p>
            <a:pPr marL="609600" indent="-609600" eaLnBrk="1" hangingPunct="1">
              <a:buFontTx/>
              <a:buAutoNum type="arabicPeriod"/>
            </a:pPr>
            <a:r>
              <a:rPr lang="ru-RU" dirty="0" smtClean="0">
                <a:latin typeface="Times New Roman" pitchFamily="18" charset="0"/>
                <a:cs typeface="Times New Roman" pitchFamily="18" charset="0"/>
              </a:rPr>
              <a:t>профессиональная </a:t>
            </a:r>
            <a:r>
              <a:rPr lang="ru-RU" dirty="0" smtClean="0">
                <a:solidFill>
                  <a:srgbClr val="FF0000"/>
                </a:solidFill>
                <a:latin typeface="Times New Roman" pitchFamily="18" charset="0"/>
                <a:cs typeface="Times New Roman" pitchFamily="18" charset="0"/>
              </a:rPr>
              <a:t>ответственность</a:t>
            </a:r>
            <a:r>
              <a:rPr lang="ru-RU" dirty="0" smtClean="0">
                <a:latin typeface="Times New Roman" pitchFamily="18" charset="0"/>
                <a:cs typeface="Times New Roman" pitchFamily="18" charset="0"/>
              </a:rPr>
              <a:t> учителя ;</a:t>
            </a:r>
          </a:p>
          <a:p>
            <a:pPr marL="609600" indent="-609600" eaLnBrk="1" hangingPunct="1">
              <a:buFontTx/>
              <a:buAutoNum type="arabicPeriod"/>
            </a:pPr>
            <a:r>
              <a:rPr lang="ru-RU" dirty="0" smtClean="0">
                <a:latin typeface="Times New Roman" pitchFamily="18" charset="0"/>
                <a:cs typeface="Times New Roman" pitchFamily="18" charset="0"/>
              </a:rPr>
              <a:t> участники конфликтов имеют различный </a:t>
            </a:r>
            <a:r>
              <a:rPr lang="ru-RU" dirty="0" smtClean="0">
                <a:solidFill>
                  <a:srgbClr val="FF0000"/>
                </a:solidFill>
                <a:latin typeface="Times New Roman" pitchFamily="18" charset="0"/>
                <a:cs typeface="Times New Roman" pitchFamily="18" charset="0"/>
              </a:rPr>
              <a:t>социальный статус</a:t>
            </a:r>
            <a:r>
              <a:rPr lang="ru-RU" dirty="0" smtClean="0">
                <a:latin typeface="Times New Roman" pitchFamily="18" charset="0"/>
                <a:cs typeface="Times New Roman" pitchFamily="18" charset="0"/>
              </a:rPr>
              <a:t>;</a:t>
            </a:r>
          </a:p>
          <a:p>
            <a:pPr marL="609600" indent="-609600" eaLnBrk="1" hangingPunct="1">
              <a:buFontTx/>
              <a:buAutoNum type="arabicPeriod"/>
            </a:pPr>
            <a:r>
              <a:rPr lang="ru-RU" dirty="0" smtClean="0">
                <a:latin typeface="Times New Roman" pitchFamily="18" charset="0"/>
                <a:cs typeface="Times New Roman" pitchFamily="18" charset="0"/>
              </a:rPr>
              <a:t>разница </a:t>
            </a:r>
            <a:r>
              <a:rPr lang="ru-RU" dirty="0" smtClean="0">
                <a:solidFill>
                  <a:srgbClr val="FF0000"/>
                </a:solidFill>
                <a:latin typeface="Times New Roman" pitchFamily="18" charset="0"/>
                <a:cs typeface="Times New Roman" pitchFamily="18" charset="0"/>
              </a:rPr>
              <a:t>возраста и жизненного опыта </a:t>
            </a:r>
            <a:r>
              <a:rPr lang="ru-RU" dirty="0" smtClean="0">
                <a:latin typeface="Times New Roman" pitchFamily="18" charset="0"/>
                <a:cs typeface="Times New Roman" pitchFamily="18" charset="0"/>
              </a:rPr>
              <a:t>участников конфликта; </a:t>
            </a:r>
          </a:p>
          <a:p>
            <a:pPr marL="609600" indent="-609600" eaLnBrk="1" hangingPunct="1">
              <a:buFontTx/>
              <a:buAutoNum type="arabicPeriod"/>
            </a:pPr>
            <a:r>
              <a:rPr lang="ru-RU" dirty="0" smtClean="0">
                <a:latin typeface="Times New Roman" pitchFamily="18" charset="0"/>
                <a:cs typeface="Times New Roman" pitchFamily="18" charset="0"/>
              </a:rPr>
              <a:t>различное понимание событий и их </a:t>
            </a:r>
            <a:r>
              <a:rPr lang="ru-RU" dirty="0" smtClean="0">
                <a:solidFill>
                  <a:srgbClr val="FF0000"/>
                </a:solidFill>
                <a:latin typeface="Times New Roman" pitchFamily="18" charset="0"/>
                <a:cs typeface="Times New Roman" pitchFamily="18" charset="0"/>
              </a:rPr>
              <a:t>причин </a:t>
            </a:r>
            <a:r>
              <a:rPr lang="ru-RU" dirty="0" smtClean="0">
                <a:latin typeface="Times New Roman" pitchFamily="18" charset="0"/>
                <a:cs typeface="Times New Roman" pitchFamily="18" charset="0"/>
              </a:rPr>
              <a:t>участниками конфликта</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611188" y="333375"/>
            <a:ext cx="8353425" cy="5832475"/>
          </a:xfrm>
        </p:spPr>
        <p:txBody>
          <a:bodyPr/>
          <a:lstStyle/>
          <a:p>
            <a:pPr marL="533400" indent="-533400" eaLnBrk="1" hangingPunct="1">
              <a:lnSpc>
                <a:spcPct val="80000"/>
              </a:lnSpc>
              <a:buFontTx/>
              <a:buAutoNum type="arabicPeriod" startAt="5"/>
            </a:pPr>
            <a:r>
              <a:rPr lang="ru-RU" sz="2800" dirty="0" smtClean="0">
                <a:latin typeface="Times New Roman" pitchFamily="18" charset="0"/>
                <a:cs typeface="Times New Roman" pitchFamily="18" charset="0"/>
              </a:rPr>
              <a:t>присутствие других учеников при конфликте делает их из свидетелей </a:t>
            </a:r>
            <a:r>
              <a:rPr lang="ru-RU" sz="2800" dirty="0" smtClean="0">
                <a:solidFill>
                  <a:srgbClr val="FF0000"/>
                </a:solidFill>
                <a:latin typeface="Times New Roman" pitchFamily="18" charset="0"/>
                <a:cs typeface="Times New Roman" pitchFamily="18" charset="0"/>
              </a:rPr>
              <a:t>участниками; </a:t>
            </a:r>
          </a:p>
          <a:p>
            <a:pPr marL="533400" indent="-533400" eaLnBrk="1" hangingPunct="1">
              <a:lnSpc>
                <a:spcPct val="80000"/>
              </a:lnSpc>
              <a:buFontTx/>
              <a:buAutoNum type="arabicPeriod" startAt="5"/>
            </a:pPr>
            <a:endParaRPr lang="ru-RU" sz="2800" dirty="0" smtClean="0">
              <a:latin typeface="Times New Roman" pitchFamily="18" charset="0"/>
              <a:cs typeface="Times New Roman" pitchFamily="18" charset="0"/>
            </a:endParaRPr>
          </a:p>
          <a:p>
            <a:pPr marL="533400" indent="-533400" eaLnBrk="1" hangingPunct="1">
              <a:lnSpc>
                <a:spcPct val="80000"/>
              </a:lnSpc>
              <a:buFontTx/>
              <a:buNone/>
            </a:pPr>
            <a:r>
              <a:rPr lang="ru-RU" sz="2800" dirty="0" smtClean="0">
                <a:latin typeface="Times New Roman" pitchFamily="18" charset="0"/>
                <a:cs typeface="Times New Roman" pitchFamily="18" charset="0"/>
              </a:rPr>
              <a:t> 6.	профессиональная позиция учителя в конфликте обязывает его на </a:t>
            </a:r>
            <a:r>
              <a:rPr lang="ru-RU" sz="2800" dirty="0" smtClean="0">
                <a:solidFill>
                  <a:srgbClr val="FF0000"/>
                </a:solidFill>
                <a:latin typeface="Times New Roman" pitchFamily="18" charset="0"/>
                <a:cs typeface="Times New Roman" pitchFamily="18" charset="0"/>
              </a:rPr>
              <a:t>первое место суметь поставить интересы ученика как формирующейся личности</a:t>
            </a:r>
            <a:r>
              <a:rPr lang="ru-RU" sz="2800" dirty="0" smtClean="0">
                <a:latin typeface="Times New Roman" pitchFamily="18" charset="0"/>
                <a:cs typeface="Times New Roman" pitchFamily="18" charset="0"/>
              </a:rPr>
              <a:t>;</a:t>
            </a:r>
          </a:p>
          <a:p>
            <a:pPr marL="533400" indent="-533400" eaLnBrk="1" hangingPunct="1">
              <a:lnSpc>
                <a:spcPct val="80000"/>
              </a:lnSpc>
              <a:buFontTx/>
              <a:buAutoNum type="arabicPeriod" startAt="7"/>
            </a:pPr>
            <a:r>
              <a:rPr lang="ru-RU" sz="2800" dirty="0" smtClean="0">
                <a:latin typeface="Times New Roman" pitchFamily="18" charset="0"/>
                <a:cs typeface="Times New Roman" pitchFamily="18" charset="0"/>
              </a:rPr>
              <a:t>всякая ошибка учителя </a:t>
            </a:r>
            <a:r>
              <a:rPr lang="ru-RU" sz="2800" dirty="0" smtClean="0">
                <a:solidFill>
                  <a:srgbClr val="FF0000"/>
                </a:solidFill>
                <a:latin typeface="Times New Roman" pitchFamily="18" charset="0"/>
                <a:cs typeface="Times New Roman" pitchFamily="18" charset="0"/>
              </a:rPr>
              <a:t>порождает новые ситуации и конфликты, </a:t>
            </a:r>
            <a:r>
              <a:rPr lang="ru-RU" sz="2800" dirty="0" smtClean="0">
                <a:latin typeface="Times New Roman" pitchFamily="18" charset="0"/>
                <a:cs typeface="Times New Roman" pitchFamily="18" charset="0"/>
              </a:rPr>
              <a:t>в которые включаются другие ученики;</a:t>
            </a:r>
          </a:p>
          <a:p>
            <a:pPr marL="533400" indent="-533400" eaLnBrk="1" hangingPunct="1">
              <a:lnSpc>
                <a:spcPct val="80000"/>
              </a:lnSpc>
              <a:buFontTx/>
              <a:buAutoNum type="arabicPeriod" startAt="7"/>
            </a:pPr>
            <a:endParaRPr lang="ru-RU" sz="2800" dirty="0" smtClean="0">
              <a:latin typeface="Times New Roman" pitchFamily="18" charset="0"/>
              <a:cs typeface="Times New Roman" pitchFamily="18" charset="0"/>
            </a:endParaRPr>
          </a:p>
          <a:p>
            <a:pPr marL="533400" indent="-533400" eaLnBrk="1" hangingPunct="1">
              <a:lnSpc>
                <a:spcPct val="80000"/>
              </a:lnSpc>
              <a:buFontTx/>
              <a:buAutoNum type="arabicPeriod" startAt="8"/>
            </a:pPr>
            <a:r>
              <a:rPr lang="ru-RU" sz="2800" dirty="0" smtClean="0">
                <a:latin typeface="Times New Roman" pitchFamily="18" charset="0"/>
                <a:cs typeface="Times New Roman" pitchFamily="18" charset="0"/>
              </a:rPr>
              <a:t> конфликт в педагогической</a:t>
            </a:r>
          </a:p>
          <a:p>
            <a:pPr marL="533400" indent="-533400" eaLnBrk="1" hangingPunct="1">
              <a:lnSpc>
                <a:spcPct val="80000"/>
              </a:lnSpc>
              <a:buNone/>
            </a:pPr>
            <a:r>
              <a:rPr lang="ru-RU" sz="2800" dirty="0" smtClean="0">
                <a:latin typeface="Times New Roman" pitchFamily="18" charset="0"/>
                <a:cs typeface="Times New Roman" pitchFamily="18" charset="0"/>
              </a:rPr>
              <a:t>       деятельности </a:t>
            </a:r>
            <a:r>
              <a:rPr lang="ru-RU" sz="2800" dirty="0" smtClean="0">
                <a:solidFill>
                  <a:srgbClr val="FF0000"/>
                </a:solidFill>
                <a:latin typeface="Times New Roman" pitchFamily="18" charset="0"/>
                <a:cs typeface="Times New Roman" pitchFamily="18" charset="0"/>
              </a:rPr>
              <a:t>легче</a:t>
            </a:r>
          </a:p>
          <a:p>
            <a:pPr marL="533400" indent="-533400" eaLnBrk="1" hangingPunct="1">
              <a:lnSpc>
                <a:spcPct val="80000"/>
              </a:lnSpc>
              <a:buNone/>
            </a:pPr>
            <a:r>
              <a:rPr lang="ru-RU" sz="2800" dirty="0" smtClean="0">
                <a:solidFill>
                  <a:srgbClr val="FF0000"/>
                </a:solidFill>
                <a:latin typeface="Times New Roman" pitchFamily="18" charset="0"/>
                <a:cs typeface="Times New Roman" pitchFamily="18" charset="0"/>
              </a:rPr>
              <a:t>      предупредить</a:t>
            </a:r>
            <a:r>
              <a:rPr lang="ru-RU" sz="2800" dirty="0" smtClean="0">
                <a:latin typeface="Times New Roman" pitchFamily="18" charset="0"/>
                <a:cs typeface="Times New Roman" pitchFamily="18" charset="0"/>
              </a:rPr>
              <a:t>, чем успешно </a:t>
            </a:r>
          </a:p>
          <a:p>
            <a:pPr marL="533400" indent="-533400" eaLnBrk="1" hangingPunct="1">
              <a:lnSpc>
                <a:spcPct val="80000"/>
              </a:lnSpc>
              <a:buNone/>
            </a:pPr>
            <a:r>
              <a:rPr lang="ru-RU" sz="2800" dirty="0" smtClean="0">
                <a:latin typeface="Times New Roman" pitchFamily="18" charset="0"/>
                <a:cs typeface="Times New Roman" pitchFamily="18" charset="0"/>
              </a:rPr>
              <a:t>       разрешить.</a:t>
            </a:r>
          </a:p>
        </p:txBody>
      </p:sp>
      <p:pic>
        <p:nvPicPr>
          <p:cNvPr id="5122" name="Picture 2" descr="E:\27 марта\картинки к конфликту\chto_delat.jpg"/>
          <p:cNvPicPr>
            <a:picLocks noChangeAspect="1" noChangeArrowheads="1"/>
          </p:cNvPicPr>
          <p:nvPr/>
        </p:nvPicPr>
        <p:blipFill>
          <a:blip r:embed="rId2" cstate="print"/>
          <a:srcRect/>
          <a:stretch>
            <a:fillRect/>
          </a:stretch>
        </p:blipFill>
        <p:spPr bwMode="auto">
          <a:xfrm>
            <a:off x="6228184" y="3284984"/>
            <a:ext cx="2510532" cy="3374628"/>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Конфликт «Ученик — ученик»</a:t>
            </a:r>
            <a:r>
              <a:rPr lang="ru-RU" dirty="0" smtClean="0"/>
              <a:t/>
            </a:r>
            <a:br>
              <a:rPr lang="ru-RU" dirty="0" smtClean="0"/>
            </a:br>
            <a:endParaRPr lang="ru-RU" dirty="0"/>
          </a:p>
        </p:txBody>
      </p:sp>
      <p:sp>
        <p:nvSpPr>
          <p:cNvPr id="3" name="Объект 2"/>
          <p:cNvSpPr>
            <a:spLocks noGrp="1"/>
          </p:cNvSpPr>
          <p:nvPr>
            <p:ph idx="1"/>
          </p:nvPr>
        </p:nvSpPr>
        <p:spPr>
          <a:xfrm>
            <a:off x="457200" y="980728"/>
            <a:ext cx="8229600" cy="5145435"/>
          </a:xfrm>
        </p:spPr>
        <p:txBody>
          <a:bodyPr>
            <a:normAutofit fontScale="92500" lnSpcReduction="10000"/>
          </a:bodyPr>
          <a:lstStyle/>
          <a:p>
            <a:pPr>
              <a:buNone/>
            </a:pPr>
            <a:r>
              <a:rPr lang="ru-RU" b="1" dirty="0" smtClean="0">
                <a:solidFill>
                  <a:srgbClr val="FF0000"/>
                </a:solidFill>
              </a:rPr>
              <a:t>Причины </a:t>
            </a:r>
            <a:r>
              <a:rPr lang="ru-RU" b="1" dirty="0">
                <a:solidFill>
                  <a:srgbClr val="FF0000"/>
                </a:solidFill>
              </a:rPr>
              <a:t>конфликтов между учениками</a:t>
            </a:r>
            <a:endParaRPr lang="ru-RU" dirty="0">
              <a:solidFill>
                <a:srgbClr val="FF0000"/>
              </a:solidFill>
            </a:endParaRPr>
          </a:p>
          <a:p>
            <a:pPr lvl="0"/>
            <a:r>
              <a:rPr lang="ru-RU" dirty="0"/>
              <a:t>борьба за авторитет</a:t>
            </a:r>
          </a:p>
          <a:p>
            <a:pPr lvl="0"/>
            <a:r>
              <a:rPr lang="ru-RU" dirty="0"/>
              <a:t>соперничество</a:t>
            </a:r>
          </a:p>
          <a:p>
            <a:pPr lvl="0"/>
            <a:r>
              <a:rPr lang="ru-RU" dirty="0"/>
              <a:t>обман, сплетни</a:t>
            </a:r>
          </a:p>
          <a:p>
            <a:pPr lvl="0"/>
            <a:r>
              <a:rPr lang="ru-RU" dirty="0"/>
              <a:t>оскорбления</a:t>
            </a:r>
          </a:p>
          <a:p>
            <a:pPr lvl="0"/>
            <a:r>
              <a:rPr lang="ru-RU" dirty="0"/>
              <a:t>обиды</a:t>
            </a:r>
          </a:p>
          <a:p>
            <a:pPr lvl="0"/>
            <a:r>
              <a:rPr lang="ru-RU" dirty="0"/>
              <a:t>враждебность к любимым ученикам учителя</a:t>
            </a:r>
          </a:p>
          <a:p>
            <a:pPr lvl="0"/>
            <a:r>
              <a:rPr lang="ru-RU" dirty="0"/>
              <a:t>личная неприязнь к человеку</a:t>
            </a:r>
          </a:p>
          <a:p>
            <a:pPr lvl="0"/>
            <a:r>
              <a:rPr lang="ru-RU" dirty="0"/>
              <a:t>симпатия без взаимности</a:t>
            </a:r>
          </a:p>
          <a:p>
            <a:pPr lvl="0"/>
            <a:r>
              <a:rPr lang="ru-RU" dirty="0"/>
              <a:t>борьба за девочку (мальчика)</a:t>
            </a:r>
          </a:p>
          <a:p>
            <a:pPr marL="0" indent="0">
              <a:buNone/>
            </a:pPr>
            <a:endParaRPr lang="ru-RU" dirty="0"/>
          </a:p>
        </p:txBody>
      </p:sp>
      <p:pic>
        <p:nvPicPr>
          <p:cNvPr id="6146" name="Picture 2" descr="E:\27 марта\картинки к конфликту\holding_back_competitors_1600_clr_11096.png"/>
          <p:cNvPicPr>
            <a:picLocks noChangeAspect="1" noChangeArrowheads="1"/>
          </p:cNvPicPr>
          <p:nvPr/>
        </p:nvPicPr>
        <p:blipFill>
          <a:blip r:embed="rId3" cstate="print"/>
          <a:srcRect/>
          <a:stretch>
            <a:fillRect/>
          </a:stretch>
        </p:blipFill>
        <p:spPr bwMode="auto">
          <a:xfrm>
            <a:off x="5436096" y="1700808"/>
            <a:ext cx="3304659" cy="2857500"/>
          </a:xfrm>
          <a:prstGeom prst="rect">
            <a:avLst/>
          </a:prstGeom>
          <a:noFill/>
        </p:spPr>
      </p:pic>
    </p:spTree>
    <p:extLst>
      <p:ext uri="{BB962C8B-B14F-4D97-AF65-F5344CB8AC3E}">
        <p14:creationId xmlns="" xmlns:p14="http://schemas.microsoft.com/office/powerpoint/2010/main" val="1380960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Почему </a:t>
            </a:r>
            <a:r>
              <a:rPr lang="ru-RU" dirty="0" smtClean="0"/>
              <a:t>возникают конфликты</a:t>
            </a:r>
            <a:endParaRPr lang="ru-RU" dirty="0"/>
          </a:p>
        </p:txBody>
      </p:sp>
      <p:sp>
        <p:nvSpPr>
          <p:cNvPr id="3" name="Содержимое 2"/>
          <p:cNvSpPr>
            <a:spLocks noGrp="1"/>
          </p:cNvSpPr>
          <p:nvPr>
            <p:ph idx="1"/>
          </p:nvPr>
        </p:nvSpPr>
        <p:spPr/>
        <p:txBody>
          <a:bodyPr>
            <a:noAutofit/>
          </a:bodyPr>
          <a:lstStyle/>
          <a:p>
            <a:r>
              <a:rPr lang="ru-RU" sz="1600" dirty="0" smtClean="0"/>
              <a:t>Первая причина возникновения конфликтных ситуаций между учащимися – </a:t>
            </a:r>
            <a:r>
              <a:rPr lang="ru-RU" sz="1600" dirty="0" smtClean="0">
                <a:solidFill>
                  <a:srgbClr val="FF0000"/>
                </a:solidFill>
              </a:rPr>
              <a:t>это возраст.</a:t>
            </a:r>
          </a:p>
          <a:p>
            <a:r>
              <a:rPr lang="ru-RU" sz="1600" dirty="0" smtClean="0"/>
              <a:t> Агрессия в младшей школе – это результат </a:t>
            </a:r>
            <a:r>
              <a:rPr lang="ru-RU" sz="1600" dirty="0" smtClean="0">
                <a:solidFill>
                  <a:srgbClr val="FF0000"/>
                </a:solidFill>
              </a:rPr>
              <a:t>недостаточной социализации. </a:t>
            </a:r>
            <a:r>
              <a:rPr lang="ru-RU" sz="1600" dirty="0" smtClean="0"/>
              <a:t>Дети еще не понимают, как поступать по отношению к другим людям, не осознают разницы между «можно» и «нельзя».</a:t>
            </a:r>
          </a:p>
          <a:p>
            <a:r>
              <a:rPr lang="ru-RU" sz="1600" dirty="0" smtClean="0"/>
              <a:t> Конфликты в </a:t>
            </a:r>
            <a:r>
              <a:rPr lang="ru-RU" sz="1600" dirty="0" smtClean="0">
                <a:solidFill>
                  <a:srgbClr val="FF0000"/>
                </a:solidFill>
              </a:rPr>
              <a:t>средней школе </a:t>
            </a:r>
            <a:r>
              <a:rPr lang="ru-RU" sz="1600" dirty="0" smtClean="0"/>
              <a:t>– более осознанны. </a:t>
            </a:r>
            <a:endParaRPr lang="ru-RU" sz="1600" dirty="0" smtClean="0"/>
          </a:p>
          <a:p>
            <a:r>
              <a:rPr lang="ru-RU" sz="1600" dirty="0" smtClean="0"/>
              <a:t>Ученик </a:t>
            </a:r>
            <a:r>
              <a:rPr lang="ru-RU" sz="1600" dirty="0" smtClean="0"/>
              <a:t>понимает разницу между добром и злом</a:t>
            </a:r>
            <a:r>
              <a:rPr lang="ru-RU" sz="1600" dirty="0" smtClean="0"/>
              <a:t>.</a:t>
            </a:r>
          </a:p>
          <a:p>
            <a:r>
              <a:rPr lang="ru-RU" sz="1600" dirty="0" smtClean="0"/>
              <a:t> </a:t>
            </a:r>
            <a:r>
              <a:rPr lang="ru-RU" sz="1600" dirty="0" smtClean="0"/>
              <a:t>Здесь многое зависит от воспитания, авторитета учителя, как наблюдающей стороны. </a:t>
            </a:r>
            <a:endParaRPr lang="ru-RU" sz="1600" dirty="0" smtClean="0"/>
          </a:p>
          <a:p>
            <a:r>
              <a:rPr lang="ru-RU" sz="1600" dirty="0" smtClean="0"/>
              <a:t>Усложняются </a:t>
            </a:r>
            <a:r>
              <a:rPr lang="ru-RU" sz="1600" dirty="0" smtClean="0"/>
              <a:t>и непосредственные причины разногласий. Наряду с обычными детскими обидами появляются борьба за лидерство в группе, борьба между группами, личное соперничество.</a:t>
            </a:r>
          </a:p>
          <a:p>
            <a:r>
              <a:rPr lang="ru-RU" sz="1600" dirty="0" smtClean="0"/>
              <a:t> Один из самых опасных видов конфликтов – </a:t>
            </a:r>
            <a:r>
              <a:rPr lang="ru-RU" sz="1600" dirty="0" smtClean="0">
                <a:solidFill>
                  <a:srgbClr val="FF0000"/>
                </a:solidFill>
              </a:rPr>
              <a:t>социальный. </a:t>
            </a:r>
            <a:r>
              <a:rPr lang="ru-RU" sz="1600" dirty="0" smtClean="0"/>
              <a:t>Дети из полных семей часто конфликтуют детьми из неполных, из обеспеченных с малообеспеченными. Результатом может быть как неконтролируемая агрессия с любой стороны, так и попытка замкнуться. Очень важно своевременно выявить проблему и разрешить оптимальным способом. </a:t>
            </a:r>
          </a:p>
          <a:p>
            <a:r>
              <a:rPr lang="ru-RU" sz="1600" dirty="0" smtClean="0"/>
              <a:t>Также нередки </a:t>
            </a:r>
            <a:r>
              <a:rPr lang="ru-RU" sz="1600" dirty="0" smtClean="0">
                <a:solidFill>
                  <a:srgbClr val="FF0000"/>
                </a:solidFill>
              </a:rPr>
              <a:t>этнические конфликты, </a:t>
            </a:r>
            <a:r>
              <a:rPr lang="ru-RU" sz="1600" dirty="0" smtClean="0"/>
              <a:t>когда в классе обучаются представители различных этнических групп</a:t>
            </a:r>
            <a:endParaRPr lang="ru-RU" sz="1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16"/>
          <p:cNvSpPr>
            <a:spLocks noChangeArrowheads="1"/>
          </p:cNvSpPr>
          <p:nvPr/>
        </p:nvSpPr>
        <p:spPr bwMode="auto">
          <a:xfrm>
            <a:off x="304800" y="381000"/>
            <a:ext cx="8458200" cy="1295400"/>
          </a:xfrm>
          <a:prstGeom prst="horizontalScroll">
            <a:avLst>
              <a:gd name="adj" fmla="val 12500"/>
            </a:avLst>
          </a:prstGeom>
          <a:gradFill rotWithShape="1">
            <a:gsLst>
              <a:gs pos="0">
                <a:schemeClr val="accent1"/>
              </a:gs>
              <a:gs pos="100000">
                <a:schemeClr val="bg1"/>
              </a:gs>
            </a:gsLst>
            <a:lin ang="5400000" scaled="1"/>
          </a:gradFill>
          <a:ln w="38100">
            <a:solidFill>
              <a:srgbClr val="FF3300"/>
            </a:solidFill>
            <a:round/>
            <a:headEnd/>
            <a:tailEnd/>
          </a:ln>
        </p:spPr>
        <p:txBody>
          <a:bodyPr wrap="none" anchor="ctr"/>
          <a:lstStyle/>
          <a:p>
            <a:pPr algn="ctr"/>
            <a:endParaRPr lang="ru-RU">
              <a:solidFill>
                <a:srgbClr val="660033"/>
              </a:solidFill>
              <a:latin typeface="Garamond" pitchFamily="18" charset="0"/>
            </a:endParaRPr>
          </a:p>
        </p:txBody>
      </p:sp>
      <p:sp>
        <p:nvSpPr>
          <p:cNvPr id="16387" name="WordArt 17"/>
          <p:cNvSpPr>
            <a:spLocks noChangeArrowheads="1" noChangeShapeType="1" noTextEdit="1"/>
          </p:cNvSpPr>
          <p:nvPr/>
        </p:nvSpPr>
        <p:spPr bwMode="auto">
          <a:xfrm>
            <a:off x="609600" y="685800"/>
            <a:ext cx="8001000" cy="698500"/>
          </a:xfrm>
          <a:prstGeom prst="rect">
            <a:avLst/>
          </a:prstGeom>
        </p:spPr>
        <p:txBody>
          <a:bodyPr wrap="none" fromWordArt="1">
            <a:prstTxWarp prst="textTriangle">
              <a:avLst>
                <a:gd name="adj" fmla="val 23181"/>
              </a:avLst>
            </a:prstTxWarp>
            <a:scene3d>
              <a:camera prst="legacyObliqueTopLeft"/>
              <a:lightRig rig="legacyNormal3" dir="r"/>
            </a:scene3d>
            <a:sp3d extrusionH="201600" prstMaterial="legacyMatte">
              <a:extrusionClr>
                <a:srgbClr val="0066CC"/>
              </a:extrusionClr>
            </a:sp3d>
          </a:bodyPr>
          <a:lstStyle/>
          <a:p>
            <a:pPr algn="ctr"/>
            <a:r>
              <a:rPr lang="ru-RU" sz="3600" kern="10">
                <a:ln w="9525">
                  <a:round/>
                  <a:headEnd/>
                  <a:tailEnd/>
                </a:ln>
                <a:gradFill rotWithShape="1">
                  <a:gsLst>
                    <a:gs pos="0">
                      <a:srgbClr val="FFFFCC"/>
                    </a:gs>
                    <a:gs pos="100000">
                      <a:srgbClr val="FF9999"/>
                    </a:gs>
                  </a:gsLst>
                  <a:lin ang="5400000" scaled="1"/>
                </a:gradFill>
                <a:latin typeface="Times New Roman"/>
                <a:cs typeface="Times New Roman"/>
              </a:rPr>
              <a:t>Причины конфликтов в подростковой среде</a:t>
            </a:r>
          </a:p>
        </p:txBody>
      </p:sp>
      <p:sp>
        <p:nvSpPr>
          <p:cNvPr id="16388" name="AutoShape 19"/>
          <p:cNvSpPr>
            <a:spLocks noChangeArrowheads="1"/>
          </p:cNvSpPr>
          <p:nvPr/>
        </p:nvSpPr>
        <p:spPr bwMode="auto">
          <a:xfrm>
            <a:off x="228600" y="1905000"/>
            <a:ext cx="3048000" cy="1828800"/>
          </a:xfrm>
          <a:prstGeom prst="hexagon">
            <a:avLst>
              <a:gd name="adj" fmla="val 41667"/>
              <a:gd name="vf" fmla="val 115470"/>
            </a:avLst>
          </a:prstGeom>
          <a:gradFill rotWithShape="1">
            <a:gsLst>
              <a:gs pos="0">
                <a:srgbClr val="FF9999"/>
              </a:gs>
              <a:gs pos="100000">
                <a:srgbClr val="993366"/>
              </a:gs>
            </a:gsLst>
            <a:path path="shape">
              <a:fillToRect l="50000" t="50000" r="50000" b="50000"/>
            </a:path>
          </a:gradFill>
          <a:ln w="76200" cmpd="tri">
            <a:solidFill>
              <a:srgbClr val="660033"/>
            </a:solidFill>
            <a:miter lim="800000"/>
            <a:headEnd/>
            <a:tailEnd/>
          </a:ln>
        </p:spPr>
        <p:txBody>
          <a:bodyPr wrap="none" anchor="ctr"/>
          <a:lstStyle/>
          <a:p>
            <a:pPr algn="ctr"/>
            <a:endParaRPr lang="ru-RU">
              <a:solidFill>
                <a:srgbClr val="FF9999"/>
              </a:solidFill>
              <a:latin typeface="Garamond" pitchFamily="18" charset="0"/>
            </a:endParaRPr>
          </a:p>
        </p:txBody>
      </p:sp>
      <p:sp>
        <p:nvSpPr>
          <p:cNvPr id="16389" name="AutoShape 20"/>
          <p:cNvSpPr>
            <a:spLocks noChangeArrowheads="1"/>
          </p:cNvSpPr>
          <p:nvPr/>
        </p:nvSpPr>
        <p:spPr bwMode="auto">
          <a:xfrm>
            <a:off x="76200" y="4419600"/>
            <a:ext cx="3505200" cy="1828800"/>
          </a:xfrm>
          <a:prstGeom prst="hexagon">
            <a:avLst>
              <a:gd name="adj" fmla="val 47917"/>
              <a:gd name="vf" fmla="val 115470"/>
            </a:avLst>
          </a:prstGeom>
          <a:gradFill rotWithShape="1">
            <a:gsLst>
              <a:gs pos="0">
                <a:srgbClr val="FF9999"/>
              </a:gs>
              <a:gs pos="100000">
                <a:srgbClr val="993366"/>
              </a:gs>
            </a:gsLst>
            <a:path path="shape">
              <a:fillToRect l="50000" t="50000" r="50000" b="50000"/>
            </a:path>
          </a:gradFill>
          <a:ln w="76200" cmpd="tri">
            <a:solidFill>
              <a:srgbClr val="660033"/>
            </a:solidFill>
            <a:miter lim="800000"/>
            <a:headEnd/>
            <a:tailEnd/>
          </a:ln>
        </p:spPr>
        <p:txBody>
          <a:bodyPr wrap="none" anchor="ctr"/>
          <a:lstStyle/>
          <a:p>
            <a:pPr algn="ctr"/>
            <a:endParaRPr lang="ru-RU">
              <a:solidFill>
                <a:srgbClr val="FF9999"/>
              </a:solidFill>
              <a:latin typeface="Garamond" pitchFamily="18" charset="0"/>
            </a:endParaRPr>
          </a:p>
        </p:txBody>
      </p:sp>
      <p:sp>
        <p:nvSpPr>
          <p:cNvPr id="16390" name="AutoShape 21"/>
          <p:cNvSpPr>
            <a:spLocks noChangeArrowheads="1"/>
          </p:cNvSpPr>
          <p:nvPr/>
        </p:nvSpPr>
        <p:spPr bwMode="auto">
          <a:xfrm>
            <a:off x="5029200" y="4419600"/>
            <a:ext cx="3962400" cy="1981200"/>
          </a:xfrm>
          <a:prstGeom prst="hexagon">
            <a:avLst>
              <a:gd name="adj" fmla="val 50000"/>
              <a:gd name="vf" fmla="val 115470"/>
            </a:avLst>
          </a:prstGeom>
          <a:gradFill rotWithShape="1">
            <a:gsLst>
              <a:gs pos="0">
                <a:srgbClr val="FF9999"/>
              </a:gs>
              <a:gs pos="100000">
                <a:srgbClr val="993366"/>
              </a:gs>
            </a:gsLst>
            <a:path path="shape">
              <a:fillToRect l="50000" t="50000" r="50000" b="50000"/>
            </a:path>
          </a:gradFill>
          <a:ln w="76200" cmpd="tri">
            <a:solidFill>
              <a:srgbClr val="660033"/>
            </a:solidFill>
            <a:miter lim="800000"/>
            <a:headEnd/>
            <a:tailEnd/>
          </a:ln>
        </p:spPr>
        <p:txBody>
          <a:bodyPr wrap="none" anchor="ctr"/>
          <a:lstStyle/>
          <a:p>
            <a:pPr algn="ctr"/>
            <a:endParaRPr lang="ru-RU">
              <a:solidFill>
                <a:srgbClr val="FF9999"/>
              </a:solidFill>
              <a:latin typeface="Garamond" pitchFamily="18" charset="0"/>
            </a:endParaRPr>
          </a:p>
        </p:txBody>
      </p:sp>
      <p:sp>
        <p:nvSpPr>
          <p:cNvPr id="16391" name="AutoShape 22"/>
          <p:cNvSpPr>
            <a:spLocks noChangeArrowheads="1"/>
          </p:cNvSpPr>
          <p:nvPr/>
        </p:nvSpPr>
        <p:spPr bwMode="auto">
          <a:xfrm>
            <a:off x="2819400" y="3124200"/>
            <a:ext cx="3048000" cy="1828800"/>
          </a:xfrm>
          <a:prstGeom prst="hexagon">
            <a:avLst>
              <a:gd name="adj" fmla="val 41667"/>
              <a:gd name="vf" fmla="val 115470"/>
            </a:avLst>
          </a:prstGeom>
          <a:gradFill rotWithShape="1">
            <a:gsLst>
              <a:gs pos="0">
                <a:srgbClr val="FF9999"/>
              </a:gs>
              <a:gs pos="100000">
                <a:srgbClr val="993366"/>
              </a:gs>
            </a:gsLst>
            <a:path path="shape">
              <a:fillToRect l="50000" t="50000" r="50000" b="50000"/>
            </a:path>
          </a:gradFill>
          <a:ln w="76200" cmpd="tri">
            <a:solidFill>
              <a:srgbClr val="660033"/>
            </a:solidFill>
            <a:miter lim="800000"/>
            <a:headEnd/>
            <a:tailEnd/>
          </a:ln>
        </p:spPr>
        <p:txBody>
          <a:bodyPr wrap="none" anchor="ctr"/>
          <a:lstStyle/>
          <a:p>
            <a:pPr algn="ctr"/>
            <a:endParaRPr lang="ru-RU">
              <a:solidFill>
                <a:srgbClr val="FF9999"/>
              </a:solidFill>
              <a:latin typeface="Garamond" pitchFamily="18" charset="0"/>
            </a:endParaRPr>
          </a:p>
        </p:txBody>
      </p:sp>
      <p:sp>
        <p:nvSpPr>
          <p:cNvPr id="16392" name="AutoShape 23"/>
          <p:cNvSpPr>
            <a:spLocks noChangeArrowheads="1"/>
          </p:cNvSpPr>
          <p:nvPr/>
        </p:nvSpPr>
        <p:spPr bwMode="auto">
          <a:xfrm>
            <a:off x="5410200" y="1905000"/>
            <a:ext cx="3581400" cy="1828800"/>
          </a:xfrm>
          <a:prstGeom prst="hexagon">
            <a:avLst>
              <a:gd name="adj" fmla="val 48958"/>
              <a:gd name="vf" fmla="val 115470"/>
            </a:avLst>
          </a:prstGeom>
          <a:gradFill rotWithShape="1">
            <a:gsLst>
              <a:gs pos="0">
                <a:srgbClr val="FF9999"/>
              </a:gs>
              <a:gs pos="100000">
                <a:srgbClr val="993366"/>
              </a:gs>
            </a:gsLst>
            <a:path path="shape">
              <a:fillToRect l="50000" t="50000" r="50000" b="50000"/>
            </a:path>
          </a:gradFill>
          <a:ln w="76200" cmpd="tri">
            <a:solidFill>
              <a:srgbClr val="660033"/>
            </a:solidFill>
            <a:miter lim="800000"/>
            <a:headEnd/>
            <a:tailEnd/>
          </a:ln>
        </p:spPr>
        <p:txBody>
          <a:bodyPr wrap="none" anchor="ctr"/>
          <a:lstStyle/>
          <a:p>
            <a:pPr algn="ctr"/>
            <a:endParaRPr lang="ru-RU">
              <a:solidFill>
                <a:srgbClr val="FF9999"/>
              </a:solidFill>
              <a:latin typeface="Garamond" pitchFamily="18" charset="0"/>
            </a:endParaRPr>
          </a:p>
        </p:txBody>
      </p:sp>
      <p:sp>
        <p:nvSpPr>
          <p:cNvPr id="16393" name="WordArt 24"/>
          <p:cNvSpPr>
            <a:spLocks noChangeArrowheads="1" noChangeShapeType="1" noTextEdit="1"/>
          </p:cNvSpPr>
          <p:nvPr/>
        </p:nvSpPr>
        <p:spPr bwMode="auto">
          <a:xfrm>
            <a:off x="533400" y="2133600"/>
            <a:ext cx="2362200" cy="1069975"/>
          </a:xfrm>
          <a:prstGeom prst="rect">
            <a:avLst/>
          </a:prstGeom>
        </p:spPr>
        <p:txBody>
          <a:bodyPr wrap="none" fromWordArt="1">
            <a:prstTxWarp prst="textCanDown">
              <a:avLst>
                <a:gd name="adj" fmla="val 0"/>
              </a:avLst>
            </a:prstTxWarp>
          </a:bodyPr>
          <a:lstStyle/>
          <a:p>
            <a:pPr algn="ctr"/>
            <a:r>
              <a:rPr lang="ru-RU" sz="3600" b="1" kern="10">
                <a:ln w="6350">
                  <a:solidFill>
                    <a:srgbClr val="660066"/>
                  </a:solidFill>
                  <a:round/>
                  <a:headEnd/>
                  <a:tailEnd/>
                </a:ln>
                <a:solidFill>
                  <a:schemeClr val="hlink"/>
                </a:solidFill>
                <a:latin typeface="Times New Roman"/>
                <a:cs typeface="Times New Roman"/>
              </a:rPr>
              <a:t>Борьба </a:t>
            </a:r>
          </a:p>
          <a:p>
            <a:pPr algn="ctr"/>
            <a:r>
              <a:rPr lang="ru-RU" sz="3600" b="1" kern="10">
                <a:ln w="6350">
                  <a:solidFill>
                    <a:srgbClr val="660066"/>
                  </a:solidFill>
                  <a:round/>
                  <a:headEnd/>
                  <a:tailEnd/>
                </a:ln>
                <a:solidFill>
                  <a:schemeClr val="hlink"/>
                </a:solidFill>
                <a:latin typeface="Times New Roman"/>
                <a:cs typeface="Times New Roman"/>
              </a:rPr>
              <a:t>за лидерство</a:t>
            </a:r>
          </a:p>
        </p:txBody>
      </p:sp>
      <p:sp>
        <p:nvSpPr>
          <p:cNvPr id="16394" name="WordArt 25"/>
          <p:cNvSpPr>
            <a:spLocks noChangeArrowheads="1" noChangeShapeType="1" noTextEdit="1"/>
          </p:cNvSpPr>
          <p:nvPr/>
        </p:nvSpPr>
        <p:spPr bwMode="auto">
          <a:xfrm>
            <a:off x="6096000" y="2286000"/>
            <a:ext cx="2362200" cy="914400"/>
          </a:xfrm>
          <a:prstGeom prst="rect">
            <a:avLst/>
          </a:prstGeom>
        </p:spPr>
        <p:txBody>
          <a:bodyPr wrap="none" fromWordArt="1">
            <a:prstTxWarp prst="textCanDown">
              <a:avLst>
                <a:gd name="adj" fmla="val 0"/>
              </a:avLst>
            </a:prstTxWarp>
          </a:bodyPr>
          <a:lstStyle/>
          <a:p>
            <a:pPr algn="ctr"/>
            <a:r>
              <a:rPr lang="ru-RU" sz="3600" b="1" kern="10">
                <a:ln w="6350">
                  <a:solidFill>
                    <a:srgbClr val="660066"/>
                  </a:solidFill>
                  <a:round/>
                  <a:headEnd/>
                  <a:tailEnd/>
                </a:ln>
                <a:solidFill>
                  <a:schemeClr val="hlink"/>
                </a:solidFill>
                <a:latin typeface="Times New Roman"/>
                <a:cs typeface="Times New Roman"/>
              </a:rPr>
              <a:t>Психологическая </a:t>
            </a:r>
          </a:p>
          <a:p>
            <a:pPr algn="ctr"/>
            <a:r>
              <a:rPr lang="ru-RU" sz="3600" b="1" kern="10">
                <a:ln w="6350">
                  <a:solidFill>
                    <a:srgbClr val="660066"/>
                  </a:solidFill>
                  <a:round/>
                  <a:headEnd/>
                  <a:tailEnd/>
                </a:ln>
                <a:solidFill>
                  <a:schemeClr val="hlink"/>
                </a:solidFill>
                <a:latin typeface="Times New Roman"/>
                <a:cs typeface="Times New Roman"/>
              </a:rPr>
              <a:t>несовместимость</a:t>
            </a:r>
          </a:p>
        </p:txBody>
      </p:sp>
      <p:sp>
        <p:nvSpPr>
          <p:cNvPr id="16395" name="WordArt 26"/>
          <p:cNvSpPr>
            <a:spLocks noChangeArrowheads="1" noChangeShapeType="1" noTextEdit="1"/>
          </p:cNvSpPr>
          <p:nvPr/>
        </p:nvSpPr>
        <p:spPr bwMode="auto">
          <a:xfrm>
            <a:off x="5410200" y="5181600"/>
            <a:ext cx="3276600" cy="914400"/>
          </a:xfrm>
          <a:prstGeom prst="rect">
            <a:avLst/>
          </a:prstGeom>
        </p:spPr>
        <p:txBody>
          <a:bodyPr wrap="none" fromWordArt="1">
            <a:prstTxWarp prst="textCanDown">
              <a:avLst>
                <a:gd name="adj" fmla="val 0"/>
              </a:avLst>
            </a:prstTxWarp>
          </a:bodyPr>
          <a:lstStyle/>
          <a:p>
            <a:pPr algn="ctr"/>
            <a:r>
              <a:rPr lang="ru-RU" sz="3600" b="1" kern="10">
                <a:ln w="6350">
                  <a:solidFill>
                    <a:srgbClr val="660066"/>
                  </a:solidFill>
                  <a:round/>
                  <a:headEnd/>
                  <a:tailEnd/>
                </a:ln>
                <a:solidFill>
                  <a:schemeClr val="hlink"/>
                </a:solidFill>
                <a:latin typeface="Times New Roman"/>
                <a:cs typeface="Times New Roman"/>
              </a:rPr>
              <a:t>Ущемление достоинства </a:t>
            </a:r>
          </a:p>
          <a:p>
            <a:pPr algn="ctr"/>
            <a:r>
              <a:rPr lang="ru-RU" sz="3600" b="1" kern="10">
                <a:ln w="6350">
                  <a:solidFill>
                    <a:srgbClr val="660066"/>
                  </a:solidFill>
                  <a:round/>
                  <a:headEnd/>
                  <a:tailEnd/>
                </a:ln>
                <a:solidFill>
                  <a:schemeClr val="hlink"/>
                </a:solidFill>
                <a:latin typeface="Times New Roman"/>
                <a:cs typeface="Times New Roman"/>
              </a:rPr>
              <a:t>или амбиций</a:t>
            </a:r>
          </a:p>
        </p:txBody>
      </p:sp>
      <p:sp>
        <p:nvSpPr>
          <p:cNvPr id="16396" name="WordArt 27"/>
          <p:cNvSpPr>
            <a:spLocks noChangeArrowheads="1" noChangeShapeType="1" noTextEdit="1"/>
          </p:cNvSpPr>
          <p:nvPr/>
        </p:nvSpPr>
        <p:spPr bwMode="auto">
          <a:xfrm>
            <a:off x="609600" y="4800600"/>
            <a:ext cx="2438400" cy="1066800"/>
          </a:xfrm>
          <a:prstGeom prst="rect">
            <a:avLst/>
          </a:prstGeom>
        </p:spPr>
        <p:txBody>
          <a:bodyPr wrap="none" fromWordArt="1">
            <a:prstTxWarp prst="textCanDown">
              <a:avLst>
                <a:gd name="adj" fmla="val 0"/>
              </a:avLst>
            </a:prstTxWarp>
          </a:bodyPr>
          <a:lstStyle/>
          <a:p>
            <a:pPr algn="ctr"/>
            <a:r>
              <a:rPr lang="ru-RU" sz="3600" b="1" kern="10">
                <a:ln w="6350">
                  <a:solidFill>
                    <a:srgbClr val="660066"/>
                  </a:solidFill>
                  <a:round/>
                  <a:headEnd/>
                  <a:tailEnd/>
                </a:ln>
                <a:solidFill>
                  <a:schemeClr val="hlink"/>
                </a:solidFill>
                <a:latin typeface="Times New Roman"/>
                <a:cs typeface="Times New Roman"/>
              </a:rPr>
              <a:t>Неподтверждение</a:t>
            </a:r>
          </a:p>
          <a:p>
            <a:pPr algn="ctr"/>
            <a:r>
              <a:rPr lang="ru-RU" sz="3600" b="1" kern="10">
                <a:ln w="6350">
                  <a:solidFill>
                    <a:srgbClr val="660066"/>
                  </a:solidFill>
                  <a:round/>
                  <a:headEnd/>
                  <a:tailEnd/>
                </a:ln>
                <a:solidFill>
                  <a:schemeClr val="hlink"/>
                </a:solidFill>
                <a:latin typeface="Times New Roman"/>
                <a:cs typeface="Times New Roman"/>
              </a:rPr>
              <a:t>ролевых ожиданий</a:t>
            </a:r>
          </a:p>
        </p:txBody>
      </p:sp>
      <p:sp>
        <p:nvSpPr>
          <p:cNvPr id="16397" name="WordArt 28"/>
          <p:cNvSpPr>
            <a:spLocks noChangeArrowheads="1" noChangeShapeType="1" noTextEdit="1"/>
          </p:cNvSpPr>
          <p:nvPr/>
        </p:nvSpPr>
        <p:spPr bwMode="auto">
          <a:xfrm>
            <a:off x="3276600" y="3657600"/>
            <a:ext cx="2209800" cy="917575"/>
          </a:xfrm>
          <a:prstGeom prst="rect">
            <a:avLst/>
          </a:prstGeom>
        </p:spPr>
        <p:txBody>
          <a:bodyPr wrap="none" fromWordArt="1">
            <a:prstTxWarp prst="textCanDown">
              <a:avLst>
                <a:gd name="adj" fmla="val 0"/>
              </a:avLst>
            </a:prstTxWarp>
          </a:bodyPr>
          <a:lstStyle/>
          <a:p>
            <a:pPr algn="ctr"/>
            <a:r>
              <a:rPr lang="ru-RU" sz="3600" b="1" kern="10">
                <a:ln w="6350">
                  <a:solidFill>
                    <a:srgbClr val="660066"/>
                  </a:solidFill>
                  <a:round/>
                  <a:headEnd/>
                  <a:tailEnd/>
                </a:ln>
                <a:solidFill>
                  <a:schemeClr val="hlink"/>
                </a:solidFill>
                <a:latin typeface="Times New Roman"/>
                <a:cs typeface="Times New Roman"/>
              </a:rPr>
              <a:t>Примитивный</a:t>
            </a:r>
          </a:p>
          <a:p>
            <a:pPr algn="ctr"/>
            <a:r>
              <a:rPr lang="ru-RU" sz="3600" b="1" kern="10">
                <a:ln w="6350">
                  <a:solidFill>
                    <a:srgbClr val="660066"/>
                  </a:solidFill>
                  <a:round/>
                  <a:headEnd/>
                  <a:tailEnd/>
                </a:ln>
                <a:solidFill>
                  <a:schemeClr val="hlink"/>
                </a:solidFill>
                <a:latin typeface="Times New Roman"/>
                <a:cs typeface="Times New Roman"/>
              </a:rPr>
              <a:t>тип общения</a:t>
            </a:r>
          </a:p>
        </p:txBody>
      </p:sp>
    </p:spTree>
  </p:cSld>
  <p:clrMapOvr>
    <a:masterClrMapping/>
  </p:clrMapOvr>
  <p:transition spd="med">
    <p:split orient="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Способы решения конфликтов между учениками</a:t>
            </a:r>
            <a:r>
              <a:rPr lang="ru-RU" dirty="0" smtClean="0"/>
              <a:t/>
            </a:r>
            <a:br>
              <a:rPr lang="ru-RU" dirty="0" smtClean="0"/>
            </a:br>
            <a:endParaRPr lang="ru-RU" dirty="0"/>
          </a:p>
        </p:txBody>
      </p:sp>
      <p:sp>
        <p:nvSpPr>
          <p:cNvPr id="3" name="Объект 2"/>
          <p:cNvSpPr>
            <a:spLocks noGrp="1"/>
          </p:cNvSpPr>
          <p:nvPr>
            <p:ph idx="1"/>
          </p:nvPr>
        </p:nvSpPr>
        <p:spPr/>
        <p:txBody>
          <a:bodyPr>
            <a:normAutofit fontScale="55000" lnSpcReduction="20000"/>
          </a:bodyPr>
          <a:lstStyle/>
          <a:p>
            <a:r>
              <a:rPr lang="ru-RU" sz="4300" dirty="0" smtClean="0"/>
              <a:t>Очень </a:t>
            </a:r>
            <a:r>
              <a:rPr lang="ru-RU" sz="4300" dirty="0"/>
              <a:t>часто дети могут урегулировать конфликтную ситуацию </a:t>
            </a:r>
            <a:r>
              <a:rPr lang="ru-RU" sz="4300" dirty="0">
                <a:solidFill>
                  <a:srgbClr val="C00000"/>
                </a:solidFill>
              </a:rPr>
              <a:t>самостоятельно</a:t>
            </a:r>
            <a:r>
              <a:rPr lang="ru-RU" sz="4300" dirty="0"/>
              <a:t>, без помощи взрослого. </a:t>
            </a:r>
            <a:endParaRPr lang="ru-RU" sz="4300" dirty="0" smtClean="0"/>
          </a:p>
          <a:p>
            <a:r>
              <a:rPr lang="ru-RU" sz="4300" dirty="0" smtClean="0"/>
              <a:t>Если </a:t>
            </a:r>
            <a:r>
              <a:rPr lang="ru-RU" sz="4300" dirty="0"/>
              <a:t>вмешательство со стороны учителя все же необходимо, важно сделать это в </a:t>
            </a:r>
            <a:r>
              <a:rPr lang="ru-RU" sz="4300" dirty="0">
                <a:solidFill>
                  <a:srgbClr val="C00000"/>
                </a:solidFill>
              </a:rPr>
              <a:t>спокойной </a:t>
            </a:r>
            <a:r>
              <a:rPr lang="ru-RU" sz="4300" dirty="0"/>
              <a:t>форме. </a:t>
            </a:r>
            <a:endParaRPr lang="ru-RU" sz="4300" dirty="0" smtClean="0"/>
          </a:p>
          <a:p>
            <a:r>
              <a:rPr lang="ru-RU" sz="4300" dirty="0" smtClean="0"/>
              <a:t>Лучше </a:t>
            </a:r>
            <a:r>
              <a:rPr lang="ru-RU" sz="4300" dirty="0"/>
              <a:t>обойтись без </a:t>
            </a:r>
            <a:r>
              <a:rPr lang="ru-RU" sz="4300" dirty="0">
                <a:solidFill>
                  <a:srgbClr val="C00000"/>
                </a:solidFill>
              </a:rPr>
              <a:t>давления</a:t>
            </a:r>
            <a:r>
              <a:rPr lang="ru-RU" sz="4300" dirty="0"/>
              <a:t> на ребенка, без </a:t>
            </a:r>
            <a:r>
              <a:rPr lang="ru-RU" sz="4300" dirty="0">
                <a:solidFill>
                  <a:srgbClr val="C00000"/>
                </a:solidFill>
              </a:rPr>
              <a:t>публичных извинений, </a:t>
            </a:r>
            <a:r>
              <a:rPr lang="ru-RU" sz="4300" dirty="0"/>
              <a:t>ограничившись подсказкой. </a:t>
            </a:r>
            <a:endParaRPr lang="ru-RU" sz="4300" dirty="0" smtClean="0"/>
          </a:p>
          <a:p>
            <a:r>
              <a:rPr lang="ru-RU" sz="4300" dirty="0" smtClean="0"/>
              <a:t>Лучше</a:t>
            </a:r>
            <a:r>
              <a:rPr lang="ru-RU" sz="4300" dirty="0"/>
              <a:t>, если ученик </a:t>
            </a:r>
            <a:r>
              <a:rPr lang="ru-RU" sz="4300" dirty="0">
                <a:solidFill>
                  <a:srgbClr val="C00000"/>
                </a:solidFill>
              </a:rPr>
              <a:t>сам найдет </a:t>
            </a:r>
            <a:r>
              <a:rPr lang="ru-RU" sz="4300" dirty="0"/>
              <a:t>алгоритм решения этой задачи.  </a:t>
            </a:r>
            <a:endParaRPr lang="ru-RU" sz="4300" dirty="0" smtClean="0"/>
          </a:p>
          <a:p>
            <a:r>
              <a:rPr lang="ru-RU" sz="4300" dirty="0" smtClean="0">
                <a:solidFill>
                  <a:srgbClr val="FF0000"/>
                </a:solidFill>
              </a:rPr>
              <a:t>Конструктивный </a:t>
            </a:r>
            <a:r>
              <a:rPr lang="ru-RU" sz="4300" dirty="0">
                <a:solidFill>
                  <a:srgbClr val="FF0000"/>
                </a:solidFill>
              </a:rPr>
              <a:t>конфликт </a:t>
            </a:r>
            <a:r>
              <a:rPr lang="ru-RU" sz="4300" dirty="0"/>
              <a:t>добавит в копилку опыта ребенка</a:t>
            </a:r>
            <a:r>
              <a:rPr lang="ru-RU" sz="4300" dirty="0">
                <a:solidFill>
                  <a:srgbClr val="FF0000"/>
                </a:solidFill>
              </a:rPr>
              <a:t> социальные навыки, </a:t>
            </a:r>
            <a:r>
              <a:rPr lang="ru-RU" sz="4300" dirty="0"/>
              <a:t>которые помогут ему в общении со сверстниками, научат решать проблемы, что пригодится ему и во взрослой жизни</a:t>
            </a:r>
            <a:r>
              <a:rPr lang="ru-RU" sz="4300" dirty="0" smtClean="0"/>
              <a:t>.</a:t>
            </a:r>
            <a:endParaRPr lang="ru-RU" sz="4300" dirty="0"/>
          </a:p>
        </p:txBody>
      </p:sp>
    </p:spTree>
    <p:extLst>
      <p:ext uri="{BB962C8B-B14F-4D97-AF65-F5344CB8AC3E}">
        <p14:creationId xmlns="" xmlns:p14="http://schemas.microsoft.com/office/powerpoint/2010/main" val="2136952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Способы решения конфликтов между учениками</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После разрешения конфликтной ситуации, важен </a:t>
            </a:r>
            <a:r>
              <a:rPr lang="ru-RU" dirty="0" smtClean="0">
                <a:solidFill>
                  <a:srgbClr val="FF0000"/>
                </a:solidFill>
              </a:rPr>
              <a:t>диалог </a:t>
            </a:r>
            <a:r>
              <a:rPr lang="ru-RU" dirty="0" smtClean="0"/>
              <a:t>учителя с ребенком. </a:t>
            </a:r>
          </a:p>
          <a:p>
            <a:r>
              <a:rPr lang="ru-RU" dirty="0" smtClean="0"/>
              <a:t>Ученика хорошо называть </a:t>
            </a:r>
            <a:r>
              <a:rPr lang="ru-RU" dirty="0" smtClean="0">
                <a:solidFill>
                  <a:srgbClr val="FF0000"/>
                </a:solidFill>
              </a:rPr>
              <a:t>по имени</a:t>
            </a:r>
            <a:r>
              <a:rPr lang="ru-RU" dirty="0" smtClean="0"/>
              <a:t>, важно, чтобы он почувствовал атмосферу </a:t>
            </a:r>
            <a:r>
              <a:rPr lang="ru-RU" dirty="0" smtClean="0">
                <a:solidFill>
                  <a:srgbClr val="C00000"/>
                </a:solidFill>
              </a:rPr>
              <a:t>доверия, доброжелательности</a:t>
            </a:r>
            <a:r>
              <a:rPr lang="ru-RU" dirty="0" smtClean="0"/>
              <a:t>. </a:t>
            </a:r>
          </a:p>
          <a:p>
            <a:r>
              <a:rPr lang="ru-RU" dirty="0" smtClean="0"/>
              <a:t>Ребенок </a:t>
            </a:r>
            <a:r>
              <a:rPr lang="ru-RU" dirty="0" smtClean="0"/>
              <a:t>часто ссорится и показывает агрессию, если у него нет </a:t>
            </a:r>
            <a:r>
              <a:rPr lang="ru-RU" dirty="0" smtClean="0">
                <a:solidFill>
                  <a:srgbClr val="FF0000"/>
                </a:solidFill>
              </a:rPr>
              <a:t>друзей и увлечений. </a:t>
            </a:r>
          </a:p>
          <a:p>
            <a:r>
              <a:rPr lang="ru-RU" dirty="0" smtClean="0"/>
              <a:t>В этом случае учитель может попробовать исправить ситуацию, поговорив с </a:t>
            </a:r>
            <a:r>
              <a:rPr lang="ru-RU" dirty="0" smtClean="0">
                <a:solidFill>
                  <a:srgbClr val="FF0000"/>
                </a:solidFill>
              </a:rPr>
              <a:t>родителями ученика, </a:t>
            </a:r>
            <a:r>
              <a:rPr lang="ru-RU" dirty="0" smtClean="0"/>
              <a:t>порекомендовав записать ребенка в кружок или спортивную секцию, согласно его интересам. </a:t>
            </a:r>
          </a:p>
          <a:p>
            <a:r>
              <a:rPr lang="ru-RU" dirty="0" smtClean="0"/>
              <a:t>Новое занятие не оставит времени на интриги и сплетни, подарит интересное и полезное времяпровождение, новые знакомства.</a:t>
            </a:r>
          </a:p>
          <a:p>
            <a:r>
              <a:rPr lang="ru-RU" dirty="0" smtClean="0"/>
              <a:t> </a:t>
            </a:r>
            <a:r>
              <a:rPr lang="ru-RU" u="sng" dirty="0" smtClean="0">
                <a:solidFill>
                  <a:srgbClr val="FF0000"/>
                </a:solidFill>
              </a:rPr>
              <a:t>Прибегнуть к медиативному способу решения конфликтной ситуации</a:t>
            </a:r>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6 шагов к миру</a:t>
            </a:r>
            <a:endParaRPr lang="ru-RU" dirty="0"/>
          </a:p>
        </p:txBody>
      </p:sp>
      <p:sp>
        <p:nvSpPr>
          <p:cNvPr id="3" name="Содержимое 2"/>
          <p:cNvSpPr>
            <a:spLocks noGrp="1"/>
          </p:cNvSpPr>
          <p:nvPr>
            <p:ph idx="1"/>
          </p:nvPr>
        </p:nvSpPr>
        <p:spPr>
          <a:xfrm>
            <a:off x="457200" y="980728"/>
            <a:ext cx="8229600" cy="5145435"/>
          </a:xfrm>
        </p:spPr>
        <p:txBody>
          <a:bodyPr>
            <a:noAutofit/>
          </a:bodyPr>
          <a:lstStyle/>
          <a:p>
            <a:r>
              <a:rPr lang="ru-RU" sz="1200" u="sng" dirty="0" smtClean="0"/>
              <a:t>1 шаг</a:t>
            </a:r>
          </a:p>
          <a:p>
            <a:r>
              <a:rPr lang="ru-RU" sz="1200" dirty="0" smtClean="0"/>
              <a:t>Д</a:t>
            </a:r>
            <a:r>
              <a:rPr lang="ru-RU" sz="1200" dirty="0" smtClean="0"/>
              <a:t>айте </a:t>
            </a:r>
            <a:r>
              <a:rPr lang="ru-RU" sz="1200" dirty="0" smtClean="0"/>
              <a:t>честный и точный ответ на вопросы: «Какое мое желание привело к конфликту?» и «Чего хочет человек, с которым у меня конфликт?»</a:t>
            </a:r>
          </a:p>
          <a:p>
            <a:r>
              <a:rPr lang="ru-RU" sz="1200" dirty="0" smtClean="0"/>
              <a:t>(Дети по очереди отвечают.)</a:t>
            </a:r>
          </a:p>
          <a:p>
            <a:r>
              <a:rPr lang="ru-RU" sz="1200" u="sng" dirty="0" smtClean="0"/>
              <a:t>2 шаг.)</a:t>
            </a:r>
            <a:endParaRPr lang="ru-RU" sz="1200" u="sng" dirty="0" smtClean="0"/>
          </a:p>
          <a:p>
            <a:r>
              <a:rPr lang="ru-RU" sz="1200" dirty="0" smtClean="0"/>
              <a:t>.Ответить </a:t>
            </a:r>
            <a:r>
              <a:rPr lang="ru-RU" sz="1200" dirty="0" smtClean="0"/>
              <a:t>на вопросы: «Из-за чего возник конфликт? Нам обоим хочется получить одно и то же? Или мы хотим, чтобы что-то разное происходило одновременно?»</a:t>
            </a:r>
          </a:p>
          <a:p>
            <a:r>
              <a:rPr lang="ru-RU" sz="1200" dirty="0" smtClean="0"/>
              <a:t>(Дети отвечают.)</a:t>
            </a:r>
          </a:p>
          <a:p>
            <a:r>
              <a:rPr lang="ru-RU" sz="1200" u="sng" dirty="0" smtClean="0"/>
              <a:t>3 шаг:</a:t>
            </a:r>
            <a:endParaRPr lang="ru-RU" sz="1200" u="sng" dirty="0" smtClean="0"/>
          </a:p>
          <a:p>
            <a:r>
              <a:rPr lang="ru-RU" sz="1200" dirty="0" smtClean="0"/>
              <a:t>Спросите себя: «Могу ли я придумать решение, при котором мы оба получим то, чего хотим? Какое это может быть решение?</a:t>
            </a:r>
          </a:p>
          <a:p>
            <a:r>
              <a:rPr lang="ru-RU" sz="1200" dirty="0" smtClean="0"/>
              <a:t>(Дети отвечают.)</a:t>
            </a:r>
          </a:p>
          <a:p>
            <a:r>
              <a:rPr lang="ru-RU" sz="1200" dirty="0" smtClean="0"/>
              <a:t>А теперь спросите себя: «Сколько таких решений мы можем придумать вместе с моим противником?»</a:t>
            </a:r>
          </a:p>
          <a:p>
            <a:r>
              <a:rPr lang="ru-RU" sz="1200" dirty="0" smtClean="0"/>
              <a:t>(Дети отвечают.)</a:t>
            </a:r>
          </a:p>
          <a:p>
            <a:r>
              <a:rPr lang="ru-RU" sz="1200" dirty="0" smtClean="0"/>
              <a:t>А какие решения вам могут подсказать одноклассники?</a:t>
            </a:r>
          </a:p>
          <a:p>
            <a:r>
              <a:rPr lang="ru-RU" sz="1200" u="sng" dirty="0" smtClean="0"/>
              <a:t>4 шаг:</a:t>
            </a:r>
          </a:p>
          <a:p>
            <a:r>
              <a:rPr lang="ru-RU" sz="1200" dirty="0" smtClean="0"/>
              <a:t>Подумайте</a:t>
            </a:r>
            <a:r>
              <a:rPr lang="ru-RU" sz="1200" dirty="0" smtClean="0"/>
              <a:t>, какое из этих решений самое лучшее? К чему приведет каждое из предлагаемых решений? Буду ли я доволен их результатами? Будет ли доволен мой противник?</a:t>
            </a:r>
          </a:p>
          <a:p>
            <a:r>
              <a:rPr lang="ru-RU" sz="1200" dirty="0" smtClean="0"/>
              <a:t>(Дети отвечают.)</a:t>
            </a:r>
          </a:p>
          <a:p>
            <a:r>
              <a:rPr lang="ru-RU" sz="1200" u="sng" dirty="0" smtClean="0"/>
              <a:t>5 шаг:</a:t>
            </a:r>
          </a:p>
          <a:p>
            <a:r>
              <a:rPr lang="ru-RU" sz="1200" dirty="0" smtClean="0"/>
              <a:t>Отвечаем</a:t>
            </a:r>
            <a:r>
              <a:rPr lang="ru-RU" sz="1200" dirty="0" smtClean="0"/>
              <a:t>, какие решения устроят нас обоих? Будем ли мы выполнять эти решения?</a:t>
            </a:r>
          </a:p>
          <a:p>
            <a:r>
              <a:rPr lang="ru-RU" sz="1200" dirty="0" smtClean="0"/>
              <a:t>(Дети отвечают.)</a:t>
            </a:r>
          </a:p>
          <a:p>
            <a:r>
              <a:rPr lang="ru-RU" sz="1200" dirty="0" smtClean="0"/>
              <a:t>6 шаг:</a:t>
            </a:r>
          </a:p>
          <a:p>
            <a:r>
              <a:rPr lang="ru-RU" sz="1200" dirty="0" smtClean="0"/>
              <a:t>Нужно </a:t>
            </a:r>
            <a:r>
              <a:rPr lang="ru-RU" sz="1200" dirty="0" smtClean="0"/>
              <a:t>дать ответ на последний вопрос: «С чего начать наше перемирие? Что покажет нам, что мы не ошиблись?» (Нужно пожать друг другу руки.)</a:t>
            </a:r>
          </a:p>
          <a:p>
            <a:r>
              <a:rPr lang="ru-RU" sz="1200" dirty="0" smtClean="0"/>
              <a:t>(Пожимают руки.)</a:t>
            </a:r>
          </a:p>
          <a:p>
            <a:endParaRPr lang="ru-RU" sz="9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Плакат для старшеклассников</a:t>
            </a:r>
            <a:endParaRPr lang="ru-RU" dirty="0"/>
          </a:p>
        </p:txBody>
      </p:sp>
      <p:sp>
        <p:nvSpPr>
          <p:cNvPr id="3" name="Содержимое 2"/>
          <p:cNvSpPr>
            <a:spLocks noGrp="1"/>
          </p:cNvSpPr>
          <p:nvPr>
            <p:ph idx="1"/>
          </p:nvPr>
        </p:nvSpPr>
        <p:spPr/>
        <p:txBody>
          <a:bodyPr>
            <a:normAutofit fontScale="77500" lnSpcReduction="20000"/>
          </a:bodyPr>
          <a:lstStyle/>
          <a:p>
            <a:pPr algn="ctr">
              <a:buNone/>
            </a:pPr>
            <a:r>
              <a:rPr lang="ru-RU" dirty="0" smtClean="0">
                <a:solidFill>
                  <a:srgbClr val="C00000"/>
                </a:solidFill>
              </a:rPr>
              <a:t>«Беспроигрышный </a:t>
            </a:r>
            <a:r>
              <a:rPr lang="ru-RU" dirty="0" smtClean="0">
                <a:solidFill>
                  <a:srgbClr val="C00000"/>
                </a:solidFill>
              </a:rPr>
              <a:t>метод решения </a:t>
            </a:r>
            <a:r>
              <a:rPr lang="ru-RU" dirty="0" smtClean="0">
                <a:solidFill>
                  <a:srgbClr val="C00000"/>
                </a:solidFill>
              </a:rPr>
              <a:t>споров»</a:t>
            </a:r>
            <a:endParaRPr lang="ru-RU" i="1" u="sng" dirty="0" smtClean="0">
              <a:solidFill>
                <a:srgbClr val="C00000"/>
              </a:solidFill>
            </a:endParaRPr>
          </a:p>
          <a:p>
            <a:r>
              <a:rPr lang="ru-RU" dirty="0" smtClean="0"/>
              <a:t>- выясните как можно точнее, в чём именно заключается причина разногласий;</a:t>
            </a:r>
          </a:p>
          <a:p>
            <a:r>
              <a:rPr lang="ru-RU" dirty="0" smtClean="0"/>
              <a:t>- постарайтесь найти максимальное количество вариантов решения конфликта;</a:t>
            </a:r>
          </a:p>
          <a:p>
            <a:r>
              <a:rPr lang="ru-RU" dirty="0" smtClean="0"/>
              <a:t>- дайте оценку всем вариантам и выберите тот, что максимально соответствует интересам всех сторон конфликта, договоритесь действовать в соответствии с ним;</a:t>
            </a:r>
          </a:p>
          <a:p>
            <a:r>
              <a:rPr lang="ru-RU" dirty="0" smtClean="0"/>
              <a:t>- обязательно следуйте достигнутым договорённостям;</a:t>
            </a:r>
          </a:p>
          <a:p>
            <a:r>
              <a:rPr lang="ru-RU" dirty="0" smtClean="0"/>
              <a:t>- обсудите, что вы предпримите, если дела пойдут не так, как вы хотели.</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Отсюда следует…</a:t>
            </a:r>
            <a:endParaRPr lang="ru-RU" dirty="0"/>
          </a:p>
        </p:txBody>
      </p:sp>
      <p:sp>
        <p:nvSpPr>
          <p:cNvPr id="3" name="Объект 2"/>
          <p:cNvSpPr>
            <a:spLocks noGrp="1"/>
          </p:cNvSpPr>
          <p:nvPr>
            <p:ph idx="1"/>
          </p:nvPr>
        </p:nvSpPr>
        <p:spPr/>
        <p:txBody>
          <a:bodyPr/>
          <a:lstStyle/>
          <a:p>
            <a:r>
              <a:rPr lang="ru-RU" dirty="0" smtClean="0"/>
              <a:t>-»Убрать </a:t>
            </a:r>
            <a:r>
              <a:rPr lang="ru-RU" dirty="0" smtClean="0"/>
              <a:t>зрителей»</a:t>
            </a:r>
          </a:p>
          <a:p>
            <a:r>
              <a:rPr lang="ru-RU" dirty="0" smtClean="0"/>
              <a:t>-Принять чувства ребенка- »Я понимаю, что обидно, когда тебя обзывают за то, что ты…»</a:t>
            </a:r>
          </a:p>
          <a:p>
            <a:r>
              <a:rPr lang="ru-RU" dirty="0" smtClean="0"/>
              <a:t>-Затем переходить к действиям</a:t>
            </a:r>
            <a:endParaRPr lang="ru-RU" dirty="0"/>
          </a:p>
        </p:txBody>
      </p:sp>
    </p:spTree>
    <p:extLst>
      <p:ext uri="{BB962C8B-B14F-4D97-AF65-F5344CB8AC3E}">
        <p14:creationId xmlns="" xmlns:p14="http://schemas.microsoft.com/office/powerpoint/2010/main" val="37396592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Конфликт «Учитель — родитель ученика»</a:t>
            </a:r>
            <a:endParaRPr lang="ru-RU" dirty="0"/>
          </a:p>
        </p:txBody>
      </p:sp>
      <p:sp>
        <p:nvSpPr>
          <p:cNvPr id="3" name="Объект 2"/>
          <p:cNvSpPr>
            <a:spLocks noGrp="1"/>
          </p:cNvSpPr>
          <p:nvPr>
            <p:ph idx="1"/>
          </p:nvPr>
        </p:nvSpPr>
        <p:spPr/>
        <p:txBody>
          <a:bodyPr>
            <a:normAutofit lnSpcReduction="10000"/>
          </a:bodyPr>
          <a:lstStyle/>
          <a:p>
            <a:r>
              <a:rPr lang="ru-RU" b="1" dirty="0" smtClean="0">
                <a:solidFill>
                  <a:srgbClr val="FF0000"/>
                </a:solidFill>
              </a:rPr>
              <a:t>Причины</a:t>
            </a:r>
            <a:endParaRPr lang="ru-RU" dirty="0">
              <a:solidFill>
                <a:srgbClr val="FF0000"/>
              </a:solidFill>
            </a:endParaRPr>
          </a:p>
          <a:p>
            <a:pPr lvl="0"/>
            <a:r>
              <a:rPr lang="ru-RU" dirty="0"/>
              <a:t>разные представления сторон о </a:t>
            </a:r>
            <a:endParaRPr lang="ru-RU" dirty="0" smtClean="0"/>
          </a:p>
          <a:p>
            <a:pPr lvl="0">
              <a:buNone/>
            </a:pPr>
            <a:r>
              <a:rPr lang="ru-RU" dirty="0" smtClean="0"/>
              <a:t>средствах </a:t>
            </a:r>
            <a:r>
              <a:rPr lang="ru-RU" dirty="0"/>
              <a:t>воспитания</a:t>
            </a:r>
          </a:p>
          <a:p>
            <a:pPr lvl="0"/>
            <a:r>
              <a:rPr lang="ru-RU" dirty="0"/>
              <a:t>недовольство родителя методами </a:t>
            </a:r>
            <a:endParaRPr lang="ru-RU" dirty="0" smtClean="0"/>
          </a:p>
          <a:p>
            <a:pPr lvl="0">
              <a:buNone/>
            </a:pPr>
            <a:r>
              <a:rPr lang="ru-RU" dirty="0" smtClean="0"/>
              <a:t>обучения </a:t>
            </a:r>
            <a:r>
              <a:rPr lang="ru-RU" dirty="0"/>
              <a:t>педагога</a:t>
            </a:r>
          </a:p>
          <a:p>
            <a:pPr lvl="0"/>
            <a:r>
              <a:rPr lang="ru-RU" dirty="0"/>
              <a:t>личная неприязнь</a:t>
            </a:r>
          </a:p>
          <a:p>
            <a:pPr lvl="0"/>
            <a:r>
              <a:rPr lang="ru-RU" dirty="0"/>
              <a:t>мнение родителя о необоснованном занижении оценок ребенку</a:t>
            </a:r>
          </a:p>
          <a:p>
            <a:endParaRPr lang="ru-RU" dirty="0"/>
          </a:p>
        </p:txBody>
      </p:sp>
      <p:pic>
        <p:nvPicPr>
          <p:cNvPr id="7170" name="Picture 2" descr="E:\27 марта\картинки к конфликту\imgpreview (1).jpg"/>
          <p:cNvPicPr>
            <a:picLocks noChangeAspect="1" noChangeArrowheads="1"/>
          </p:cNvPicPr>
          <p:nvPr/>
        </p:nvPicPr>
        <p:blipFill>
          <a:blip r:embed="rId3" cstate="print"/>
          <a:srcRect/>
          <a:stretch>
            <a:fillRect/>
          </a:stretch>
        </p:blipFill>
        <p:spPr bwMode="auto">
          <a:xfrm>
            <a:off x="7020272" y="2924944"/>
            <a:ext cx="1719923" cy="1872208"/>
          </a:xfrm>
          <a:prstGeom prst="rect">
            <a:avLst/>
          </a:prstGeom>
          <a:noFill/>
        </p:spPr>
      </p:pic>
    </p:spTree>
    <p:extLst>
      <p:ext uri="{BB962C8B-B14F-4D97-AF65-F5344CB8AC3E}">
        <p14:creationId xmlns="" xmlns:p14="http://schemas.microsoft.com/office/powerpoint/2010/main" val="36490384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Способы решения конфликта с родителями ученика</a:t>
            </a:r>
            <a:r>
              <a:rPr lang="ru-RU" dirty="0" smtClean="0"/>
              <a:t/>
            </a:r>
            <a:br>
              <a:rPr lang="ru-RU" dirty="0" smtClean="0"/>
            </a:br>
            <a:endParaRPr lang="ru-RU" dirty="0"/>
          </a:p>
        </p:txBody>
      </p:sp>
      <p:sp>
        <p:nvSpPr>
          <p:cNvPr id="3" name="Объект 2"/>
          <p:cNvSpPr>
            <a:spLocks noGrp="1"/>
          </p:cNvSpPr>
          <p:nvPr>
            <p:ph idx="1"/>
          </p:nvPr>
        </p:nvSpPr>
        <p:spPr/>
        <p:txBody>
          <a:bodyPr>
            <a:normAutofit fontScale="62500" lnSpcReduction="20000"/>
          </a:bodyPr>
          <a:lstStyle/>
          <a:p>
            <a:r>
              <a:rPr lang="ru-RU" dirty="0" smtClean="0"/>
              <a:t>Не действовать под влиянием эмоций, сгоряча.</a:t>
            </a:r>
          </a:p>
          <a:p>
            <a:r>
              <a:rPr lang="ru-RU" dirty="0" smtClean="0"/>
              <a:t>Когда </a:t>
            </a:r>
            <a:r>
              <a:rPr lang="ru-RU" dirty="0"/>
              <a:t>ситуация трезво </a:t>
            </a:r>
            <a:r>
              <a:rPr lang="ru-RU" dirty="0">
                <a:solidFill>
                  <a:srgbClr val="FF0000"/>
                </a:solidFill>
              </a:rPr>
              <a:t>оценена и проблема обрисована</a:t>
            </a:r>
            <a:r>
              <a:rPr lang="ru-RU" dirty="0"/>
              <a:t>, учителю проще найти истинную причину </a:t>
            </a:r>
            <a:r>
              <a:rPr lang="ru-RU" u="sng" dirty="0">
                <a:hlinkClick r:id="rId3"/>
              </a:rPr>
              <a:t>конфликта с «трудным» родителем</a:t>
            </a:r>
            <a:r>
              <a:rPr lang="ru-RU" dirty="0"/>
              <a:t>, оценить </a:t>
            </a:r>
            <a:r>
              <a:rPr lang="ru-RU" dirty="0">
                <a:solidFill>
                  <a:srgbClr val="FF0000"/>
                </a:solidFill>
              </a:rPr>
              <a:t>правильность действий </a:t>
            </a:r>
            <a:r>
              <a:rPr lang="ru-RU" dirty="0"/>
              <a:t>обеих сторон, наметить </a:t>
            </a:r>
            <a:r>
              <a:rPr lang="ru-RU" dirty="0">
                <a:solidFill>
                  <a:srgbClr val="C00000"/>
                </a:solidFill>
              </a:rPr>
              <a:t>путь</a:t>
            </a:r>
            <a:r>
              <a:rPr lang="ru-RU" dirty="0"/>
              <a:t> к конструктивному разрешению неприятного момента.</a:t>
            </a:r>
          </a:p>
          <a:p>
            <a:r>
              <a:rPr lang="ru-RU" dirty="0"/>
              <a:t>Следующим этапом на пути к согласию станет </a:t>
            </a:r>
            <a:r>
              <a:rPr lang="ru-RU" dirty="0">
                <a:solidFill>
                  <a:srgbClr val="FF0000"/>
                </a:solidFill>
              </a:rPr>
              <a:t>открытый диалог </a:t>
            </a:r>
            <a:r>
              <a:rPr lang="ru-RU" dirty="0"/>
              <a:t>учителя и родителя, </a:t>
            </a:r>
            <a:r>
              <a:rPr lang="ru-RU" dirty="0">
                <a:solidFill>
                  <a:srgbClr val="C00000"/>
                </a:solidFill>
              </a:rPr>
              <a:t>где стороны равны</a:t>
            </a:r>
            <a:r>
              <a:rPr lang="ru-RU" dirty="0" smtClean="0"/>
              <a:t>.</a:t>
            </a:r>
          </a:p>
          <a:p>
            <a:r>
              <a:rPr lang="ru-RU" dirty="0" smtClean="0"/>
              <a:t> </a:t>
            </a:r>
            <a:r>
              <a:rPr lang="ru-RU" dirty="0"/>
              <a:t>Проведенный анализ ситуации поможет педагогу выразить свои мысли и представления о проблеме родителю, проявить понимание, прояснить общую цель, вместе </a:t>
            </a:r>
            <a:r>
              <a:rPr lang="ru-RU" dirty="0">
                <a:solidFill>
                  <a:srgbClr val="C00000"/>
                </a:solidFill>
              </a:rPr>
              <a:t>найти выход </a:t>
            </a:r>
            <a:r>
              <a:rPr lang="ru-RU" dirty="0"/>
              <a:t>из сложившейся ситуации.</a:t>
            </a:r>
          </a:p>
          <a:p>
            <a:r>
              <a:rPr lang="ru-RU" dirty="0"/>
              <a:t>После разрешения конфликта, сделанные </a:t>
            </a:r>
            <a:r>
              <a:rPr lang="ru-RU" dirty="0">
                <a:solidFill>
                  <a:srgbClr val="FF0000"/>
                </a:solidFill>
              </a:rPr>
              <a:t>выводы </a:t>
            </a:r>
            <a:r>
              <a:rPr lang="ru-RU" dirty="0"/>
              <a:t>о том, </a:t>
            </a:r>
            <a:r>
              <a:rPr lang="ru-RU" dirty="0">
                <a:solidFill>
                  <a:srgbClr val="C00000"/>
                </a:solidFill>
              </a:rPr>
              <a:t>что сделано неправильно и как следовало бы действовать</a:t>
            </a:r>
            <a:r>
              <a:rPr lang="ru-RU" dirty="0"/>
              <a:t>, чтобы напряженный момент не наступил, помогут </a:t>
            </a:r>
            <a:r>
              <a:rPr lang="ru-RU" dirty="0">
                <a:solidFill>
                  <a:srgbClr val="C00000"/>
                </a:solidFill>
              </a:rPr>
              <a:t>предотвратить подобные ситуации </a:t>
            </a:r>
            <a:r>
              <a:rPr lang="ru-RU" dirty="0"/>
              <a:t>в будущем.</a:t>
            </a:r>
          </a:p>
          <a:p>
            <a:endParaRPr lang="ru-RU" dirty="0"/>
          </a:p>
        </p:txBody>
      </p:sp>
    </p:spTree>
    <p:extLst>
      <p:ext uri="{BB962C8B-B14F-4D97-AF65-F5344CB8AC3E}">
        <p14:creationId xmlns="" xmlns:p14="http://schemas.microsoft.com/office/powerpoint/2010/main" val="4057286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правила разрешения </a:t>
            </a:r>
            <a:r>
              <a:rPr lang="ru-RU" dirty="0" smtClean="0"/>
              <a:t>конфликтов с родителями</a:t>
            </a:r>
            <a:endParaRPr lang="ru-RU" dirty="0"/>
          </a:p>
        </p:txBody>
      </p:sp>
      <p:sp>
        <p:nvSpPr>
          <p:cNvPr id="4" name="Прямоугольник 3"/>
          <p:cNvSpPr/>
          <p:nvPr/>
        </p:nvSpPr>
        <p:spPr>
          <a:xfrm>
            <a:off x="539552" y="1484784"/>
            <a:ext cx="7920880" cy="5262979"/>
          </a:xfrm>
          <a:prstGeom prst="rect">
            <a:avLst/>
          </a:prstGeom>
        </p:spPr>
        <p:txBody>
          <a:bodyPr wrap="square">
            <a:spAutoFit/>
          </a:bodyPr>
          <a:lstStyle/>
          <a:p>
            <a:pPr marL="342900" lvl="0" indent="-342900">
              <a:buFont typeface="+mj-lt"/>
              <a:buAutoNum type="arabicPeriod"/>
            </a:pPr>
            <a:r>
              <a:rPr lang="ru-RU" sz="2400" dirty="0" smtClean="0"/>
              <a:t>в </a:t>
            </a:r>
            <a:r>
              <a:rPr lang="ru-RU" sz="2400" dirty="0"/>
              <a:t>конфликте не бывает победителей.</a:t>
            </a:r>
          </a:p>
          <a:p>
            <a:pPr marL="342900" lvl="0" indent="-342900">
              <a:buFont typeface="+mj-lt"/>
              <a:buAutoNum type="arabicPeriod"/>
            </a:pPr>
            <a:r>
              <a:rPr lang="ru-RU" sz="2400" dirty="0"/>
              <a:t>встаньте на позицию собеседника. Посмотрите на ситуацию «его глазами»</a:t>
            </a:r>
          </a:p>
          <a:p>
            <a:pPr marL="342900" lvl="0" indent="-342900">
              <a:buFont typeface="+mj-lt"/>
              <a:buAutoNum type="arabicPeriod"/>
            </a:pPr>
            <a:r>
              <a:rPr lang="ru-RU" sz="2400" dirty="0"/>
              <a:t>детально опишите не устраивающую вас ситуацию, будьте объективны.</a:t>
            </a:r>
          </a:p>
          <a:p>
            <a:pPr marL="342900" lvl="0" indent="-342900">
              <a:buFont typeface="+mj-lt"/>
              <a:buAutoNum type="arabicPeriod"/>
            </a:pPr>
            <a:r>
              <a:rPr lang="ru-RU" sz="2400" dirty="0"/>
              <a:t>расскажите о своих чувствах в данной ситуации.</a:t>
            </a:r>
          </a:p>
          <a:p>
            <a:pPr marL="342900" lvl="0" indent="-342900">
              <a:buFont typeface="+mj-lt"/>
              <a:buAutoNum type="arabicPeriod"/>
            </a:pPr>
            <a:r>
              <a:rPr lang="ru-RU" sz="2400" dirty="0"/>
              <a:t>выслушайте оппонента- не перебивайте, не спорьте, покажите, что вы слушаете и готовы прийти к соглашению.</a:t>
            </a:r>
          </a:p>
          <a:p>
            <a:pPr marL="342900" lvl="0" indent="-342900">
              <a:buFont typeface="+mj-lt"/>
              <a:buAutoNum type="arabicPeriod"/>
            </a:pPr>
            <a:r>
              <a:rPr lang="ru-RU" sz="2400" dirty="0"/>
              <a:t>не прибегайте к ультиматуму, внесите конкретные предложения относительно смены ситуации.. (Я хотел бы… Я вас прошу…)</a:t>
            </a:r>
          </a:p>
          <a:p>
            <a:pPr marL="342900" lvl="0" indent="-342900">
              <a:buFont typeface="+mj-lt"/>
              <a:buAutoNum type="arabicPeriod"/>
            </a:pPr>
            <a:r>
              <a:rPr lang="ru-RU" sz="2400" dirty="0"/>
              <a:t>контролируйте эмоции, тему разговора, языковой стиль (без грубостей)</a:t>
            </a:r>
          </a:p>
        </p:txBody>
      </p:sp>
    </p:spTree>
    <p:extLst>
      <p:ext uri="{BB962C8B-B14F-4D97-AF65-F5344CB8AC3E}">
        <p14:creationId xmlns="" xmlns:p14="http://schemas.microsoft.com/office/powerpoint/2010/main" val="12702908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Конфликт «Учитель — ученик»</a:t>
            </a:r>
            <a:r>
              <a:rPr lang="ru-RU" dirty="0" smtClean="0"/>
              <a:t/>
            </a:r>
            <a:br>
              <a:rPr lang="ru-RU" dirty="0" smtClean="0"/>
            </a:br>
            <a:endParaRPr lang="ru-RU" dirty="0"/>
          </a:p>
        </p:txBody>
      </p:sp>
      <p:sp>
        <p:nvSpPr>
          <p:cNvPr id="3" name="Объект 2"/>
          <p:cNvSpPr>
            <a:spLocks noGrp="1"/>
          </p:cNvSpPr>
          <p:nvPr>
            <p:ph idx="1"/>
          </p:nvPr>
        </p:nvSpPr>
        <p:spPr>
          <a:xfrm>
            <a:off x="457200" y="1052736"/>
            <a:ext cx="8229600" cy="5073427"/>
          </a:xfrm>
        </p:spPr>
        <p:txBody>
          <a:bodyPr>
            <a:normAutofit fontScale="85000" lnSpcReduction="20000"/>
          </a:bodyPr>
          <a:lstStyle/>
          <a:p>
            <a:pPr>
              <a:buNone/>
            </a:pPr>
            <a:r>
              <a:rPr lang="ru-RU" dirty="0"/>
              <a:t/>
            </a:r>
            <a:br>
              <a:rPr lang="ru-RU" dirty="0"/>
            </a:br>
            <a:r>
              <a:rPr lang="ru-RU" b="1" dirty="0">
                <a:solidFill>
                  <a:srgbClr val="FF0000"/>
                </a:solidFill>
              </a:rPr>
              <a:t>Причины конфликтов между учителем и учениками</a:t>
            </a:r>
            <a:endParaRPr lang="ru-RU" dirty="0">
              <a:solidFill>
                <a:srgbClr val="FF0000"/>
              </a:solidFill>
            </a:endParaRPr>
          </a:p>
          <a:p>
            <a:pPr lvl="0"/>
            <a:r>
              <a:rPr lang="ru-RU" dirty="0"/>
              <a:t>отсутствие единства в требованиях учителей</a:t>
            </a:r>
          </a:p>
          <a:p>
            <a:pPr lvl="0"/>
            <a:r>
              <a:rPr lang="ru-RU" dirty="0"/>
              <a:t>чрезмерное количество требований к ученику</a:t>
            </a:r>
          </a:p>
          <a:p>
            <a:pPr lvl="0"/>
            <a:r>
              <a:rPr lang="ru-RU" dirty="0"/>
              <a:t>непостоянство требований учителя</a:t>
            </a:r>
          </a:p>
          <a:p>
            <a:pPr lvl="0"/>
            <a:r>
              <a:rPr lang="ru-RU" dirty="0"/>
              <a:t>невыполнение требований самим учителем</a:t>
            </a:r>
          </a:p>
          <a:p>
            <a:pPr lvl="0"/>
            <a:r>
              <a:rPr lang="ru-RU" dirty="0"/>
              <a:t>ученик считает себя недооцененным  </a:t>
            </a:r>
          </a:p>
          <a:p>
            <a:pPr lvl="0"/>
            <a:r>
              <a:rPr lang="ru-RU" dirty="0"/>
              <a:t>учитель не может примириться с недостатками ученика</a:t>
            </a:r>
          </a:p>
          <a:p>
            <a:pPr lvl="0"/>
            <a:r>
              <a:rPr lang="ru-RU" dirty="0"/>
              <a:t>личные качества учителя или ученика (раздражительность, беспомощность, грубость)</a:t>
            </a:r>
          </a:p>
          <a:p>
            <a:endParaRPr lang="ru-RU" dirty="0"/>
          </a:p>
        </p:txBody>
      </p:sp>
    </p:spTree>
    <p:extLst>
      <p:ext uri="{BB962C8B-B14F-4D97-AF65-F5344CB8AC3E}">
        <p14:creationId xmlns="" xmlns:p14="http://schemas.microsoft.com/office/powerpoint/2010/main" val="21051323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7"/>
          <p:cNvSpPr>
            <a:spLocks noChangeArrowheads="1"/>
          </p:cNvSpPr>
          <p:nvPr/>
        </p:nvSpPr>
        <p:spPr bwMode="auto">
          <a:xfrm>
            <a:off x="468313" y="765175"/>
            <a:ext cx="8424862" cy="579438"/>
          </a:xfrm>
          <a:prstGeom prst="rect">
            <a:avLst/>
          </a:prstGeom>
          <a:noFill/>
          <a:ln w="9525">
            <a:noFill/>
            <a:miter lim="800000"/>
            <a:headEnd/>
            <a:tailEnd/>
          </a:ln>
        </p:spPr>
        <p:txBody>
          <a:bodyPr anchor="ctr">
            <a:spAutoFit/>
          </a:bodyPr>
          <a:lstStyle/>
          <a:p>
            <a:pPr algn="ctr"/>
            <a:r>
              <a:rPr lang="ru-RU" sz="3200" b="1" dirty="0"/>
              <a:t>Виды </a:t>
            </a:r>
            <a:r>
              <a:rPr lang="ru-RU" sz="3200" b="1" dirty="0" smtClean="0"/>
              <a:t>конфликтов педагогов и учеников</a:t>
            </a:r>
            <a:r>
              <a:rPr lang="ru-RU" sz="3200" dirty="0" smtClean="0"/>
              <a:t> </a:t>
            </a:r>
            <a:endParaRPr lang="ru-RU" sz="3200" dirty="0"/>
          </a:p>
        </p:txBody>
      </p:sp>
      <p:sp>
        <p:nvSpPr>
          <p:cNvPr id="10243" name="Oval 18"/>
          <p:cNvSpPr>
            <a:spLocks noChangeArrowheads="1"/>
          </p:cNvSpPr>
          <p:nvPr/>
        </p:nvSpPr>
        <p:spPr bwMode="auto">
          <a:xfrm>
            <a:off x="755650" y="2492375"/>
            <a:ext cx="2952750" cy="1419225"/>
          </a:xfrm>
          <a:prstGeom prst="ellipse">
            <a:avLst/>
          </a:prstGeom>
          <a:solidFill>
            <a:srgbClr val="FFCCFF"/>
          </a:solidFill>
          <a:ln w="9525">
            <a:solidFill>
              <a:schemeClr val="tx1"/>
            </a:solidFill>
            <a:round/>
            <a:headEnd/>
            <a:tailEnd/>
          </a:ln>
        </p:spPr>
        <p:txBody>
          <a:bodyPr wrap="none" anchor="ctr"/>
          <a:lstStyle/>
          <a:p>
            <a:pPr algn="ctr"/>
            <a:r>
              <a:rPr lang="ru-RU" sz="2800"/>
              <a:t>Конфликты</a:t>
            </a:r>
          </a:p>
          <a:p>
            <a:pPr algn="ctr"/>
            <a:r>
              <a:rPr lang="ru-RU" sz="2800"/>
              <a:t> деятельности </a:t>
            </a:r>
          </a:p>
        </p:txBody>
      </p:sp>
      <p:sp>
        <p:nvSpPr>
          <p:cNvPr id="10244" name="Oval 19"/>
          <p:cNvSpPr>
            <a:spLocks noChangeArrowheads="1"/>
          </p:cNvSpPr>
          <p:nvPr/>
        </p:nvSpPr>
        <p:spPr bwMode="auto">
          <a:xfrm>
            <a:off x="3132138" y="4365625"/>
            <a:ext cx="2808287" cy="1346200"/>
          </a:xfrm>
          <a:prstGeom prst="ellipse">
            <a:avLst/>
          </a:prstGeom>
          <a:solidFill>
            <a:srgbClr val="FFCC99"/>
          </a:solidFill>
          <a:ln w="9525">
            <a:solidFill>
              <a:schemeClr val="tx1"/>
            </a:solidFill>
            <a:round/>
            <a:headEnd/>
            <a:tailEnd/>
          </a:ln>
        </p:spPr>
        <p:txBody>
          <a:bodyPr wrap="none" anchor="ctr"/>
          <a:lstStyle/>
          <a:p>
            <a:pPr algn="ctr"/>
            <a:r>
              <a:rPr lang="ru-RU" sz="2800"/>
              <a:t>Конфликты</a:t>
            </a:r>
          </a:p>
          <a:p>
            <a:pPr algn="ctr"/>
            <a:r>
              <a:rPr lang="ru-RU" sz="2800"/>
              <a:t> отношений </a:t>
            </a:r>
          </a:p>
        </p:txBody>
      </p:sp>
      <p:sp>
        <p:nvSpPr>
          <p:cNvPr id="10245" name="Oval 20"/>
          <p:cNvSpPr>
            <a:spLocks noChangeArrowheads="1"/>
          </p:cNvSpPr>
          <p:nvPr/>
        </p:nvSpPr>
        <p:spPr bwMode="auto">
          <a:xfrm>
            <a:off x="5580063" y="2492375"/>
            <a:ext cx="3074987" cy="1346200"/>
          </a:xfrm>
          <a:prstGeom prst="ellipse">
            <a:avLst/>
          </a:prstGeom>
          <a:solidFill>
            <a:srgbClr val="CCFF99"/>
          </a:solidFill>
          <a:ln w="9525">
            <a:solidFill>
              <a:schemeClr val="tx1"/>
            </a:solidFill>
            <a:round/>
            <a:headEnd/>
            <a:tailEnd/>
          </a:ln>
        </p:spPr>
        <p:txBody>
          <a:bodyPr wrap="none" anchor="ctr"/>
          <a:lstStyle/>
          <a:p>
            <a:pPr algn="ctr"/>
            <a:r>
              <a:rPr lang="ru-RU" sz="2800"/>
              <a:t>Конфликты</a:t>
            </a:r>
          </a:p>
          <a:p>
            <a:pPr algn="ctr"/>
            <a:r>
              <a:rPr lang="ru-RU" sz="2800"/>
              <a:t> поведения </a:t>
            </a:r>
          </a:p>
        </p:txBody>
      </p:sp>
      <p:sp>
        <p:nvSpPr>
          <p:cNvPr id="10246" name="Line 21"/>
          <p:cNvSpPr>
            <a:spLocks noChangeShapeType="1"/>
          </p:cNvSpPr>
          <p:nvPr/>
        </p:nvSpPr>
        <p:spPr bwMode="auto">
          <a:xfrm flipH="1">
            <a:off x="2627313" y="1557338"/>
            <a:ext cx="720725" cy="792162"/>
          </a:xfrm>
          <a:prstGeom prst="line">
            <a:avLst/>
          </a:prstGeom>
          <a:noFill/>
          <a:ln w="9525">
            <a:solidFill>
              <a:schemeClr val="tx1"/>
            </a:solidFill>
            <a:round/>
            <a:headEnd/>
            <a:tailEnd type="triangle" w="med" len="med"/>
          </a:ln>
        </p:spPr>
        <p:txBody>
          <a:bodyPr/>
          <a:lstStyle/>
          <a:p>
            <a:endParaRPr lang="ru-RU"/>
          </a:p>
        </p:txBody>
      </p:sp>
      <p:sp>
        <p:nvSpPr>
          <p:cNvPr id="10247" name="Line 23"/>
          <p:cNvSpPr>
            <a:spLocks noChangeShapeType="1"/>
          </p:cNvSpPr>
          <p:nvPr/>
        </p:nvSpPr>
        <p:spPr bwMode="auto">
          <a:xfrm flipH="1">
            <a:off x="4572000" y="1628775"/>
            <a:ext cx="71438" cy="2520950"/>
          </a:xfrm>
          <a:prstGeom prst="line">
            <a:avLst/>
          </a:prstGeom>
          <a:noFill/>
          <a:ln w="9525">
            <a:solidFill>
              <a:schemeClr val="tx1"/>
            </a:solidFill>
            <a:round/>
            <a:headEnd/>
            <a:tailEnd type="triangle" w="med" len="med"/>
          </a:ln>
        </p:spPr>
        <p:txBody>
          <a:bodyPr/>
          <a:lstStyle/>
          <a:p>
            <a:endParaRPr lang="ru-RU"/>
          </a:p>
        </p:txBody>
      </p:sp>
      <p:sp>
        <p:nvSpPr>
          <p:cNvPr id="10248" name="Line 26"/>
          <p:cNvSpPr>
            <a:spLocks noChangeShapeType="1"/>
          </p:cNvSpPr>
          <p:nvPr/>
        </p:nvSpPr>
        <p:spPr bwMode="auto">
          <a:xfrm>
            <a:off x="6659563" y="1557338"/>
            <a:ext cx="576262" cy="792162"/>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58846"/>
            <a:ext cx="8280920" cy="5324535"/>
          </a:xfrm>
          <a:prstGeom prst="rect">
            <a:avLst/>
          </a:prstGeom>
        </p:spPr>
        <p:txBody>
          <a:bodyPr wrap="square">
            <a:spAutoFit/>
          </a:bodyPr>
          <a:lstStyle/>
          <a:p>
            <a:r>
              <a:rPr lang="ru-RU" sz="3200" b="1" dirty="0" smtClean="0"/>
              <a:t>Конфликты деятельности </a:t>
            </a:r>
          </a:p>
          <a:p>
            <a:r>
              <a:rPr lang="ru-RU" sz="2400" dirty="0" smtClean="0"/>
              <a:t>проявляются в отказе ученика выполнить учебное задание или плохом его выполнении. </a:t>
            </a:r>
          </a:p>
          <a:p>
            <a:r>
              <a:rPr lang="ru-RU" sz="2400" dirty="0" smtClean="0"/>
              <a:t>Это может происходить по </a:t>
            </a:r>
            <a:r>
              <a:rPr lang="ru-RU" sz="2400" u="sng" dirty="0" smtClean="0"/>
              <a:t>различным причинам</a:t>
            </a:r>
          </a:p>
          <a:p>
            <a:r>
              <a:rPr lang="ru-RU" sz="2400" dirty="0" smtClean="0"/>
              <a:t> -переутомление</a:t>
            </a:r>
            <a:r>
              <a:rPr lang="ru-RU" sz="2400" dirty="0" smtClean="0"/>
              <a:t>, </a:t>
            </a:r>
          </a:p>
          <a:p>
            <a:r>
              <a:rPr lang="ru-RU" sz="2400" dirty="0" smtClean="0"/>
              <a:t>-затруднение </a:t>
            </a:r>
            <a:r>
              <a:rPr lang="ru-RU" sz="2400" dirty="0" smtClean="0"/>
              <a:t>в усвоении учебного материала, а иногда </a:t>
            </a:r>
            <a:r>
              <a:rPr lang="ru-RU" sz="2400" dirty="0" smtClean="0"/>
              <a:t>-неудачное </a:t>
            </a:r>
            <a:r>
              <a:rPr lang="ru-RU" sz="2400" dirty="0" smtClean="0"/>
              <a:t>замечание учителя вместо конкретной помощи при трудностях в работе. </a:t>
            </a:r>
          </a:p>
          <a:p>
            <a:r>
              <a:rPr lang="ru-RU" sz="2400" dirty="0" smtClean="0"/>
              <a:t>-Подобные </a:t>
            </a:r>
            <a:r>
              <a:rPr lang="ru-RU" sz="2400" dirty="0" smtClean="0"/>
              <a:t>конфликты часто происходят </a:t>
            </a:r>
            <a:r>
              <a:rPr lang="ru-RU" sz="2400" dirty="0" smtClean="0">
                <a:solidFill>
                  <a:srgbClr val="C00000"/>
                </a:solidFill>
              </a:rPr>
              <a:t>с учениками, испытывающими трудности в учебе; </a:t>
            </a:r>
          </a:p>
          <a:p>
            <a:r>
              <a:rPr lang="ru-RU" sz="2400" dirty="0" smtClean="0"/>
              <a:t>-когда </a:t>
            </a:r>
            <a:r>
              <a:rPr lang="ru-RU" sz="2400" dirty="0" smtClean="0"/>
              <a:t>учитель ведет предмет в классе непродолжительное время и отношения между ним и учеником ограничиваются учебной работой. </a:t>
            </a:r>
          </a:p>
          <a:p>
            <a:endParaRPr lang="ru-RU" sz="2000" dirty="0" smtClean="0"/>
          </a:p>
        </p:txBody>
      </p:sp>
      <p:sp>
        <p:nvSpPr>
          <p:cNvPr id="5" name="Заголовок 4"/>
          <p:cNvSpPr>
            <a:spLocks noGrp="1"/>
          </p:cNvSpPr>
          <p:nvPr>
            <p:ph type="title" idx="4294967295"/>
          </p:nvPr>
        </p:nvSpPr>
        <p:spPr>
          <a:xfrm>
            <a:off x="0" y="274638"/>
            <a:ext cx="8229600" cy="1143000"/>
          </a:xfrm>
        </p:spPr>
        <p:txBody>
          <a:bodyPr>
            <a:normAutofit fontScale="90000"/>
          </a:bodyPr>
          <a:lstStyle/>
          <a:p>
            <a:r>
              <a:rPr lang="ru-RU" dirty="0" smtClean="0"/>
              <a:t/>
            </a:r>
            <a:br>
              <a:rPr lang="ru-RU" dirty="0" smtClean="0"/>
            </a:b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899592" y="2081417"/>
            <a:ext cx="7416824" cy="2523768"/>
          </a:xfrm>
          <a:prstGeom prst="rect">
            <a:avLst/>
          </a:prstGeom>
          <a:noFill/>
          <a:ln w="9525">
            <a:noFill/>
            <a:miter lim="800000"/>
            <a:headEnd/>
            <a:tailEnd/>
          </a:ln>
          <a:effectLst/>
        </p:spPr>
        <p:txBody>
          <a:bodyPr vert="horz" wrap="square" lIns="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Verdana" pitchFamily="34" charset="0"/>
                <a:cs typeface="Arial" pitchFamily="34" charset="0"/>
              </a:rPr>
              <a:t>Конфликты отношений</a:t>
            </a:r>
            <a:r>
              <a:rPr kumimoji="0" lang="ru-RU" sz="2000" b="0" i="0" u="none" strike="noStrike" cap="none" normalizeH="0" baseline="0" dirty="0" smtClean="0">
                <a:ln>
                  <a:noFill/>
                </a:ln>
                <a:solidFill>
                  <a:schemeClr val="tx1"/>
                </a:solidFill>
                <a:effectLst/>
                <a:latin typeface="Verdana" pitchFamily="34" charset="0"/>
                <a:cs typeface="Arial" pitchFamily="34" charset="0"/>
              </a:rPr>
              <a:t> часто возникают в результате неумелого разрешения педагогом проблемных ситуаций и имеют, как правило, длительный характер. Эти конфликты приобретают личностный смысл, порождают длительную неприязнь ученика к учителю, надолго нарушают их взаимодействие.</a:t>
            </a:r>
            <a:endParaRPr kumimoji="0" lang="ru-RU" sz="2000" b="0" i="0" u="none" strike="noStrike" cap="none" normalizeH="0" baseline="0" dirty="0" smtClean="0">
              <a:ln>
                <a:noFill/>
              </a:ln>
              <a:solidFill>
                <a:srgbClr val="000000"/>
              </a:solidFill>
              <a:effectLst/>
              <a:latin typeface="Verdana"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Содержимое 4"/>
          <p:cNvSpPr>
            <a:spLocks noGrp="1"/>
          </p:cNvSpPr>
          <p:nvPr>
            <p:ph idx="4294967295"/>
          </p:nvPr>
        </p:nvSpPr>
        <p:spPr>
          <a:xfrm>
            <a:off x="755576" y="1600200"/>
            <a:ext cx="7474024" cy="4525963"/>
          </a:xfrm>
        </p:spPr>
        <p:txBody>
          <a:bodyPr/>
          <a:lstStyle/>
          <a:p>
            <a:endParaRPr lang="ru-RU" dirty="0" smtClean="0"/>
          </a:p>
          <a:p>
            <a:endParaRPr lang="ru-RU" dirty="0" smtClean="0"/>
          </a:p>
          <a:p>
            <a:pPr>
              <a:buNone/>
            </a:pPr>
            <a:endParaRPr lang="ru-RU" dirty="0" smtClean="0"/>
          </a:p>
          <a:p>
            <a:endParaRPr lang="ru-RU" dirty="0" smtClean="0"/>
          </a:p>
          <a:p>
            <a:endParaRPr lang="ru-RU" dirty="0" smtClean="0"/>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Конфликты поведения возникают потому что</a:t>
            </a:r>
            <a:endParaRPr lang="ru-RU" dirty="0"/>
          </a:p>
        </p:txBody>
      </p:sp>
      <p:sp>
        <p:nvSpPr>
          <p:cNvPr id="3" name="Содержимое 2"/>
          <p:cNvSpPr>
            <a:spLocks noGrp="1"/>
          </p:cNvSpPr>
          <p:nvPr>
            <p:ph idx="1"/>
          </p:nvPr>
        </p:nvSpPr>
        <p:spPr/>
        <p:txBody>
          <a:bodyPr>
            <a:noAutofit/>
          </a:bodyPr>
          <a:lstStyle/>
          <a:p>
            <a:pPr>
              <a:buNone/>
            </a:pPr>
            <a:r>
              <a:rPr lang="ru-RU" sz="1800" dirty="0" smtClean="0"/>
              <a:t>     -  малая возможность учителя </a:t>
            </a:r>
            <a:r>
              <a:rPr lang="ru-RU" sz="1800" dirty="0" smtClean="0">
                <a:solidFill>
                  <a:srgbClr val="C00000"/>
                </a:solidFill>
              </a:rPr>
              <a:t>прогнозировать </a:t>
            </a:r>
            <a:r>
              <a:rPr lang="ru-RU" sz="1800" dirty="0" smtClean="0"/>
              <a:t>на уроке поведение учеников; </a:t>
            </a:r>
            <a:endParaRPr lang="ru-RU" sz="1800" dirty="0" smtClean="0"/>
          </a:p>
          <a:p>
            <a:pPr>
              <a:buNone/>
            </a:pPr>
            <a:r>
              <a:rPr lang="ru-RU" sz="1800" dirty="0" smtClean="0">
                <a:solidFill>
                  <a:srgbClr val="C00000"/>
                </a:solidFill>
              </a:rPr>
              <a:t>     -</a:t>
            </a:r>
            <a:r>
              <a:rPr lang="ru-RU" sz="1800" dirty="0" smtClean="0">
                <a:solidFill>
                  <a:srgbClr val="C00000"/>
                </a:solidFill>
              </a:rPr>
              <a:t>неожиданность </a:t>
            </a:r>
            <a:r>
              <a:rPr lang="ru-RU" sz="1800" dirty="0" smtClean="0"/>
              <a:t>их поступков часто нарушает запланированный ход урока, вызывает у учителя раздражение и стремление любыми средствами убрать “помехи”; </a:t>
            </a:r>
            <a:endParaRPr lang="ru-RU" sz="1800" dirty="0" smtClean="0"/>
          </a:p>
          <a:p>
            <a:pPr>
              <a:buNone/>
            </a:pPr>
            <a:r>
              <a:rPr lang="ru-RU" sz="1800" dirty="0" smtClean="0"/>
              <a:t>-     </a:t>
            </a:r>
            <a:r>
              <a:rPr lang="ru-RU" sz="1800" dirty="0" smtClean="0">
                <a:solidFill>
                  <a:srgbClr val="C00000"/>
                </a:solidFill>
              </a:rPr>
              <a:t>недостаток </a:t>
            </a:r>
            <a:r>
              <a:rPr lang="ru-RU" sz="1800" dirty="0" smtClean="0">
                <a:solidFill>
                  <a:srgbClr val="C00000"/>
                </a:solidFill>
              </a:rPr>
              <a:t>информации </a:t>
            </a:r>
            <a:r>
              <a:rPr lang="ru-RU" sz="1800" dirty="0" smtClean="0"/>
              <a:t>о причинах случившегося затрудняет выбор оптимального поведения и соответствующего обстановке тона обращения; </a:t>
            </a:r>
            <a:br>
              <a:rPr lang="ru-RU" sz="1800" dirty="0" smtClean="0"/>
            </a:br>
            <a:r>
              <a:rPr lang="ru-RU" sz="1800" dirty="0" smtClean="0"/>
              <a:t/>
            </a:r>
            <a:br>
              <a:rPr lang="ru-RU" sz="1800" dirty="0" smtClean="0"/>
            </a:br>
            <a:r>
              <a:rPr lang="ru-RU" sz="1800" dirty="0" smtClean="0"/>
              <a:t>- </a:t>
            </a:r>
            <a:r>
              <a:rPr lang="ru-RU" sz="1800" dirty="0" smtClean="0">
                <a:solidFill>
                  <a:srgbClr val="C00000"/>
                </a:solidFill>
              </a:rPr>
              <a:t>свидетелями ситуаций являются другие ученики, </a:t>
            </a:r>
            <a:r>
              <a:rPr lang="ru-RU" sz="1800" dirty="0" smtClean="0"/>
              <a:t>поэтому учитель стремится сохранить свой социальный статус любыми средствами и тем самым часто доводит ситуацию до конфликтной; </a:t>
            </a:r>
            <a:br>
              <a:rPr lang="ru-RU" sz="1800" dirty="0" smtClean="0"/>
            </a:br>
            <a:r>
              <a:rPr lang="ru-RU" sz="1800" dirty="0" smtClean="0"/>
              <a:t/>
            </a:r>
            <a:br>
              <a:rPr lang="ru-RU" sz="1800" dirty="0" smtClean="0"/>
            </a:br>
            <a:r>
              <a:rPr lang="ru-RU" sz="1800" dirty="0" smtClean="0"/>
              <a:t>- учителем, как правило, оценивается не </a:t>
            </a:r>
            <a:r>
              <a:rPr lang="ru-RU" sz="1800" dirty="0" smtClean="0">
                <a:solidFill>
                  <a:srgbClr val="C00000"/>
                </a:solidFill>
              </a:rPr>
              <a:t>отдельный поступок ученика</a:t>
            </a:r>
            <a:r>
              <a:rPr lang="ru-RU" sz="1800" dirty="0" smtClean="0"/>
              <a:t>, а его личность, такая оценка часто определяет отношение к ученику других учителей и сверстников (особенно в начальной школе); </a:t>
            </a:r>
            <a:br>
              <a:rPr lang="ru-RU" sz="1800" dirty="0" smtClean="0"/>
            </a:br>
            <a:r>
              <a:rPr lang="ru-RU" sz="1800" dirty="0" smtClean="0"/>
              <a:t/>
            </a:r>
            <a:br>
              <a:rPr lang="ru-RU" sz="1800" dirty="0" smtClean="0"/>
            </a:br>
            <a:r>
              <a:rPr lang="ru-RU" sz="1800" dirty="0" smtClean="0"/>
              <a:t>- оценка ученика нередко строится на </a:t>
            </a:r>
            <a:r>
              <a:rPr lang="ru-RU" sz="1800" dirty="0" smtClean="0">
                <a:solidFill>
                  <a:srgbClr val="C00000"/>
                </a:solidFill>
              </a:rPr>
              <a:t>субъективном восприятии его поступка </a:t>
            </a:r>
            <a:r>
              <a:rPr lang="ru-RU" sz="1800" dirty="0" smtClean="0"/>
              <a:t>и малой информированности о его мотивах, особенностях личности, условиях жизни в семье; </a:t>
            </a:r>
            <a:br>
              <a:rPr lang="ru-RU" sz="1800" dirty="0" smtClean="0"/>
            </a:br>
            <a:r>
              <a:rPr lang="ru-RU" sz="1200" dirty="0" smtClean="0"/>
              <a:t/>
            </a:r>
            <a:br>
              <a:rPr lang="ru-RU" sz="1200" dirty="0" smtClean="0"/>
            </a:br>
            <a:r>
              <a:rPr lang="ru-RU" sz="1200" dirty="0" smtClean="0"/>
              <a:t>.</a:t>
            </a:r>
            <a:endParaRPr lang="ru-RU" sz="1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611560" y="332656"/>
            <a:ext cx="7618040" cy="5793507"/>
          </a:xfrm>
        </p:spPr>
        <p:txBody>
          <a:bodyPr>
            <a:normAutofit fontScale="62500" lnSpcReduction="20000"/>
          </a:bodyPr>
          <a:lstStyle/>
          <a:p>
            <a:r>
              <a:rPr lang="ru-RU" dirty="0" smtClean="0"/>
              <a:t>- учитель затрудняется провести анализ возникшей ситуации, </a:t>
            </a:r>
            <a:r>
              <a:rPr lang="ru-RU" dirty="0" smtClean="0">
                <a:solidFill>
                  <a:srgbClr val="C00000"/>
                </a:solidFill>
              </a:rPr>
              <a:t>торопится строго наказать ученика</a:t>
            </a:r>
            <a:r>
              <a:rPr lang="ru-RU" dirty="0" smtClean="0"/>
              <a:t>, мотивируя это тем, что излишняя строгость по отношению к ученику не повредит; </a:t>
            </a:r>
            <a:br>
              <a:rPr lang="ru-RU" dirty="0" smtClean="0"/>
            </a:br>
            <a:r>
              <a:rPr lang="ru-RU" dirty="0" smtClean="0"/>
              <a:t/>
            </a:r>
            <a:br>
              <a:rPr lang="ru-RU" dirty="0" smtClean="0"/>
            </a:br>
            <a:r>
              <a:rPr lang="ru-RU" dirty="0" smtClean="0"/>
              <a:t>- немаловажное значение имеет </a:t>
            </a:r>
            <a:r>
              <a:rPr lang="ru-RU" dirty="0" smtClean="0">
                <a:solidFill>
                  <a:srgbClr val="C00000"/>
                </a:solidFill>
              </a:rPr>
              <a:t>характер отношений</a:t>
            </a:r>
            <a:r>
              <a:rPr lang="ru-RU" dirty="0" smtClean="0"/>
              <a:t>, которые сложились между учителем и отдельными учениками; личностные качества и нестандартное поведение последних являются причиной постоянных конфликтов с ними; </a:t>
            </a:r>
            <a:br>
              <a:rPr lang="ru-RU" dirty="0" smtClean="0"/>
            </a:br>
            <a:r>
              <a:rPr lang="ru-RU" dirty="0" smtClean="0"/>
              <a:t/>
            </a:r>
            <a:br>
              <a:rPr lang="ru-RU" dirty="0" smtClean="0"/>
            </a:br>
            <a:r>
              <a:rPr lang="ru-RU" dirty="0" smtClean="0"/>
              <a:t>- </a:t>
            </a:r>
            <a:r>
              <a:rPr lang="ru-RU" dirty="0" smtClean="0">
                <a:solidFill>
                  <a:srgbClr val="C00000"/>
                </a:solidFill>
              </a:rPr>
              <a:t>личностные качества учителя </a:t>
            </a:r>
            <a:r>
              <a:rPr lang="ru-RU" dirty="0" smtClean="0"/>
              <a:t>также часто бывают причиной конфликтов (раздражительность, грубость, мстительность, самодовольство, беспомощность и др.). </a:t>
            </a:r>
            <a:endParaRPr lang="ru-RU" dirty="0" smtClean="0"/>
          </a:p>
          <a:p>
            <a:r>
              <a:rPr lang="ru-RU" dirty="0" smtClean="0"/>
              <a:t>Дополнительными </a:t>
            </a:r>
            <a:r>
              <a:rPr lang="ru-RU" dirty="0" smtClean="0"/>
              <a:t>факторами </a:t>
            </a:r>
            <a:r>
              <a:rPr lang="ru-RU" dirty="0" smtClean="0">
                <a:solidFill>
                  <a:srgbClr val="C00000"/>
                </a:solidFill>
              </a:rPr>
              <a:t>выступают преобладающее настроение учителя</a:t>
            </a:r>
            <a:r>
              <a:rPr lang="ru-RU" dirty="0" smtClean="0"/>
              <a:t> при взаимодействии с учениками, отсутствие педагогических способностей, интереса к педагогической работе, жизненное неблагополучие учителя, общий климат и организация работы в педагогическом коллективе</a:t>
            </a:r>
            <a:r>
              <a:rPr lang="ru-RU" dirty="0" smtClean="0"/>
              <a:t>.</a:t>
            </a:r>
          </a:p>
          <a:p>
            <a:r>
              <a:rPr lang="ru-RU" dirty="0" smtClean="0"/>
              <a:t>Нужно </a:t>
            </a:r>
            <a:r>
              <a:rPr lang="ru-RU" dirty="0" smtClean="0"/>
              <a:t>помнить, что всякая ошибка учителя при разрешении ситуаций и конфликтов </a:t>
            </a:r>
            <a:r>
              <a:rPr lang="ru-RU" dirty="0" smtClean="0">
                <a:solidFill>
                  <a:srgbClr val="C00000"/>
                </a:solidFill>
              </a:rPr>
              <a:t>тиражируется</a:t>
            </a:r>
            <a:r>
              <a:rPr lang="ru-RU" dirty="0" smtClean="0"/>
              <a:t> в восприятии учащихся, сохраняется в их памяти и долго влияет на характер взаимоотношений</a:t>
            </a: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287016" y="548680"/>
            <a:ext cx="8605464" cy="5509200"/>
          </a:xfrm>
          <a:prstGeom prst="rect">
            <a:avLst/>
          </a:prstGeom>
        </p:spPr>
        <p:txBody>
          <a:bodyPr wrap="square">
            <a:spAutoFit/>
          </a:bodyPr>
          <a:lstStyle/>
          <a:p>
            <a:r>
              <a:rPr lang="ru-RU" sz="1600" b="1" dirty="0" smtClean="0"/>
              <a:t>Конфликты поступков</a:t>
            </a:r>
          </a:p>
          <a:p>
            <a:r>
              <a:rPr lang="ru-RU" sz="1600" b="1" dirty="0" smtClean="0"/>
              <a:t> </a:t>
            </a:r>
            <a:endParaRPr lang="ru-RU" sz="1600" dirty="0" smtClean="0"/>
          </a:p>
          <a:p>
            <a:r>
              <a:rPr lang="ru-RU" sz="1600" dirty="0" smtClean="0"/>
              <a:t>Важно, чтобы учитель умел </a:t>
            </a:r>
            <a:r>
              <a:rPr lang="ru-RU" sz="1600" i="1" dirty="0" smtClean="0">
                <a:solidFill>
                  <a:srgbClr val="C00000"/>
                </a:solidFill>
              </a:rPr>
              <a:t>правильно определить свою позицию в конфликте,</a:t>
            </a:r>
            <a:r>
              <a:rPr lang="ru-RU" sz="1600" dirty="0" smtClean="0">
                <a:solidFill>
                  <a:srgbClr val="C00000"/>
                </a:solidFill>
              </a:rPr>
              <a:t> </a:t>
            </a:r>
            <a:r>
              <a:rPr lang="ru-RU" sz="1600" dirty="0" smtClean="0"/>
              <a:t>так как если на его стороне выступает коллектив класса, то ему легче найти оптимальный выход из сложившейся ситуации.</a:t>
            </a:r>
          </a:p>
          <a:p>
            <a:r>
              <a:rPr lang="ru-RU" sz="1600" dirty="0" smtClean="0"/>
              <a:t> Если же класс начинает развлекаться вместе с нарушителем дисциплины или занимает двойственную позицию, это ведет к негативным последствиям (например, конфликты могут приобрести постоянный характер).</a:t>
            </a:r>
          </a:p>
          <a:p>
            <a:r>
              <a:rPr lang="ru-RU" sz="1600" dirty="0" smtClean="0"/>
              <a:t>Часто общение учителя с повзрослевшими учениками продолжает строиться на тех же принципах, что и с учащимися начальных классов, обеспечивающих учителю возможность </a:t>
            </a:r>
            <a:r>
              <a:rPr lang="ru-RU" sz="1600" dirty="0" smtClean="0">
                <a:solidFill>
                  <a:srgbClr val="C00000"/>
                </a:solidFill>
              </a:rPr>
              <a:t>требовать подчинения</a:t>
            </a:r>
            <a:r>
              <a:rPr lang="ru-RU" sz="1600" dirty="0" smtClean="0"/>
              <a:t>. </a:t>
            </a:r>
          </a:p>
          <a:p>
            <a:r>
              <a:rPr lang="ru-RU" sz="1600" dirty="0" smtClean="0"/>
              <a:t>Такой тип отношений не соответствует возрастным особенностям подростка, прежде всего новому представлению о себе, стремлению занять равное положение по отношению к взрослым </a:t>
            </a:r>
          </a:p>
          <a:p>
            <a:r>
              <a:rPr lang="ru-RU" sz="1600" dirty="0" smtClean="0"/>
              <a:t> Благополучное разрешение конфликта </a:t>
            </a:r>
            <a:r>
              <a:rPr lang="ru-RU" sz="1600" dirty="0" smtClean="0">
                <a:solidFill>
                  <a:srgbClr val="C00000"/>
                </a:solidFill>
              </a:rPr>
              <a:t>невозможно без </a:t>
            </a:r>
            <a:r>
              <a:rPr lang="ru-RU" sz="1600" i="1" dirty="0" smtClean="0">
                <a:solidFill>
                  <a:srgbClr val="C00000"/>
                </a:solidFill>
              </a:rPr>
              <a:t>психологической готовности учителя перейти к новому типу взаимоотношений с взрослеющими детьми.</a:t>
            </a:r>
            <a:r>
              <a:rPr lang="ru-RU" sz="1600" dirty="0" smtClean="0">
                <a:solidFill>
                  <a:srgbClr val="C00000"/>
                </a:solidFill>
              </a:rPr>
              <a:t> </a:t>
            </a:r>
            <a:r>
              <a:rPr lang="ru-RU" sz="1600" dirty="0" smtClean="0"/>
              <a:t>Инициатором таких взаимоотношений должен быть взрослый</a:t>
            </a:r>
            <a:r>
              <a:rPr lang="ru-RU" sz="1600" dirty="0" smtClean="0"/>
              <a:t>.</a:t>
            </a:r>
            <a:endParaRPr lang="ru-RU" sz="1600" dirty="0" smtClean="0"/>
          </a:p>
          <a:p>
            <a:r>
              <a:rPr lang="ru-RU" sz="1600" dirty="0" smtClean="0"/>
              <a:t> Учитель корректирует поведение учеников путем оценки их поступков при недостаточной информации об их подлинных причинах.</a:t>
            </a:r>
          </a:p>
          <a:p>
            <a:r>
              <a:rPr lang="ru-RU" sz="1600" dirty="0" smtClean="0"/>
              <a:t> Иногда он лишь догадывается о мотивах поступков, плохо знает отношения между детьми, поэтому вполне возможны ошибки при оценке поведения. </a:t>
            </a:r>
          </a:p>
          <a:p>
            <a:r>
              <a:rPr lang="ru-RU" sz="1600" dirty="0" smtClean="0"/>
              <a:t>Это вызывает вполне оправданное несогласие учеников.</a:t>
            </a:r>
            <a:endParaRPr lang="ru-RU" sz="16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Упражнение «Совместный рисунок»</a:t>
            </a:r>
            <a:endParaRPr lang="ru-RU" dirty="0"/>
          </a:p>
        </p:txBody>
      </p:sp>
      <p:sp>
        <p:nvSpPr>
          <p:cNvPr id="3" name="Объект 2"/>
          <p:cNvSpPr>
            <a:spLocks noGrp="1"/>
          </p:cNvSpPr>
          <p:nvPr>
            <p:ph idx="1"/>
          </p:nvPr>
        </p:nvSpPr>
        <p:spPr/>
        <p:txBody>
          <a:bodyPr/>
          <a:lstStyle/>
          <a:p>
            <a:r>
              <a:rPr lang="ru-RU" dirty="0" smtClean="0"/>
              <a:t>3 пары рисуют совместный рисунок на тему » Мы педагоги 25 школы», молча, не   обсуждая свои </a:t>
            </a:r>
            <a:r>
              <a:rPr lang="ru-RU" dirty="0" smtClean="0"/>
              <a:t>действия.</a:t>
            </a:r>
            <a:endParaRPr lang="ru-RU" dirty="0" smtClean="0"/>
          </a:p>
          <a:p>
            <a:r>
              <a:rPr lang="ru-RU" dirty="0" smtClean="0"/>
              <a:t>Время </a:t>
            </a:r>
            <a:r>
              <a:rPr lang="ru-RU" dirty="0" smtClean="0"/>
              <a:t>работы:3- </a:t>
            </a:r>
            <a:r>
              <a:rPr lang="ru-RU" dirty="0" smtClean="0"/>
              <a:t>5 минут</a:t>
            </a:r>
          </a:p>
          <a:p>
            <a:r>
              <a:rPr lang="ru-RU" dirty="0" smtClean="0"/>
              <a:t>Ведущий продолжает информирование</a:t>
            </a:r>
            <a:endParaRPr lang="ru-RU" dirty="0"/>
          </a:p>
        </p:txBody>
      </p:sp>
    </p:spTree>
    <p:extLst>
      <p:ext uri="{BB962C8B-B14F-4D97-AF65-F5344CB8AC3E}">
        <p14:creationId xmlns="" xmlns:p14="http://schemas.microsoft.com/office/powerpoint/2010/main" val="13370104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Решение конфликта учителя и ученика</a:t>
            </a:r>
            <a:r>
              <a:rPr lang="ru-RU" dirty="0" smtClean="0"/>
              <a:t/>
            </a:r>
            <a:br>
              <a:rPr lang="ru-RU" dirty="0" smtClean="0"/>
            </a:br>
            <a:endParaRPr lang="ru-RU" dirty="0"/>
          </a:p>
        </p:txBody>
      </p:sp>
      <p:sp>
        <p:nvSpPr>
          <p:cNvPr id="3" name="Объект 2"/>
          <p:cNvSpPr>
            <a:spLocks noGrp="1"/>
          </p:cNvSpPr>
          <p:nvPr>
            <p:ph idx="1"/>
          </p:nvPr>
        </p:nvSpPr>
        <p:spPr>
          <a:xfrm>
            <a:off x="457200" y="1124744"/>
            <a:ext cx="8229600" cy="5001419"/>
          </a:xfrm>
        </p:spPr>
        <p:txBody>
          <a:bodyPr>
            <a:normAutofit fontScale="70000" lnSpcReduction="20000"/>
          </a:bodyPr>
          <a:lstStyle/>
          <a:p>
            <a:r>
              <a:rPr lang="ru-RU" b="1" dirty="0" smtClean="0"/>
              <a:t>Естественной </a:t>
            </a:r>
            <a:r>
              <a:rPr lang="ru-RU" b="1" dirty="0"/>
              <a:t>реакцией на</a:t>
            </a:r>
            <a:r>
              <a:rPr lang="ru-RU" b="1" dirty="0">
                <a:solidFill>
                  <a:srgbClr val="C00000"/>
                </a:solidFill>
              </a:rPr>
              <a:t> раздражительность и повышение голоса </a:t>
            </a:r>
            <a:r>
              <a:rPr lang="ru-RU" b="1" dirty="0"/>
              <a:t>являются аналогичные действия</a:t>
            </a:r>
            <a:r>
              <a:rPr lang="ru-RU" dirty="0"/>
              <a:t>. </a:t>
            </a:r>
            <a:endParaRPr lang="ru-RU" dirty="0" smtClean="0"/>
          </a:p>
          <a:p>
            <a:r>
              <a:rPr lang="ru-RU" dirty="0" smtClean="0"/>
              <a:t>Следствием </a:t>
            </a:r>
            <a:r>
              <a:rPr lang="ru-RU" dirty="0"/>
              <a:t>разговора на повышенных тонах станет </a:t>
            </a:r>
            <a:r>
              <a:rPr lang="ru-RU" dirty="0">
                <a:solidFill>
                  <a:srgbClr val="C00000"/>
                </a:solidFill>
              </a:rPr>
              <a:t>обострение конфликта. </a:t>
            </a:r>
            <a:r>
              <a:rPr lang="ru-RU" dirty="0"/>
              <a:t>Поэтому правильным действием со стороны учителя будет спокойный, доброжелательный, уверенный тон в ответ на бурную реакцию ученика. Скоро и ребенок «заразится» спокойствием педагога.</a:t>
            </a:r>
          </a:p>
          <a:p>
            <a:r>
              <a:rPr lang="ru-RU" dirty="0"/>
              <a:t>Недовольство и раздражительность чаще всего исходят от отстающих учеников, недобросовестно выполняющих школьные обязанности. </a:t>
            </a:r>
            <a:endParaRPr lang="ru-RU" dirty="0" smtClean="0"/>
          </a:p>
          <a:p>
            <a:r>
              <a:rPr lang="ru-RU" dirty="0" smtClean="0">
                <a:solidFill>
                  <a:srgbClr val="C00000"/>
                </a:solidFill>
              </a:rPr>
              <a:t>Вдохновить </a:t>
            </a:r>
            <a:r>
              <a:rPr lang="ru-RU" dirty="0">
                <a:solidFill>
                  <a:srgbClr val="C00000"/>
                </a:solidFill>
              </a:rPr>
              <a:t>ученика на успехи в учебе </a:t>
            </a:r>
            <a:r>
              <a:rPr lang="ru-RU" dirty="0"/>
              <a:t>и помочь забыть о своих недовольствах можно, </a:t>
            </a:r>
            <a:r>
              <a:rPr lang="ru-RU" dirty="0">
                <a:solidFill>
                  <a:srgbClr val="C00000"/>
                </a:solidFill>
              </a:rPr>
              <a:t>доверив ему ответственное задание и выразив уверенность</a:t>
            </a:r>
            <a:r>
              <a:rPr lang="ru-RU" dirty="0"/>
              <a:t> в том, что он выполнит его хорошо.</a:t>
            </a:r>
          </a:p>
          <a:p>
            <a:r>
              <a:rPr lang="ru-RU" dirty="0"/>
              <a:t>Доброжелательное и справедливое отношение к ученикам станет залогом здоровой атмосферы в </a:t>
            </a:r>
            <a:r>
              <a:rPr lang="ru-RU" dirty="0" smtClean="0"/>
              <a:t>классе.</a:t>
            </a:r>
            <a:endParaRPr lang="ru-RU" dirty="0"/>
          </a:p>
        </p:txBody>
      </p:sp>
    </p:spTree>
    <p:extLst>
      <p:ext uri="{BB962C8B-B14F-4D97-AF65-F5344CB8AC3E}">
        <p14:creationId xmlns="" xmlns:p14="http://schemas.microsoft.com/office/powerpoint/2010/main" val="8048762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Решение конфликта учителя и ученика</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Стоит отметить, что</a:t>
            </a:r>
            <a:r>
              <a:rPr lang="ru-RU" dirty="0" smtClean="0">
                <a:solidFill>
                  <a:srgbClr val="C00000"/>
                </a:solidFill>
              </a:rPr>
              <a:t> при диалоге </a:t>
            </a:r>
            <a:r>
              <a:rPr lang="ru-RU" dirty="0" smtClean="0"/>
              <a:t>между учителем и учеником важно учитывать определенные вещи. </a:t>
            </a:r>
          </a:p>
          <a:p>
            <a:r>
              <a:rPr lang="ru-RU" dirty="0" smtClean="0"/>
              <a:t>Стоит подготовиться к нему </a:t>
            </a:r>
            <a:r>
              <a:rPr lang="ru-RU" dirty="0" smtClean="0">
                <a:solidFill>
                  <a:srgbClr val="C00000"/>
                </a:solidFill>
              </a:rPr>
              <a:t>заранее, </a:t>
            </a:r>
            <a:r>
              <a:rPr lang="ru-RU" dirty="0" smtClean="0"/>
              <a:t>чтобы знать, что сказать ребенку. </a:t>
            </a:r>
          </a:p>
          <a:p>
            <a:r>
              <a:rPr lang="ru-RU" dirty="0" smtClean="0">
                <a:solidFill>
                  <a:srgbClr val="C00000"/>
                </a:solidFill>
              </a:rPr>
              <a:t>Как сказать </a:t>
            </a:r>
            <a:r>
              <a:rPr lang="ru-RU" dirty="0" smtClean="0"/>
              <a:t>— составляющее не менее важное. </a:t>
            </a:r>
          </a:p>
          <a:p>
            <a:r>
              <a:rPr lang="ru-RU" dirty="0" smtClean="0">
                <a:solidFill>
                  <a:srgbClr val="C00000"/>
                </a:solidFill>
              </a:rPr>
              <a:t>Спокойный тон и отсутствие негативных эмоций </a:t>
            </a:r>
            <a:r>
              <a:rPr lang="ru-RU" dirty="0" smtClean="0"/>
              <a:t>— то, что нужно для получения хорошего результата. </a:t>
            </a:r>
          </a:p>
          <a:p>
            <a:r>
              <a:rPr lang="ru-RU" dirty="0" smtClean="0"/>
              <a:t>А командный тон, который часто используют учителя, упреки и угрозы — лучше забыть.</a:t>
            </a:r>
          </a:p>
          <a:p>
            <a:r>
              <a:rPr lang="ru-RU" dirty="0" smtClean="0"/>
              <a:t> </a:t>
            </a:r>
            <a:r>
              <a:rPr lang="ru-RU" b="1" dirty="0" smtClean="0"/>
              <a:t>Нужно уметь слушать и слышать </a:t>
            </a:r>
            <a:r>
              <a:rPr lang="ru-RU" b="1" dirty="0" smtClean="0"/>
              <a:t>ребенка(активное слушание).</a:t>
            </a:r>
            <a:r>
              <a:rPr lang="ru-RU" b="1" dirty="0" smtClean="0"/>
              <a:t> </a:t>
            </a:r>
            <a:r>
              <a:rPr lang="ru-RU" dirty="0" smtClean="0"/>
              <a:t/>
            </a:r>
            <a:br>
              <a:rPr lang="ru-RU" dirty="0" smtClean="0"/>
            </a:br>
            <a:r>
              <a:rPr lang="ru-RU" dirty="0" smtClean="0">
                <a:solidFill>
                  <a:srgbClr val="C00000"/>
                </a:solidFill>
              </a:rPr>
              <a:t/>
            </a:r>
            <a:br>
              <a:rPr lang="ru-RU" dirty="0" smtClean="0">
                <a:solidFill>
                  <a:srgbClr val="C00000"/>
                </a:solidFill>
              </a:rPr>
            </a:br>
            <a:r>
              <a:rPr lang="ru-RU" dirty="0" smtClean="0">
                <a:solidFill>
                  <a:srgbClr val="C00000"/>
                </a:solidFill>
              </a:rPr>
              <a:t>При необходимости наказания</a:t>
            </a:r>
            <a:r>
              <a:rPr lang="ru-RU" dirty="0" smtClean="0"/>
              <a:t>, стоит продумать его таким образом, чтобы исключить унижение ученика, изменение отношения к нему.</a:t>
            </a:r>
            <a:br>
              <a:rPr lang="ru-RU" dirty="0" smtClean="0"/>
            </a:br>
            <a:endParaRPr lang="ru-RU" dirty="0" smtClean="0"/>
          </a:p>
          <a:p>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fontScale="90000"/>
          </a:bodyPr>
          <a:lstStyle/>
          <a:p>
            <a:r>
              <a:rPr lang="ru-RU" b="1" dirty="0" smtClean="0">
                <a:latin typeface="Batang" pitchFamily="18" charset="-127"/>
                <a:ea typeface="Batang" pitchFamily="18" charset="-127"/>
              </a:rPr>
              <a:t>Толерантность педагога как эффективное средство профилактики  конфликтов</a:t>
            </a:r>
            <a:endParaRPr lang="ru-RU" b="1" dirty="0">
              <a:latin typeface="Batang" pitchFamily="18" charset="-127"/>
              <a:ea typeface="Batang" pitchFamily="18" charset="-127"/>
            </a:endParaRPr>
          </a:p>
        </p:txBody>
      </p:sp>
      <p:sp>
        <p:nvSpPr>
          <p:cNvPr id="5" name="Подзаголовок 4"/>
          <p:cNvSpPr>
            <a:spLocks noGrp="1"/>
          </p:cNvSpPr>
          <p:nvPr>
            <p:ph type="subTitle" idx="1"/>
          </p:nvPr>
        </p:nvSpPr>
        <p:spPr/>
        <p:txBody>
          <a:bodyPr/>
          <a:lstStyle/>
          <a:p>
            <a:endParaRPr lang="ru-RU" dirty="0"/>
          </a:p>
        </p:txBody>
      </p:sp>
      <p:pic>
        <p:nvPicPr>
          <p:cNvPr id="1026" name="Picture 2" descr="E:\27 марта\картинки к конфликту\KcjoyXapi.jpeg"/>
          <p:cNvPicPr>
            <a:picLocks noChangeAspect="1" noChangeArrowheads="1"/>
          </p:cNvPicPr>
          <p:nvPr/>
        </p:nvPicPr>
        <p:blipFill>
          <a:blip r:embed="rId3" cstate="print"/>
          <a:srcRect/>
          <a:stretch>
            <a:fillRect/>
          </a:stretch>
        </p:blipFill>
        <p:spPr bwMode="auto">
          <a:xfrm>
            <a:off x="2339752" y="3933056"/>
            <a:ext cx="4320480" cy="2141933"/>
          </a:xfrm>
          <a:prstGeom prst="rect">
            <a:avLst/>
          </a:prstGeom>
          <a:noFill/>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539552" y="476672"/>
            <a:ext cx="7690048" cy="5649491"/>
          </a:xfrm>
        </p:spPr>
        <p:txBody>
          <a:bodyPr/>
          <a:lstStyle/>
          <a:p>
            <a:r>
              <a:rPr lang="ru-RU" dirty="0" smtClean="0"/>
              <a:t>В </a:t>
            </a:r>
            <a:r>
              <a:rPr lang="ru-RU" sz="2000" dirty="0" smtClean="0">
                <a:latin typeface="Arial Black" pitchFamily="34" charset="0"/>
              </a:rPr>
              <a:t>переводе с латинского языка ТОЛЕРАНТНОСТЬ (</a:t>
            </a:r>
            <a:r>
              <a:rPr lang="ru-RU" sz="2000" dirty="0" err="1" smtClean="0">
                <a:latin typeface="Arial Black" pitchFamily="34" charset="0"/>
              </a:rPr>
              <a:t>tolerantia</a:t>
            </a:r>
            <a:r>
              <a:rPr lang="ru-RU" sz="2000" dirty="0" smtClean="0">
                <a:latin typeface="Arial Black" pitchFamily="34" charset="0"/>
              </a:rPr>
              <a:t>) означает ТЕРПЕНИЕ.</a:t>
            </a:r>
          </a:p>
          <a:p>
            <a:r>
              <a:rPr lang="ru-RU" sz="2000" dirty="0" smtClean="0">
                <a:latin typeface="Arial Black" pitchFamily="34" charset="0"/>
              </a:rPr>
              <a:t>С точки зрения исследователей толерантности педагогов Г.В. </a:t>
            </a:r>
            <a:r>
              <a:rPr lang="ru-RU" sz="2000" dirty="0" err="1" smtClean="0">
                <a:latin typeface="Arial Black" pitchFamily="34" charset="0"/>
              </a:rPr>
              <a:t>Безюлевой</a:t>
            </a:r>
            <a:r>
              <a:rPr lang="ru-RU" sz="2000" dirty="0" smtClean="0">
                <a:latin typeface="Arial Black" pitchFamily="34" charset="0"/>
              </a:rPr>
              <a:t> и Г.М. </a:t>
            </a:r>
            <a:r>
              <a:rPr lang="ru-RU" sz="2000" dirty="0" err="1" smtClean="0">
                <a:latin typeface="Arial Black" pitchFamily="34" charset="0"/>
              </a:rPr>
              <a:t>Шеламовой</a:t>
            </a:r>
            <a:r>
              <a:rPr lang="ru-RU" sz="2000" dirty="0" smtClean="0">
                <a:latin typeface="Arial Black" pitchFamily="34" charset="0"/>
              </a:rPr>
              <a:t>, толерантность </a:t>
            </a:r>
            <a:r>
              <a:rPr lang="ru-RU" sz="2000" dirty="0" smtClean="0">
                <a:solidFill>
                  <a:srgbClr val="FF0000"/>
                </a:solidFill>
                <a:latin typeface="Arial Black" pitchFamily="34" charset="0"/>
              </a:rPr>
              <a:t>– это морально–нравственное качество личности,</a:t>
            </a:r>
            <a:r>
              <a:rPr lang="ru-RU" sz="2000" dirty="0" smtClean="0">
                <a:latin typeface="Arial Black" pitchFamily="34" charset="0"/>
              </a:rPr>
              <a:t> характеризующееся способностью человека принимать другого человека во всём его </a:t>
            </a:r>
            <a:r>
              <a:rPr lang="ru-RU" sz="2000" dirty="0" smtClean="0">
                <a:solidFill>
                  <a:srgbClr val="FF0000"/>
                </a:solidFill>
                <a:latin typeface="Arial Black" pitchFamily="34" charset="0"/>
              </a:rPr>
              <a:t>многообразии</a:t>
            </a:r>
            <a:r>
              <a:rPr lang="ru-RU" sz="2000" dirty="0" smtClean="0">
                <a:latin typeface="Arial Black" pitchFamily="34" charset="0"/>
              </a:rPr>
              <a:t>, </a:t>
            </a:r>
            <a:r>
              <a:rPr lang="ru-RU" sz="2000" dirty="0" smtClean="0">
                <a:solidFill>
                  <a:srgbClr val="FF0000"/>
                </a:solidFill>
                <a:latin typeface="Arial Black" pitchFamily="34" charset="0"/>
              </a:rPr>
              <a:t>признавать индивидуальность, уважать свои и чужие мнения и взгляды.</a:t>
            </a:r>
          </a:p>
          <a:p>
            <a:r>
              <a:rPr lang="ru-RU" sz="2000" dirty="0" smtClean="0">
                <a:latin typeface="Arial Black" pitchFamily="34" charset="0"/>
              </a:rPr>
              <a:t> Толерантность выражается в стремлении достичь </a:t>
            </a:r>
            <a:r>
              <a:rPr lang="ru-RU" sz="2000" dirty="0" smtClean="0">
                <a:solidFill>
                  <a:srgbClr val="FF0000"/>
                </a:solidFill>
                <a:latin typeface="Arial Black" pitchFamily="34" charset="0"/>
              </a:rPr>
              <a:t>взаимопонимания и согласия </a:t>
            </a:r>
            <a:r>
              <a:rPr lang="ru-RU" sz="2000" dirty="0" smtClean="0">
                <a:latin typeface="Arial Black" pitchFamily="34" charset="0"/>
              </a:rPr>
              <a:t>в процессе общения  методами </a:t>
            </a:r>
            <a:r>
              <a:rPr lang="ru-RU" sz="2000" dirty="0" smtClean="0">
                <a:solidFill>
                  <a:srgbClr val="FF0000"/>
                </a:solidFill>
                <a:latin typeface="Arial Black" pitchFamily="34" charset="0"/>
              </a:rPr>
              <a:t>разъяснения и убеждения.</a:t>
            </a:r>
          </a:p>
          <a:p>
            <a:endParaRPr lang="ru-RU" dirty="0"/>
          </a:p>
        </p:txBody>
      </p:sp>
    </p:spTree>
    <p:extLst>
      <p:ext uri="{BB962C8B-B14F-4D97-AF65-F5344CB8AC3E}">
        <p14:creationId xmlns="" xmlns:p14="http://schemas.microsoft.com/office/powerpoint/2010/main" val="9824078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smtClean="0"/>
              <a:t>Стратегия и тактика использования толерантности</a:t>
            </a:r>
            <a:endParaRPr lang="ru-RU" sz="2800" dirty="0"/>
          </a:p>
        </p:txBody>
      </p:sp>
      <p:sp>
        <p:nvSpPr>
          <p:cNvPr id="3" name="Содержимое 2"/>
          <p:cNvSpPr>
            <a:spLocks noGrp="1"/>
          </p:cNvSpPr>
          <p:nvPr>
            <p:ph idx="1"/>
          </p:nvPr>
        </p:nvSpPr>
        <p:spPr/>
        <p:txBody>
          <a:bodyPr>
            <a:normAutofit/>
          </a:bodyPr>
          <a:lstStyle/>
          <a:p>
            <a:r>
              <a:rPr lang="ru-RU" sz="1600" u="sng" dirty="0" smtClean="0">
                <a:latin typeface="Arial" pitchFamily="34" charset="0"/>
                <a:cs typeface="Arial" pitchFamily="34" charset="0"/>
              </a:rPr>
              <a:t>Можно рассмотреть несколько основных ситуаций с применением толерантного подхода.</a:t>
            </a:r>
          </a:p>
          <a:p>
            <a:r>
              <a:rPr lang="ru-RU" sz="1600" dirty="0" smtClean="0">
                <a:latin typeface="Arial" pitchFamily="34" charset="0"/>
                <a:cs typeface="Arial" pitchFamily="34" charset="0"/>
              </a:rPr>
              <a:t>А) </a:t>
            </a:r>
            <a:r>
              <a:rPr lang="ru-RU" sz="1600" b="1" dirty="0" smtClean="0">
                <a:solidFill>
                  <a:srgbClr val="FF0000"/>
                </a:solidFill>
                <a:latin typeface="Arial" pitchFamily="34" charset="0"/>
                <a:cs typeface="Arial" pitchFamily="34" charset="0"/>
              </a:rPr>
              <a:t>Я старше (родитель) или выше </a:t>
            </a:r>
            <a:r>
              <a:rPr lang="ru-RU" sz="1600" dirty="0" smtClean="0">
                <a:latin typeface="Arial" pitchFamily="34" charset="0"/>
                <a:cs typeface="Arial" pitchFamily="34" charset="0"/>
              </a:rPr>
              <a:t>по отношению к тому, кто младше или ниже </a:t>
            </a:r>
            <a:r>
              <a:rPr lang="ru-RU" sz="1600" dirty="0" smtClean="0">
                <a:solidFill>
                  <a:srgbClr val="FF0000"/>
                </a:solidFill>
                <a:latin typeface="Arial" pitchFamily="34" charset="0"/>
                <a:cs typeface="Arial" pitchFamily="34" charset="0"/>
              </a:rPr>
              <a:t>(по социальному, профессиональному уровню). </a:t>
            </a:r>
            <a:r>
              <a:rPr lang="ru-RU" sz="1600" dirty="0" smtClean="0">
                <a:latin typeface="Arial" pitchFamily="34" charset="0"/>
                <a:cs typeface="Arial" pitchFamily="34" charset="0"/>
              </a:rPr>
              <a:t>Моя толерантность выражается в способности </a:t>
            </a:r>
            <a:r>
              <a:rPr lang="ru-RU" sz="1600" b="1" dirty="0" smtClean="0">
                <a:solidFill>
                  <a:srgbClr val="FF0000"/>
                </a:solidFill>
                <a:latin typeface="Arial" pitchFamily="34" charset="0"/>
                <a:cs typeface="Arial" pitchFamily="34" charset="0"/>
              </a:rPr>
              <a:t>видеть особенности каждого, даже в их скрытой форме, в умении тактично отмечать недостатки или слабости, не терять самообладания, уметь прощать, не раздражаться и не быть мстительным</a:t>
            </a:r>
            <a:r>
              <a:rPr lang="ru-RU" sz="1600" dirty="0" smtClean="0">
                <a:latin typeface="Arial" pitchFamily="34" charset="0"/>
                <a:cs typeface="Arial" pitchFamily="34" charset="0"/>
              </a:rPr>
              <a:t>.</a:t>
            </a:r>
          </a:p>
          <a:p>
            <a:r>
              <a:rPr lang="ru-RU" sz="1600" dirty="0" smtClean="0">
                <a:latin typeface="Arial" pitchFamily="34" charset="0"/>
                <a:cs typeface="Arial" pitchFamily="34" charset="0"/>
              </a:rPr>
              <a:t>Б) </a:t>
            </a:r>
            <a:r>
              <a:rPr lang="ru-RU" sz="1600" b="1" dirty="0" smtClean="0">
                <a:solidFill>
                  <a:srgbClr val="FF0000"/>
                </a:solidFill>
                <a:latin typeface="Arial" pitchFamily="34" charset="0"/>
                <a:cs typeface="Arial" pitchFamily="34" charset="0"/>
              </a:rPr>
              <a:t>Я младше или ниже </a:t>
            </a:r>
            <a:r>
              <a:rPr lang="ru-RU" sz="1600" dirty="0" smtClean="0">
                <a:latin typeface="Arial" pitchFamily="34" charset="0"/>
                <a:cs typeface="Arial" pitchFamily="34" charset="0"/>
              </a:rPr>
              <a:t>по общественному статусу. В этом положении моя толерантность проявляется </a:t>
            </a:r>
            <a:r>
              <a:rPr lang="ru-RU" sz="1600" b="1" dirty="0" smtClean="0">
                <a:solidFill>
                  <a:srgbClr val="FF0000"/>
                </a:solidFill>
                <a:latin typeface="Arial" pitchFamily="34" charset="0"/>
                <a:cs typeface="Arial" pitchFamily="34" charset="0"/>
              </a:rPr>
              <a:t>в смирении, уважении к старшим, понимании и признании субординации.</a:t>
            </a:r>
          </a:p>
          <a:p>
            <a:r>
              <a:rPr lang="ru-RU" sz="1600" dirty="0" smtClean="0">
                <a:latin typeface="Arial" pitchFamily="34" charset="0"/>
                <a:cs typeface="Arial" pitchFamily="34" charset="0"/>
              </a:rPr>
              <a:t>В</a:t>
            </a:r>
            <a:r>
              <a:rPr lang="ru-RU" sz="1600" b="1" dirty="0" smtClean="0">
                <a:solidFill>
                  <a:srgbClr val="FF0000"/>
                </a:solidFill>
                <a:latin typeface="Arial" pitchFamily="34" charset="0"/>
                <a:cs typeface="Arial" pitchFamily="34" charset="0"/>
              </a:rPr>
              <a:t>) Мы равны </a:t>
            </a:r>
            <a:r>
              <a:rPr lang="ru-RU" sz="1600" dirty="0" smtClean="0">
                <a:latin typeface="Arial" pitchFamily="34" charset="0"/>
                <a:cs typeface="Arial" pitchFamily="34" charset="0"/>
              </a:rPr>
              <a:t>- ровесники, коллеги. Здесь отношения толерантности основываются на </a:t>
            </a:r>
            <a:r>
              <a:rPr lang="ru-RU" sz="1600" b="1" dirty="0" smtClean="0">
                <a:solidFill>
                  <a:srgbClr val="FF0000"/>
                </a:solidFill>
                <a:latin typeface="Arial" pitchFamily="34" charset="0"/>
                <a:cs typeface="Arial" pitchFamily="34" charset="0"/>
              </a:rPr>
              <a:t>сотрудничестве, равновесии между самоуважением и уважением по отношению к другим</a:t>
            </a:r>
            <a:r>
              <a:rPr lang="ru-RU" sz="1600" dirty="0" smtClean="0">
                <a:latin typeface="Arial" pitchFamily="34" charset="0"/>
                <a:cs typeface="Arial" pitchFamily="34" charset="0"/>
              </a:rPr>
              <a:t>.</a:t>
            </a:r>
          </a:p>
          <a:p>
            <a:endParaRPr lang="ru-RU" sz="1800" dirty="0" smtClean="0"/>
          </a:p>
          <a:p>
            <a:endParaRPr lang="ru-RU" dirty="0"/>
          </a:p>
        </p:txBody>
      </p:sp>
    </p:spTree>
    <p:extLst>
      <p:ext uri="{BB962C8B-B14F-4D97-AF65-F5344CB8AC3E}">
        <p14:creationId xmlns:p14="http://schemas.microsoft.com/office/powerpoint/2010/main" xmlns="" val="160873821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Под высоким напряжением</a:t>
            </a:r>
            <a:endParaRPr lang="ru-RU" dirty="0"/>
          </a:p>
        </p:txBody>
      </p:sp>
      <p:sp>
        <p:nvSpPr>
          <p:cNvPr id="3" name="Объект 2"/>
          <p:cNvSpPr>
            <a:spLocks noGrp="1"/>
          </p:cNvSpPr>
          <p:nvPr>
            <p:ph idx="1"/>
          </p:nvPr>
        </p:nvSpPr>
        <p:spPr/>
        <p:txBody>
          <a:bodyPr>
            <a:normAutofit fontScale="77500" lnSpcReduction="20000"/>
          </a:bodyPr>
          <a:lstStyle/>
          <a:p>
            <a:pPr>
              <a:buNone/>
            </a:pPr>
            <a:r>
              <a:rPr lang="ru-RU" dirty="0"/>
              <a:t/>
            </a:r>
            <a:br>
              <a:rPr lang="ru-RU" dirty="0"/>
            </a:br>
            <a:r>
              <a:rPr lang="ru-RU" dirty="0"/>
              <a:t/>
            </a:r>
            <a:br>
              <a:rPr lang="ru-RU" dirty="0"/>
            </a:br>
            <a:r>
              <a:rPr lang="ru-RU" dirty="0"/>
              <a:t>Физическая реакция нашего тела на стресс - это напряжение. Прислушайтесь к своему телу в состоянии стресса. Где есть напряжение? Кто-то стискивает зубы, кто-то втягивает шею в плечи или со злостью сжимает кулаки. Уловив, в какой части Вашего тела есть напряжение, сконцентрируйтесь на ней и начинайте усиливать напряжение до максимума. Представьте, что Вы изо всех сил сжимаете пружину в этой части тела, а теперь отпустите ее и почувствуйте, как все Ваше тело расправляется. </a:t>
            </a:r>
            <a:endParaRPr lang="ru-RU" dirty="0" smtClean="0"/>
          </a:p>
          <a:p>
            <a:pPr>
              <a:buNone/>
            </a:pPr>
            <a:r>
              <a:rPr lang="ru-RU" dirty="0" smtClean="0"/>
              <a:t>Сделайте </a:t>
            </a:r>
            <a:r>
              <a:rPr lang="ru-RU" dirty="0"/>
              <a:t>глубокий вдох и медленный выдох.</a:t>
            </a:r>
            <a:br>
              <a:rPr lang="ru-RU" dirty="0"/>
            </a:br>
            <a:endParaRPr lang="ru-RU" dirty="0"/>
          </a:p>
        </p:txBody>
      </p:sp>
    </p:spTree>
    <p:extLst>
      <p:ext uri="{BB962C8B-B14F-4D97-AF65-F5344CB8AC3E}">
        <p14:creationId xmlns:p14="http://schemas.microsoft.com/office/powerpoint/2010/main" xmlns="" val="4815687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Разведем стресс руками</a:t>
            </a:r>
            <a:endParaRPr lang="ru-RU" dirty="0"/>
          </a:p>
        </p:txBody>
      </p:sp>
      <p:sp>
        <p:nvSpPr>
          <p:cNvPr id="3" name="Объект 2"/>
          <p:cNvSpPr>
            <a:spLocks noGrp="1"/>
          </p:cNvSpPr>
          <p:nvPr>
            <p:ph idx="1"/>
          </p:nvPr>
        </p:nvSpPr>
        <p:spPr/>
        <p:txBody>
          <a:bodyPr>
            <a:normAutofit fontScale="55000" lnSpcReduction="20000"/>
          </a:bodyPr>
          <a:lstStyle/>
          <a:p>
            <a:pPr>
              <a:buNone/>
            </a:pPr>
            <a:r>
              <a:rPr lang="ru-RU" dirty="0"/>
              <a:t/>
            </a:r>
            <a:br>
              <a:rPr lang="ru-RU" dirty="0"/>
            </a:br>
            <a:r>
              <a:rPr lang="ru-RU" dirty="0"/>
              <a:t/>
            </a:r>
            <a:br>
              <a:rPr lang="ru-RU" dirty="0"/>
            </a:br>
            <a:r>
              <a:rPr lang="ru-RU" dirty="0"/>
              <a:t>Данная техника также хорошо снимает зажатость в теле, но требует уединения. </a:t>
            </a:r>
            <a:endParaRPr lang="ru-RU" dirty="0" smtClean="0"/>
          </a:p>
          <a:p>
            <a:pPr>
              <a:buNone/>
            </a:pPr>
            <a:r>
              <a:rPr lang="ru-RU" dirty="0" smtClean="0"/>
              <a:t>Если </a:t>
            </a:r>
            <a:r>
              <a:rPr lang="ru-RU" dirty="0"/>
              <a:t>есть возможность, то найдите место, где Вас 5 минут не будут отвлекать</a:t>
            </a:r>
            <a:r>
              <a:rPr lang="ru-RU" dirty="0" smtClean="0"/>
              <a:t>.</a:t>
            </a:r>
          </a:p>
          <a:p>
            <a:pPr>
              <a:buNone/>
            </a:pPr>
            <a:r>
              <a:rPr lang="ru-RU" dirty="0" smtClean="0"/>
              <a:t> </a:t>
            </a:r>
            <a:r>
              <a:rPr lang="ru-RU" dirty="0"/>
              <a:t>Встаньте ровно, вытяните руки прямо перед собой, держите их свободно, без напряжения. </a:t>
            </a:r>
            <a:endParaRPr lang="ru-RU" dirty="0" smtClean="0"/>
          </a:p>
          <a:p>
            <a:pPr>
              <a:buNone/>
            </a:pPr>
            <a:r>
              <a:rPr lang="ru-RU" dirty="0" smtClean="0"/>
              <a:t>Глядя </a:t>
            </a:r>
            <a:r>
              <a:rPr lang="ru-RU" dirty="0"/>
              <a:t>на руки, дайте им мысленный приказ медленно расходиться в разные стороны, не </a:t>
            </a:r>
            <a:r>
              <a:rPr lang="ru-RU" dirty="0" err="1"/>
              <a:t>задействуя</a:t>
            </a:r>
            <a:r>
              <a:rPr lang="ru-RU" dirty="0"/>
              <a:t> мышцы</a:t>
            </a:r>
            <a:r>
              <a:rPr lang="ru-RU" dirty="0" smtClean="0"/>
              <a:t>.</a:t>
            </a:r>
          </a:p>
          <a:p>
            <a:pPr>
              <a:buNone/>
            </a:pPr>
            <a:r>
              <a:rPr lang="ru-RU" dirty="0" smtClean="0"/>
              <a:t> </a:t>
            </a:r>
            <a:r>
              <a:rPr lang="ru-RU" dirty="0"/>
              <a:t>Руки должны пойти сами, без Ваших усилий. </a:t>
            </a:r>
            <a:endParaRPr lang="ru-RU" dirty="0" smtClean="0"/>
          </a:p>
          <a:p>
            <a:pPr>
              <a:buNone/>
            </a:pPr>
            <a:r>
              <a:rPr lang="ru-RU" dirty="0" smtClean="0"/>
              <a:t>Подождите </a:t>
            </a:r>
            <a:r>
              <a:rPr lang="ru-RU" dirty="0"/>
              <a:t>немного и они сами пойдут, не спешите. </a:t>
            </a:r>
            <a:endParaRPr lang="ru-RU" dirty="0" smtClean="0"/>
          </a:p>
          <a:p>
            <a:pPr>
              <a:buNone/>
            </a:pPr>
            <a:r>
              <a:rPr lang="ru-RU" dirty="0" smtClean="0"/>
              <a:t>Теперь </a:t>
            </a:r>
            <a:r>
              <a:rPr lang="ru-RU" dirty="0"/>
              <a:t>дайте мысленную установку рукам возвращаться в исходное положение, руки постепенно начинают притягиваться и оказываются вытянутыми перед Вами. </a:t>
            </a:r>
            <a:endParaRPr lang="ru-RU" dirty="0" smtClean="0"/>
          </a:p>
          <a:p>
            <a:pPr>
              <a:buNone/>
            </a:pPr>
            <a:r>
              <a:rPr lang="ru-RU" dirty="0" smtClean="0"/>
              <a:t>Наибольший </a:t>
            </a:r>
            <a:r>
              <a:rPr lang="ru-RU" dirty="0"/>
              <a:t>эффект наступает после выполнения техники. </a:t>
            </a:r>
            <a:endParaRPr lang="ru-RU" dirty="0" smtClean="0"/>
          </a:p>
          <a:p>
            <a:pPr>
              <a:buNone/>
            </a:pPr>
            <a:r>
              <a:rPr lang="ru-RU" dirty="0" smtClean="0"/>
              <a:t>Обязательно </a:t>
            </a:r>
            <a:r>
              <a:rPr lang="ru-RU" dirty="0"/>
              <a:t>спокойно посидите 2-3 минуты, завершив упражнение.</a:t>
            </a:r>
            <a:br>
              <a:rPr lang="ru-RU" dirty="0"/>
            </a:br>
            <a:endParaRPr lang="ru-RU" dirty="0"/>
          </a:p>
        </p:txBody>
      </p:sp>
    </p:spTree>
    <p:extLst>
      <p:ext uri="{BB962C8B-B14F-4D97-AF65-F5344CB8AC3E}">
        <p14:creationId xmlns:p14="http://schemas.microsoft.com/office/powerpoint/2010/main" xmlns="" val="18017547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Упражнение «Нападающий и защищающийся»</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Участники делятся на пары и ведут диалог.</a:t>
            </a:r>
          </a:p>
          <a:p>
            <a:r>
              <a:rPr lang="ru-RU" dirty="0" smtClean="0"/>
              <a:t> Нападающий чувствует свое превосходство. Он указывает, ругает, критикует, требует, то есть «нападает».</a:t>
            </a:r>
          </a:p>
          <a:p>
            <a:r>
              <a:rPr lang="ru-RU" dirty="0" smtClean="0"/>
              <a:t> Защищающийся постоянно извиняется и оправдывается, старается угодить, говорит вкрадчиво, тихо, то есть «защищается». </a:t>
            </a:r>
          </a:p>
          <a:p>
            <a:r>
              <a:rPr lang="ru-RU" dirty="0" smtClean="0"/>
              <a:t>Через 1-2 минуты участники меняются ролями. </a:t>
            </a:r>
          </a:p>
          <a:p>
            <a:r>
              <a:rPr lang="ru-RU" dirty="0" smtClean="0"/>
              <a:t>Каждый должен полностью испытать власть, авторитет «нападающего» и манипулирующую пассивность «защищающегося».</a:t>
            </a:r>
          </a:p>
          <a:p>
            <a:r>
              <a:rPr lang="ru-RU" i="1" dirty="0" smtClean="0"/>
              <a:t>Рефлексия:</a:t>
            </a:r>
            <a:r>
              <a:rPr lang="ru-RU" dirty="0" smtClean="0"/>
              <a:t> - Как вы себя чувствовали в каждой роли?</a:t>
            </a:r>
          </a:p>
          <a:p>
            <a:r>
              <a:rPr lang="ru-RU" dirty="0" smtClean="0"/>
              <a:t>- Какая роль была по душе, а какой трудно следовать?</a:t>
            </a:r>
          </a:p>
          <a:p>
            <a:r>
              <a:rPr lang="ru-RU" dirty="0" smtClean="0"/>
              <a:t>- Сравните сыгранные роли с действиями в реальной жизни.</a:t>
            </a:r>
          </a:p>
          <a:p>
            <a:pPr>
              <a:buNone/>
            </a:pPr>
            <a:r>
              <a:rPr lang="ru-RU" dirty="0" smtClean="0"/>
              <a:t/>
            </a:r>
            <a:br>
              <a:rPr lang="ru-RU" dirty="0" smtClean="0"/>
            </a:b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Модальность общения</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модальность </a:t>
            </a:r>
            <a:r>
              <a:rPr lang="ru-RU" dirty="0" smtClean="0">
                <a:solidFill>
                  <a:srgbClr val="C00000"/>
                </a:solidFill>
              </a:rPr>
              <a:t>долженствования </a:t>
            </a:r>
            <a:r>
              <a:rPr lang="ru-RU" dirty="0" smtClean="0"/>
              <a:t>в обращении учителя к ученику нужно свести к минимуму.</a:t>
            </a:r>
          </a:p>
          <a:p>
            <a:r>
              <a:rPr lang="ru-RU" dirty="0" smtClean="0"/>
              <a:t> Давайте потренируемся!</a:t>
            </a:r>
          </a:p>
          <a:p>
            <a:r>
              <a:rPr lang="ru-RU" b="1" dirty="0" smtClean="0"/>
              <a:t>Типичная фраза:</a:t>
            </a:r>
            <a:r>
              <a:rPr lang="ru-RU" b="1" i="1" dirty="0" smtClean="0"/>
              <a:t> </a:t>
            </a:r>
            <a:r>
              <a:rPr lang="ru-RU" dirty="0" smtClean="0"/>
              <a:t>«Ты должен хорошо учиться!»</a:t>
            </a:r>
          </a:p>
          <a:p>
            <a:r>
              <a:rPr lang="ru-RU" dirty="0" smtClean="0"/>
              <a:t>«Ты должен думать о будущем!»</a:t>
            </a:r>
          </a:p>
          <a:p>
            <a:r>
              <a:rPr lang="ru-RU" dirty="0" smtClean="0"/>
              <a:t>«Ты должен уважать старших!»</a:t>
            </a:r>
          </a:p>
          <a:p>
            <a:r>
              <a:rPr lang="ru-RU" dirty="0" smtClean="0"/>
              <a:t>«Ты должен слушаться учителей и родителей!»</a:t>
            </a:r>
          </a:p>
          <a:p>
            <a:r>
              <a:rPr lang="ru-RU" b="1" dirty="0" smtClean="0"/>
              <a:t>Как необходимо говорить: </a:t>
            </a:r>
            <a:r>
              <a:rPr lang="ru-RU" dirty="0" smtClean="0"/>
              <a:t>«Я уверен, что ты можешь хорошо учиться!»</a:t>
            </a:r>
          </a:p>
          <a:p>
            <a:r>
              <a:rPr lang="ru-RU" dirty="0" smtClean="0"/>
              <a:t>«Интересно, каким человеком ты станешь? Какую профессию планируешь выбрать?»</a:t>
            </a:r>
          </a:p>
          <a:p>
            <a:r>
              <a:rPr lang="ru-RU" dirty="0" smtClean="0"/>
              <a:t>«Ты знаешь, уважение к старшим – это элемент общей культуры человека».</a:t>
            </a:r>
          </a:p>
          <a:p>
            <a:r>
              <a:rPr lang="ru-RU" dirty="0" smtClean="0"/>
              <a:t>«Конечно, ты можешь иметь свое собственное мнение, но к мнению старших полезно прислушиваться».</a:t>
            </a:r>
          </a:p>
          <a:p>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Упражнение</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Измените фразы, в которых модальность </a:t>
            </a:r>
            <a:r>
              <a:rPr lang="ru-RU" dirty="0" smtClean="0">
                <a:solidFill>
                  <a:srgbClr val="C00000"/>
                </a:solidFill>
              </a:rPr>
              <a:t>долженствования </a:t>
            </a:r>
            <a:r>
              <a:rPr lang="ru-RU" dirty="0" smtClean="0"/>
              <a:t>переведите в модальность </a:t>
            </a:r>
            <a:r>
              <a:rPr lang="ru-RU" dirty="0" smtClean="0">
                <a:solidFill>
                  <a:srgbClr val="C00000"/>
                </a:solidFill>
              </a:rPr>
              <a:t>возможного</a:t>
            </a:r>
            <a:r>
              <a:rPr lang="ru-RU" dirty="0" smtClean="0"/>
              <a:t> при сохранении общего смысла высказывания.</a:t>
            </a:r>
          </a:p>
          <a:p>
            <a:r>
              <a:rPr lang="ru-RU" dirty="0" smtClean="0"/>
              <a:t>- «Сколько можно бездельничать, займись учебой»,</a:t>
            </a:r>
          </a:p>
          <a:p>
            <a:r>
              <a:rPr lang="ru-RU" dirty="0" smtClean="0"/>
              <a:t>- «Ты постоянно мне срываешь урок! Сиди спокойно и слушай внимательно»,</a:t>
            </a:r>
          </a:p>
          <a:p>
            <a:r>
              <a:rPr lang="ru-RU" dirty="0" smtClean="0"/>
              <a:t>- «Ты должен сказать правду, кто из вас разбил стекло в классе»,</a:t>
            </a:r>
          </a:p>
          <a:p>
            <a:r>
              <a:rPr lang="ru-RU" dirty="0" smtClean="0"/>
              <a:t>- «Давай дневник, я поставлю тебе двойку! Ты должен всегда иметь с собой дневник!»</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normAutofit fontScale="70000" lnSpcReduction="20000"/>
          </a:bodyPr>
          <a:lstStyle/>
          <a:p>
            <a:r>
              <a:rPr lang="ru-RU" b="1" dirty="0" smtClean="0"/>
              <a:t>Конфликт</a:t>
            </a:r>
            <a:r>
              <a:rPr lang="ru-RU" dirty="0" smtClean="0"/>
              <a:t>-это </a:t>
            </a:r>
            <a:r>
              <a:rPr lang="ru-RU" dirty="0"/>
              <a:t>столкновение отдельных людей или социальных групп, выражающих различные, а нередко и противоположные цели, интересы и взгляды. </a:t>
            </a:r>
            <a:r>
              <a:rPr lang="ru-RU" dirty="0" smtClean="0"/>
              <a:t> </a:t>
            </a:r>
          </a:p>
          <a:p>
            <a:r>
              <a:rPr lang="ru-RU" dirty="0" smtClean="0"/>
              <a:t>Для </a:t>
            </a:r>
            <a:r>
              <a:rPr lang="ru-RU" dirty="0"/>
              <a:t>возникновения конфликта необходима конфликтная ситуация. </a:t>
            </a:r>
            <a:endParaRPr lang="ru-RU" dirty="0" smtClean="0"/>
          </a:p>
          <a:p>
            <a:r>
              <a:rPr lang="ru-RU" b="1" dirty="0" smtClean="0"/>
              <a:t>Конфликтная </a:t>
            </a:r>
            <a:r>
              <a:rPr lang="ru-RU" b="1" dirty="0"/>
              <a:t>ситуация </a:t>
            </a:r>
            <a:r>
              <a:rPr lang="ru-RU" dirty="0"/>
              <a:t>– это ситуация скрытого или явного противоборства сторон. Это могут быть различные цели, интересы и желания, либо различные способы их достижения</a:t>
            </a:r>
            <a:r>
              <a:rPr lang="ru-RU" dirty="0" smtClean="0"/>
              <a:t>. </a:t>
            </a:r>
          </a:p>
          <a:p>
            <a:r>
              <a:rPr lang="ru-RU" dirty="0" smtClean="0"/>
              <a:t>Но </a:t>
            </a:r>
            <a:r>
              <a:rPr lang="ru-RU" dirty="0"/>
              <a:t>далеко не каждая ситуация ведет к конфликту. </a:t>
            </a:r>
            <a:endParaRPr lang="ru-RU" dirty="0" smtClean="0"/>
          </a:p>
          <a:p>
            <a:r>
              <a:rPr lang="ru-RU" dirty="0" smtClean="0"/>
              <a:t>Должен </a:t>
            </a:r>
            <a:r>
              <a:rPr lang="ru-RU" dirty="0"/>
              <a:t>быть инцидент. </a:t>
            </a:r>
            <a:endParaRPr lang="ru-RU" dirty="0" smtClean="0"/>
          </a:p>
          <a:p>
            <a:r>
              <a:rPr lang="ru-RU" b="1" dirty="0" smtClean="0"/>
              <a:t>Инцидент</a:t>
            </a:r>
            <a:r>
              <a:rPr lang="ru-RU" b="1" dirty="0"/>
              <a:t> </a:t>
            </a:r>
            <a:r>
              <a:rPr lang="ru-RU" dirty="0" smtClean="0"/>
              <a:t>– </a:t>
            </a:r>
            <a:r>
              <a:rPr lang="ru-RU" dirty="0"/>
              <a:t>это стечение обстоятельств, являющихся поводом для начала непосредственного столкновения сторон</a:t>
            </a:r>
            <a:r>
              <a:rPr lang="ru-RU" dirty="0" smtClean="0"/>
              <a:t>.</a:t>
            </a:r>
            <a:endParaRPr lang="ru-RU" dirty="0"/>
          </a:p>
          <a:p>
            <a:endParaRPr lang="ru-RU" dirty="0"/>
          </a:p>
        </p:txBody>
      </p:sp>
      <p:pic>
        <p:nvPicPr>
          <p:cNvPr id="3074" name="Picture 2" descr="E:\27 марта\картинки к конфликту\1064845.jpg"/>
          <p:cNvPicPr>
            <a:picLocks noChangeAspect="1" noChangeArrowheads="1"/>
          </p:cNvPicPr>
          <p:nvPr/>
        </p:nvPicPr>
        <p:blipFill>
          <a:blip r:embed="rId2" cstate="print"/>
          <a:srcRect/>
          <a:stretch>
            <a:fillRect/>
          </a:stretch>
        </p:blipFill>
        <p:spPr bwMode="auto">
          <a:xfrm>
            <a:off x="2915816" y="0"/>
            <a:ext cx="3236056" cy="1611044"/>
          </a:xfrm>
          <a:prstGeom prst="rect">
            <a:avLst/>
          </a:prstGeom>
          <a:noFill/>
        </p:spPr>
      </p:pic>
    </p:spTree>
    <p:extLst>
      <p:ext uri="{BB962C8B-B14F-4D97-AF65-F5344CB8AC3E}">
        <p14:creationId xmlns="" xmlns:p14="http://schemas.microsoft.com/office/powerpoint/2010/main" val="127160527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Стереотипы в отношении учеников, </a:t>
            </a:r>
            <a:endParaRPr lang="ru-RU" dirty="0"/>
          </a:p>
        </p:txBody>
      </p:sp>
      <p:sp>
        <p:nvSpPr>
          <p:cNvPr id="3" name="Содержимое 2"/>
          <p:cNvSpPr>
            <a:spLocks noGrp="1"/>
          </p:cNvSpPr>
          <p:nvPr>
            <p:ph idx="1"/>
          </p:nvPr>
        </p:nvSpPr>
        <p:spPr/>
        <p:txBody>
          <a:bodyPr>
            <a:normAutofit lnSpcReduction="10000"/>
          </a:bodyPr>
          <a:lstStyle/>
          <a:p>
            <a:r>
              <a:rPr lang="ru-RU" u="sng" dirty="0" smtClean="0"/>
              <a:t>Упражнение »Паутина предрассудков»</a:t>
            </a:r>
          </a:p>
          <a:p>
            <a:r>
              <a:rPr lang="ru-RU" dirty="0" smtClean="0"/>
              <a:t>Они все лентяи</a:t>
            </a:r>
          </a:p>
          <a:p>
            <a:r>
              <a:rPr lang="ru-RU" dirty="0" smtClean="0"/>
              <a:t>Совсем ничего не учат</a:t>
            </a:r>
          </a:p>
          <a:p>
            <a:r>
              <a:rPr lang="ru-RU" dirty="0" smtClean="0"/>
              <a:t>Не уважают учителя</a:t>
            </a:r>
          </a:p>
          <a:p>
            <a:r>
              <a:rPr lang="ru-RU" dirty="0" smtClean="0"/>
              <a:t>Провалят экзамены</a:t>
            </a:r>
          </a:p>
          <a:p>
            <a:r>
              <a:rPr lang="ru-RU" dirty="0" smtClean="0"/>
              <a:t>Только в интернете сидят</a:t>
            </a:r>
          </a:p>
          <a:p>
            <a:r>
              <a:rPr lang="ru-RU" dirty="0" smtClean="0"/>
              <a:t>Одни гулянья на уме</a:t>
            </a:r>
          </a:p>
          <a:p>
            <a:r>
              <a:rPr lang="ru-RU" dirty="0" smtClean="0"/>
              <a:t>У них всегда учитель виноват</a:t>
            </a:r>
          </a:p>
          <a:p>
            <a:endParaRPr lang="ru-RU" dirty="0" smtClean="0"/>
          </a:p>
          <a:p>
            <a:endParaRPr lang="ru-RU" dirty="0" smtClean="0"/>
          </a:p>
          <a:p>
            <a:endParaRPr lang="ru-RU" dirty="0" smtClean="0"/>
          </a:p>
          <a:p>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Стереотипы в отношении </a:t>
            </a:r>
            <a:r>
              <a:rPr lang="ru-RU" dirty="0" smtClean="0"/>
              <a:t> родителей</a:t>
            </a:r>
            <a:endParaRPr lang="ru-RU" dirty="0"/>
          </a:p>
        </p:txBody>
      </p:sp>
      <p:sp>
        <p:nvSpPr>
          <p:cNvPr id="3" name="Содержимое 2"/>
          <p:cNvSpPr>
            <a:spLocks noGrp="1"/>
          </p:cNvSpPr>
          <p:nvPr>
            <p:ph idx="1"/>
          </p:nvPr>
        </p:nvSpPr>
        <p:spPr/>
        <p:txBody>
          <a:bodyPr/>
          <a:lstStyle/>
          <a:p>
            <a:r>
              <a:rPr lang="ru-RU" dirty="0" smtClean="0"/>
              <a:t>Они нас не уважают!</a:t>
            </a:r>
          </a:p>
          <a:p>
            <a:r>
              <a:rPr lang="ru-RU" dirty="0" smtClean="0"/>
              <a:t>Считают нас обслуживающим персоналом!</a:t>
            </a:r>
          </a:p>
          <a:p>
            <a:r>
              <a:rPr lang="ru-RU" dirty="0" smtClean="0"/>
              <a:t>Готовы детей на круглые сутки сдать в школу!</a:t>
            </a:r>
          </a:p>
          <a:p>
            <a:r>
              <a:rPr lang="ru-RU" dirty="0" smtClean="0"/>
              <a:t>Они переоценивают своих детей!</a:t>
            </a:r>
          </a:p>
          <a:p>
            <a:r>
              <a:rPr lang="ru-RU" dirty="0" smtClean="0"/>
              <a:t>Чуть что бегут жаловаться!</a:t>
            </a:r>
            <a:endParaRPr lang="ru-RU"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Обсуждение</a:t>
            </a:r>
            <a:endParaRPr lang="ru-RU" dirty="0"/>
          </a:p>
        </p:txBody>
      </p:sp>
      <p:sp>
        <p:nvSpPr>
          <p:cNvPr id="3" name="Содержимое 2"/>
          <p:cNvSpPr>
            <a:spLocks noGrp="1"/>
          </p:cNvSpPr>
          <p:nvPr>
            <p:ph idx="1"/>
          </p:nvPr>
        </p:nvSpPr>
        <p:spPr/>
        <p:txBody>
          <a:bodyPr/>
          <a:lstStyle/>
          <a:p>
            <a:r>
              <a:rPr lang="ru-RU" dirty="0" smtClean="0"/>
              <a:t>Как Вы чувствуете себя в «паутине» стереотипов?</a:t>
            </a:r>
          </a:p>
          <a:p>
            <a:r>
              <a:rPr lang="ru-RU" dirty="0" smtClean="0"/>
              <a:t>Снять «стереотип» можно только найдя что-то положительное в человеке.</a:t>
            </a:r>
            <a:endParaRPr lang="ru-RU"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Дефицит времени</a:t>
            </a:r>
            <a:endParaRPr lang="ru-RU" dirty="0"/>
          </a:p>
        </p:txBody>
      </p:sp>
      <p:sp>
        <p:nvSpPr>
          <p:cNvPr id="3" name="Содержимое 2"/>
          <p:cNvSpPr>
            <a:spLocks noGrp="1"/>
          </p:cNvSpPr>
          <p:nvPr>
            <p:ph idx="1"/>
          </p:nvPr>
        </p:nvSpPr>
        <p:spPr/>
        <p:txBody>
          <a:bodyPr>
            <a:normAutofit lnSpcReduction="10000"/>
          </a:bodyPr>
          <a:lstStyle/>
          <a:p>
            <a:r>
              <a:rPr lang="ru-RU" u="sng" dirty="0" smtClean="0"/>
              <a:t>Упражнение</a:t>
            </a:r>
          </a:p>
          <a:p>
            <a:r>
              <a:rPr lang="ru-RU" dirty="0" smtClean="0"/>
              <a:t>Ученик и учитель стоят на противоположных концах зала.</a:t>
            </a:r>
          </a:p>
          <a:p>
            <a:r>
              <a:rPr lang="ru-RU" dirty="0" smtClean="0"/>
              <a:t>-Вы можете пройти по этой линии, заглянуть в глаза ребенку, обнять его за плечи?</a:t>
            </a:r>
          </a:p>
          <a:p>
            <a:r>
              <a:rPr lang="ru-RU" dirty="0" smtClean="0"/>
              <a:t>Сделайте это…</a:t>
            </a:r>
          </a:p>
          <a:p>
            <a:r>
              <a:rPr lang="ru-RU" dirty="0" smtClean="0"/>
              <a:t>А что нам мешает сделать это в реальной жизни?</a:t>
            </a:r>
            <a:endParaRPr lang="ru-RU"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Снова на разных сторонах линии.</a:t>
            </a:r>
          </a:p>
          <a:p>
            <a:r>
              <a:rPr lang="ru-RU" dirty="0" smtClean="0"/>
              <a:t>Учитель идет к ребенку, ему вручаются шары со словами : отчет, ВЕБ, тетради, справка, </a:t>
            </a:r>
            <a:r>
              <a:rPr lang="ru-RU" dirty="0" smtClean="0"/>
              <a:t>тесты, поход в музей</a:t>
            </a:r>
            <a:endParaRPr lang="ru-RU" dirty="0" smtClean="0"/>
          </a:p>
          <a:p>
            <a:r>
              <a:rPr lang="ru-RU" dirty="0" smtClean="0"/>
              <a:t>Вы можете обнять ребенка, заглянуть в глаза?</a:t>
            </a:r>
          </a:p>
          <a:p>
            <a:r>
              <a:rPr lang="ru-RU" dirty="0" smtClean="0"/>
              <a:t>Что Вам мешает?</a:t>
            </a:r>
          </a:p>
          <a:p>
            <a:r>
              <a:rPr lang="ru-RU" dirty="0" smtClean="0"/>
              <a:t>Что делать?</a:t>
            </a:r>
          </a:p>
          <a:p>
            <a:endParaRPr lang="ru-RU"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Единый алгоритм решения любого школьного конфликта</a:t>
            </a:r>
            <a:r>
              <a:rPr lang="ru-RU" dirty="0" smtClean="0"/>
              <a:t/>
            </a:r>
            <a:br>
              <a:rPr lang="ru-RU" dirty="0" smtClean="0"/>
            </a:br>
            <a:endParaRPr lang="ru-RU" dirty="0"/>
          </a:p>
        </p:txBody>
      </p:sp>
      <p:sp>
        <p:nvSpPr>
          <p:cNvPr id="3" name="Объект 2"/>
          <p:cNvSpPr>
            <a:spLocks noGrp="1"/>
          </p:cNvSpPr>
          <p:nvPr>
            <p:ph idx="1"/>
          </p:nvPr>
        </p:nvSpPr>
        <p:spPr/>
        <p:txBody>
          <a:bodyPr>
            <a:normAutofit fontScale="70000" lnSpcReduction="20000"/>
          </a:bodyPr>
          <a:lstStyle/>
          <a:p>
            <a:pPr lvl="0"/>
            <a:r>
              <a:rPr lang="ru-RU" dirty="0" smtClean="0"/>
              <a:t>Первое</a:t>
            </a:r>
            <a:r>
              <a:rPr lang="ru-RU" dirty="0"/>
              <a:t>, что окажет пользу, когда проблема назрела, это </a:t>
            </a:r>
            <a:r>
              <a:rPr lang="ru-RU" b="1" dirty="0"/>
              <a:t>спокойствие</a:t>
            </a:r>
            <a:r>
              <a:rPr lang="ru-RU" dirty="0"/>
              <a:t>.</a:t>
            </a:r>
          </a:p>
          <a:p>
            <a:pPr lvl="0"/>
            <a:r>
              <a:rPr lang="ru-RU" dirty="0"/>
              <a:t>Второй момент — анализ ситуации </a:t>
            </a:r>
            <a:r>
              <a:rPr lang="ru-RU" b="1" dirty="0"/>
              <a:t>без превратности</a:t>
            </a:r>
            <a:r>
              <a:rPr lang="ru-RU" dirty="0"/>
              <a:t>.</a:t>
            </a:r>
          </a:p>
          <a:p>
            <a:pPr lvl="0"/>
            <a:r>
              <a:rPr lang="ru-RU" dirty="0"/>
              <a:t>Третьим важным пунктом является </a:t>
            </a:r>
            <a:r>
              <a:rPr lang="ru-RU" b="1" dirty="0"/>
              <a:t>открытый диалог</a:t>
            </a:r>
            <a:r>
              <a:rPr lang="ru-RU" dirty="0"/>
              <a:t> между конфликтующими сторонами, умение выслушать собеседника, спокойно изложить свой взгляд на проблему конфликта.</a:t>
            </a:r>
          </a:p>
          <a:p>
            <a:pPr lvl="0"/>
            <a:r>
              <a:rPr lang="ru-RU" dirty="0"/>
              <a:t>Четвертое, что поможет прийти к нужному конструктивному итогу — </a:t>
            </a:r>
            <a:r>
              <a:rPr lang="ru-RU" b="1" dirty="0"/>
              <a:t>выявление общей цели</a:t>
            </a:r>
            <a:r>
              <a:rPr lang="ru-RU" dirty="0"/>
              <a:t>, способов решения проблемы, позволяющих к этой цели </a:t>
            </a:r>
            <a:r>
              <a:rPr lang="ru-RU" dirty="0" smtClean="0"/>
              <a:t>прийти</a:t>
            </a:r>
            <a:r>
              <a:rPr lang="ru-RU" dirty="0"/>
              <a:t>.</a:t>
            </a:r>
          </a:p>
          <a:p>
            <a:pPr lvl="0"/>
            <a:r>
              <a:rPr lang="ru-RU" dirty="0"/>
              <a:t>Последним, пятым пунктом станут </a:t>
            </a:r>
            <a:r>
              <a:rPr lang="ru-RU" b="1" dirty="0"/>
              <a:t>выводы</a:t>
            </a:r>
            <a:r>
              <a:rPr lang="ru-RU" dirty="0"/>
              <a:t>, которые помогут избежать ошибок общения и взаимодействия в будущем.</a:t>
            </a:r>
          </a:p>
          <a:p>
            <a:endParaRPr lang="ru-RU" dirty="0"/>
          </a:p>
        </p:txBody>
      </p:sp>
    </p:spTree>
    <p:extLst>
      <p:ext uri="{BB962C8B-B14F-4D97-AF65-F5344CB8AC3E}">
        <p14:creationId xmlns="" xmlns:p14="http://schemas.microsoft.com/office/powerpoint/2010/main" val="21533717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333333"/>
                </a:solidFill>
                <a:latin typeface="Helvetica"/>
                <a:ea typeface="Times New Roman" pitchFamily="18" charset="0"/>
                <a:cs typeface="Arial" pitchFamily="34" charset="0"/>
              </a:rPr>
              <a:t>Правила предупреждения конфликтов</a:t>
            </a:r>
            <a:endParaRPr lang="ru-RU" dirty="0"/>
          </a:p>
        </p:txBody>
      </p:sp>
      <p:sp>
        <p:nvSpPr>
          <p:cNvPr id="3" name="Объект 2"/>
          <p:cNvSpPr>
            <a:spLocks noGrp="1"/>
          </p:cNvSpPr>
          <p:nvPr>
            <p:ph idx="1"/>
          </p:nvPr>
        </p:nvSpPr>
        <p:spPr/>
        <p:txBody>
          <a:bodyPr/>
          <a:lstStyle/>
          <a:p>
            <a:endParaRPr lang="ru-RU" dirty="0"/>
          </a:p>
        </p:txBody>
      </p:sp>
      <p:sp>
        <p:nvSpPr>
          <p:cNvPr id="25601" name="Rectangle 1"/>
          <p:cNvSpPr>
            <a:spLocks noChangeArrowheads="1"/>
          </p:cNvSpPr>
          <p:nvPr/>
        </p:nvSpPr>
        <p:spPr bwMode="auto">
          <a:xfrm>
            <a:off x="683568" y="784249"/>
            <a:ext cx="7848872" cy="507831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ru-RU"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Не говорите сразу со взвинченным, возбужденным человеком,</a:t>
            </a:r>
            <a:endPar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Прежде чем сказать о неприятном, постарайтесь создать доброжелательную атмосферу, отметьте заслуги человека, его хорошие дела.</a:t>
            </a:r>
            <a:endPar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Постарайтесь посмотреть на проблему глазами оппонента, постарайтесь </a:t>
            </a:r>
            <a:r>
              <a:rPr kumimoji="0" lang="ru-RU"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встать</a:t>
            </a:r>
            <a:r>
              <a:rPr kumimoji="0" lang="ru-RU"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 на его место.</a:t>
            </a:r>
            <a:endPar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Не скрывайте доброго отношения к людям, чаще высказывайте одобрение своим товарищам, не скупитесь на похвалу.</a:t>
            </a:r>
            <a:endParaRPr kumimoji="0" lang="ru-RU"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rgbClr val="333333"/>
                </a:solidFill>
                <a:effectLst/>
                <a:latin typeface="Helvetica"/>
                <a:ea typeface="Times New Roman" pitchFamily="18" charset="0"/>
                <a:cs typeface="Times New Roman" pitchFamily="18" charset="0"/>
              </a:rPr>
              <a:t>Умейте заставить себя замолчать, когда вас задевают в мелкой ссоре, будьте выше мелочных разборок!</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2133712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ru-RU" dirty="0" smtClean="0"/>
              <a:t>Тон голоса-»</a:t>
            </a:r>
            <a:r>
              <a:rPr lang="ru-RU" dirty="0" err="1" smtClean="0"/>
              <a:t>чарма</a:t>
            </a:r>
            <a:r>
              <a:rPr lang="ru-RU" dirty="0" smtClean="0"/>
              <a:t>» и »императив».</a:t>
            </a:r>
          </a:p>
          <a:p>
            <a:r>
              <a:rPr lang="ru-RU" dirty="0" smtClean="0"/>
              <a:t>Позиция в общении(сверху, снизу, на равных)</a:t>
            </a:r>
          </a:p>
          <a:p>
            <a:r>
              <a:rPr lang="ru-RU" dirty="0" smtClean="0"/>
              <a:t>Стереотипы в отношении учеников(см презентацию)</a:t>
            </a:r>
          </a:p>
          <a:p>
            <a:r>
              <a:rPr lang="ru-RU" dirty="0" smtClean="0"/>
              <a:t>Упражнение »Паутина предрассудков»</a:t>
            </a:r>
            <a:endParaRPr lang="ru-RU" dirty="0"/>
          </a:p>
        </p:txBody>
      </p:sp>
    </p:spTree>
    <p:extLst>
      <p:ext uri="{BB962C8B-B14F-4D97-AF65-F5344CB8AC3E}">
        <p14:creationId xmlns="" xmlns:p14="http://schemas.microsoft.com/office/powerpoint/2010/main" val="2855125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755576" y="1600200"/>
            <a:ext cx="7474024" cy="4525963"/>
          </a:xfrm>
        </p:spPr>
        <p:txBody>
          <a:bodyPr>
            <a:normAutofit fontScale="77500" lnSpcReduction="20000"/>
          </a:bodyPr>
          <a:lstStyle/>
          <a:p>
            <a:r>
              <a:rPr lang="ru-RU" dirty="0"/>
              <a:t>И даже в этом случае конфликт еще можно предотвратить, так как все зависит от того, как личность воспринимает и оценивает ситуацию. </a:t>
            </a:r>
            <a:endParaRPr lang="ru-RU" dirty="0" smtClean="0"/>
          </a:p>
          <a:p>
            <a:r>
              <a:rPr lang="ru-RU" dirty="0" smtClean="0"/>
              <a:t>Если </a:t>
            </a:r>
            <a:r>
              <a:rPr lang="ru-RU" dirty="0"/>
              <a:t>личность оценивает эту ситуацию как конфликтную, то она становится реальной. Происходит </a:t>
            </a:r>
            <a:r>
              <a:rPr lang="ru-RU" b="1" dirty="0"/>
              <a:t>конфликтное взаимодействие</a:t>
            </a:r>
            <a:r>
              <a:rPr lang="ru-RU" b="1" dirty="0" smtClean="0"/>
              <a:t>.</a:t>
            </a:r>
          </a:p>
          <a:p>
            <a:r>
              <a:rPr lang="ru-RU" b="1" dirty="0" smtClean="0"/>
              <a:t> </a:t>
            </a:r>
            <a:r>
              <a:rPr lang="ru-RU" dirty="0"/>
              <a:t>Конфликт начинает жить своей жизнью. </a:t>
            </a:r>
            <a:endParaRPr lang="ru-RU" dirty="0" smtClean="0"/>
          </a:p>
          <a:p>
            <a:r>
              <a:rPr lang="ru-RU" dirty="0" smtClean="0"/>
              <a:t>Действия </a:t>
            </a:r>
            <a:r>
              <a:rPr lang="ru-RU" dirty="0"/>
              <a:t>конфликтующих сторон “подгоняются” под конфликтную ситуацию, втягиваются новые силы и способы конфронтации. </a:t>
            </a:r>
            <a:endParaRPr lang="ru-RU" dirty="0" smtClean="0"/>
          </a:p>
          <a:p>
            <a:r>
              <a:rPr lang="ru-RU" dirty="0" smtClean="0"/>
              <a:t>Последний </a:t>
            </a:r>
            <a:r>
              <a:rPr lang="ru-RU" dirty="0"/>
              <a:t>этап– это </a:t>
            </a:r>
            <a:r>
              <a:rPr lang="ru-RU" b="1" dirty="0"/>
              <a:t>спад конфликта </a:t>
            </a:r>
            <a:r>
              <a:rPr lang="ru-RU" dirty="0"/>
              <a:t>и его </a:t>
            </a:r>
            <a:r>
              <a:rPr lang="ru-RU" dirty="0" smtClean="0"/>
              <a:t>разрешение.</a:t>
            </a:r>
            <a:endParaRPr lang="ru-RU" dirty="0"/>
          </a:p>
          <a:p>
            <a:endParaRPr lang="ru-RU" dirty="0"/>
          </a:p>
        </p:txBody>
      </p:sp>
      <p:pic>
        <p:nvPicPr>
          <p:cNvPr id="4" name="Picture 2" descr="E:\27 марта\картинки к конфликту\1064845.jpg"/>
          <p:cNvPicPr>
            <a:picLocks noChangeAspect="1" noChangeArrowheads="1"/>
          </p:cNvPicPr>
          <p:nvPr/>
        </p:nvPicPr>
        <p:blipFill>
          <a:blip r:embed="rId2" cstate="print"/>
          <a:srcRect/>
          <a:stretch>
            <a:fillRect/>
          </a:stretch>
        </p:blipFill>
        <p:spPr bwMode="auto">
          <a:xfrm>
            <a:off x="2915816" y="0"/>
            <a:ext cx="3236056" cy="1611044"/>
          </a:xfrm>
          <a:prstGeom prst="rect">
            <a:avLst/>
          </a:prstGeom>
          <a:noFill/>
        </p:spPr>
      </p:pic>
    </p:spTree>
    <p:extLst>
      <p:ext uri="{BB962C8B-B14F-4D97-AF65-F5344CB8AC3E}">
        <p14:creationId xmlns="" xmlns:p14="http://schemas.microsoft.com/office/powerpoint/2010/main" val="3938654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p:cNvSpPr>
            <a:spLocks noChangeArrowheads="1" noChangeShapeType="1" noTextEdit="1"/>
          </p:cNvSpPr>
          <p:nvPr/>
        </p:nvSpPr>
        <p:spPr bwMode="auto">
          <a:xfrm>
            <a:off x="2214563" y="214313"/>
            <a:ext cx="4953000" cy="685800"/>
          </a:xfrm>
          <a:prstGeom prst="rect">
            <a:avLst/>
          </a:prstGeom>
        </p:spPr>
        <p:txBody>
          <a:bodyPr wrap="none" fromWordArt="1">
            <a:prstTxWarp prst="textPlain">
              <a:avLst>
                <a:gd name="adj" fmla="val 50000"/>
              </a:avLst>
            </a:prstTxWarp>
          </a:bodyPr>
          <a:lstStyle/>
          <a:p>
            <a:pPr algn="ctr"/>
            <a:r>
              <a:rPr lang="ru-RU"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Модель конфликта</a:t>
            </a:r>
          </a:p>
        </p:txBody>
      </p:sp>
      <p:sp>
        <p:nvSpPr>
          <p:cNvPr id="8195" name="AutoShape 4"/>
          <p:cNvSpPr>
            <a:spLocks noChangeArrowheads="1"/>
          </p:cNvSpPr>
          <p:nvPr/>
        </p:nvSpPr>
        <p:spPr bwMode="auto">
          <a:xfrm>
            <a:off x="1905000" y="2667000"/>
            <a:ext cx="5334000" cy="1066800"/>
          </a:xfrm>
          <a:prstGeom prst="flowChartTerminator">
            <a:avLst/>
          </a:prstGeom>
          <a:solidFill>
            <a:srgbClr val="66FF66"/>
          </a:solidFill>
          <a:ln w="57150" cmpd="thinThick">
            <a:solidFill>
              <a:srgbClr val="FF3300"/>
            </a:solidFill>
            <a:miter lim="800000"/>
            <a:headEnd/>
            <a:tailEnd/>
          </a:ln>
        </p:spPr>
        <p:txBody>
          <a:bodyPr wrap="none" anchor="ctr"/>
          <a:lstStyle/>
          <a:p>
            <a:pPr algn="ctr"/>
            <a:endParaRPr lang="ru-RU">
              <a:latin typeface="Garamond" pitchFamily="18" charset="0"/>
            </a:endParaRPr>
          </a:p>
        </p:txBody>
      </p:sp>
      <p:sp>
        <p:nvSpPr>
          <p:cNvPr id="8196" name="AutoShape 5" descr="Зеленый мрамор"/>
          <p:cNvSpPr>
            <a:spLocks noChangeArrowheads="1"/>
          </p:cNvSpPr>
          <p:nvPr/>
        </p:nvSpPr>
        <p:spPr bwMode="auto">
          <a:xfrm>
            <a:off x="1295400" y="1143000"/>
            <a:ext cx="6705600" cy="990600"/>
          </a:xfrm>
          <a:prstGeom prst="flowChartAlternateProcess">
            <a:avLst/>
          </a:prstGeom>
          <a:blipFill dpi="0" rotWithShape="1">
            <a:blip r:embed="rId2" cstate="print"/>
            <a:srcRect/>
            <a:tile tx="0" ty="0" sx="100000" sy="100000" flip="none" algn="tl"/>
          </a:blipFill>
          <a:ln w="57150" cmpd="thinThick">
            <a:solidFill>
              <a:srgbClr val="FF3300"/>
            </a:solidFill>
            <a:miter lim="800000"/>
            <a:headEnd/>
            <a:tailEnd/>
          </a:ln>
        </p:spPr>
        <p:txBody>
          <a:bodyPr wrap="none" anchor="ctr"/>
          <a:lstStyle/>
          <a:p>
            <a:endParaRPr lang="ru-RU"/>
          </a:p>
        </p:txBody>
      </p:sp>
      <p:sp>
        <p:nvSpPr>
          <p:cNvPr id="8197" name="AutoShape 6" descr="Белый мрамор"/>
          <p:cNvSpPr>
            <a:spLocks noChangeArrowheads="1"/>
          </p:cNvSpPr>
          <p:nvPr/>
        </p:nvSpPr>
        <p:spPr bwMode="auto">
          <a:xfrm>
            <a:off x="1371600" y="4038600"/>
            <a:ext cx="6324600" cy="1066800"/>
          </a:xfrm>
          <a:prstGeom prst="flowChartTerminator">
            <a:avLst/>
          </a:prstGeom>
          <a:blipFill dpi="0" rotWithShape="1">
            <a:blip r:embed="rId3" cstate="print"/>
            <a:srcRect/>
            <a:tile tx="0" ty="0" sx="100000" sy="100000" flip="none" algn="tl"/>
          </a:blipFill>
          <a:ln w="57150" cmpd="thickThin">
            <a:solidFill>
              <a:srgbClr val="FF3300"/>
            </a:solidFill>
            <a:miter lim="800000"/>
            <a:headEnd/>
            <a:tailEnd/>
          </a:ln>
        </p:spPr>
        <p:txBody>
          <a:bodyPr wrap="none" anchor="ctr"/>
          <a:lstStyle/>
          <a:p>
            <a:endParaRPr lang="ru-RU"/>
          </a:p>
        </p:txBody>
      </p:sp>
      <p:sp>
        <p:nvSpPr>
          <p:cNvPr id="8198" name="AutoShape 7"/>
          <p:cNvSpPr>
            <a:spLocks noChangeArrowheads="1"/>
          </p:cNvSpPr>
          <p:nvPr/>
        </p:nvSpPr>
        <p:spPr bwMode="auto">
          <a:xfrm>
            <a:off x="1981200" y="5486400"/>
            <a:ext cx="5181600" cy="1066800"/>
          </a:xfrm>
          <a:prstGeom prst="flowChartTerminator">
            <a:avLst/>
          </a:prstGeom>
          <a:solidFill>
            <a:srgbClr val="FFFF66"/>
          </a:solidFill>
          <a:ln w="57150" cmpd="thickThin">
            <a:solidFill>
              <a:srgbClr val="FF3300"/>
            </a:solidFill>
            <a:miter lim="800000"/>
            <a:headEnd/>
            <a:tailEnd/>
          </a:ln>
        </p:spPr>
        <p:txBody>
          <a:bodyPr wrap="none" anchor="ctr"/>
          <a:lstStyle/>
          <a:p>
            <a:endParaRPr lang="ru-RU"/>
          </a:p>
        </p:txBody>
      </p:sp>
      <p:sp>
        <p:nvSpPr>
          <p:cNvPr id="8199" name="Line 8"/>
          <p:cNvSpPr>
            <a:spLocks noChangeShapeType="1"/>
          </p:cNvSpPr>
          <p:nvPr/>
        </p:nvSpPr>
        <p:spPr bwMode="auto">
          <a:xfrm>
            <a:off x="4495800" y="2133600"/>
            <a:ext cx="0" cy="533400"/>
          </a:xfrm>
          <a:prstGeom prst="line">
            <a:avLst/>
          </a:prstGeom>
          <a:noFill/>
          <a:ln w="76200" cmpd="tri">
            <a:solidFill>
              <a:srgbClr val="FF3300"/>
            </a:solidFill>
            <a:round/>
            <a:headEnd/>
            <a:tailEnd type="triangle" w="med" len="med"/>
          </a:ln>
          <a:extLst>
            <a:ext uri="{909E8E84-426E-40DD-AFC4-6F175D3DCCD1}">
              <a14:hiddenFill xmlns="" xmlns:a14="http://schemas.microsoft.com/office/drawing/2010/main">
                <a:noFill/>
              </a14:hiddenFill>
            </a:ext>
          </a:extLst>
        </p:spPr>
        <p:txBody>
          <a:bodyPr/>
          <a:lstStyle/>
          <a:p>
            <a:endParaRPr lang="ru-RU"/>
          </a:p>
        </p:txBody>
      </p:sp>
      <p:sp>
        <p:nvSpPr>
          <p:cNvPr id="8200" name="Line 9"/>
          <p:cNvSpPr>
            <a:spLocks noChangeShapeType="1"/>
          </p:cNvSpPr>
          <p:nvPr/>
        </p:nvSpPr>
        <p:spPr bwMode="auto">
          <a:xfrm>
            <a:off x="4648200" y="5105400"/>
            <a:ext cx="0" cy="381000"/>
          </a:xfrm>
          <a:prstGeom prst="line">
            <a:avLst/>
          </a:prstGeom>
          <a:noFill/>
          <a:ln w="76200" cmpd="tri">
            <a:solidFill>
              <a:srgbClr val="FF3300"/>
            </a:solidFill>
            <a:round/>
            <a:headEnd/>
            <a:tailEnd type="triangle" w="med" len="med"/>
          </a:ln>
          <a:extLst>
            <a:ext uri="{909E8E84-426E-40DD-AFC4-6F175D3DCCD1}">
              <a14:hiddenFill xmlns="" xmlns:a14="http://schemas.microsoft.com/office/drawing/2010/main">
                <a:noFill/>
              </a14:hiddenFill>
            </a:ext>
          </a:extLst>
        </p:spPr>
        <p:txBody>
          <a:bodyPr/>
          <a:lstStyle/>
          <a:p>
            <a:endParaRPr lang="ru-RU"/>
          </a:p>
        </p:txBody>
      </p:sp>
      <p:sp>
        <p:nvSpPr>
          <p:cNvPr id="8201" name="Line 10"/>
          <p:cNvSpPr>
            <a:spLocks noChangeShapeType="1"/>
          </p:cNvSpPr>
          <p:nvPr/>
        </p:nvSpPr>
        <p:spPr bwMode="auto">
          <a:xfrm>
            <a:off x="4572000" y="3733800"/>
            <a:ext cx="0" cy="304800"/>
          </a:xfrm>
          <a:prstGeom prst="line">
            <a:avLst/>
          </a:prstGeom>
          <a:noFill/>
          <a:ln w="76200" cmpd="tri">
            <a:solidFill>
              <a:srgbClr val="FF3300"/>
            </a:solidFill>
            <a:round/>
            <a:headEnd/>
            <a:tailEnd type="triangle" w="med" len="med"/>
          </a:ln>
          <a:extLst>
            <a:ext uri="{909E8E84-426E-40DD-AFC4-6F175D3DCCD1}">
              <a14:hiddenFill xmlns="" xmlns:a14="http://schemas.microsoft.com/office/drawing/2010/main">
                <a:noFill/>
              </a14:hiddenFill>
            </a:ext>
          </a:extLst>
        </p:spPr>
        <p:txBody>
          <a:bodyPr/>
          <a:lstStyle/>
          <a:p>
            <a:endParaRPr lang="ru-RU"/>
          </a:p>
        </p:txBody>
      </p:sp>
      <p:sp>
        <p:nvSpPr>
          <p:cNvPr id="8202" name="WordArt 11"/>
          <p:cNvSpPr>
            <a:spLocks noChangeArrowheads="1" noChangeShapeType="1" noTextEdit="1"/>
          </p:cNvSpPr>
          <p:nvPr/>
        </p:nvSpPr>
        <p:spPr bwMode="auto">
          <a:xfrm>
            <a:off x="1524000" y="1295400"/>
            <a:ext cx="6324600" cy="698500"/>
          </a:xfrm>
          <a:prstGeom prst="rect">
            <a:avLst/>
          </a:prstGeom>
        </p:spPr>
        <p:txBody>
          <a:bodyPr wrap="none" fromWordArt="1">
            <a:prstTxWarp prst="textTriangle">
              <a:avLst>
                <a:gd name="adj" fmla="val 0"/>
              </a:avLst>
            </a:prstTxWarp>
            <a:scene3d>
              <a:camera prst="legacyObliqueTopLeft"/>
              <a:lightRig rig="legacyNormal3" dir="r"/>
            </a:scene3d>
            <a:sp3d extrusionH="201600" prstMaterial="legacyMatte">
              <a:extrusionClr>
                <a:srgbClr val="0066CC"/>
              </a:extrusionClr>
            </a:sp3d>
          </a:bodyPr>
          <a:lstStyle/>
          <a:p>
            <a:pPr algn="ctr"/>
            <a:r>
              <a:rPr lang="ru-RU" sz="3600" b="1" kern="10">
                <a:ln w="9525">
                  <a:round/>
                  <a:headEnd/>
                  <a:tailEnd/>
                </a:ln>
                <a:gradFill rotWithShape="1">
                  <a:gsLst>
                    <a:gs pos="0">
                      <a:srgbClr val="FFFFCC"/>
                    </a:gs>
                    <a:gs pos="100000">
                      <a:srgbClr val="FF9999"/>
                    </a:gs>
                  </a:gsLst>
                  <a:lin ang="5400000" scaled="1"/>
                </a:gradFill>
                <a:latin typeface="Times New Roman"/>
                <a:cs typeface="Times New Roman"/>
              </a:rPr>
              <a:t>Конфликтная ситуация</a:t>
            </a:r>
          </a:p>
        </p:txBody>
      </p:sp>
      <p:sp>
        <p:nvSpPr>
          <p:cNvPr id="8203" name="WordArt 12"/>
          <p:cNvSpPr>
            <a:spLocks noChangeArrowheads="1" noChangeShapeType="1" noTextEdit="1"/>
          </p:cNvSpPr>
          <p:nvPr/>
        </p:nvSpPr>
        <p:spPr bwMode="auto">
          <a:xfrm>
            <a:off x="3048000" y="2819400"/>
            <a:ext cx="3048000" cy="642938"/>
          </a:xfrm>
          <a:prstGeom prst="rect">
            <a:avLst/>
          </a:prstGeom>
        </p:spPr>
        <p:txBody>
          <a:bodyPr wrap="none" fromWordArt="1">
            <a:prstTxWarp prst="textSlantUp">
              <a:avLst>
                <a:gd name="adj" fmla="val 0"/>
              </a:avLst>
            </a:prstTxWarp>
          </a:bodyPr>
          <a:lstStyle/>
          <a:p>
            <a:pPr algn="ctr"/>
            <a:r>
              <a:rPr lang="ru-RU" sz="3600" kern="10">
                <a:ln w="9525">
                  <a:solidFill>
                    <a:srgbClr val="FF3300"/>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Инцидент</a:t>
            </a:r>
          </a:p>
        </p:txBody>
      </p:sp>
      <p:sp>
        <p:nvSpPr>
          <p:cNvPr id="8204" name="WordArt 13"/>
          <p:cNvSpPr>
            <a:spLocks noChangeArrowheads="1" noChangeShapeType="1" noTextEdit="1"/>
          </p:cNvSpPr>
          <p:nvPr/>
        </p:nvSpPr>
        <p:spPr bwMode="auto">
          <a:xfrm>
            <a:off x="1828800" y="4233863"/>
            <a:ext cx="5410200" cy="566737"/>
          </a:xfrm>
          <a:prstGeom prst="rect">
            <a:avLst/>
          </a:prstGeom>
        </p:spPr>
        <p:txBody>
          <a:bodyPr wrap="none" fromWordArt="1">
            <a:prstTxWarp prst="textSlantUp">
              <a:avLst>
                <a:gd name="adj" fmla="val 0"/>
              </a:avLst>
            </a:prstTxWarp>
          </a:bodyPr>
          <a:lstStyle/>
          <a:p>
            <a:pPr algn="ctr"/>
            <a:r>
              <a:rPr lang="ru-RU" sz="3600" kern="10">
                <a:ln w="9525">
                  <a:solidFill>
                    <a:srgbClr val="FF3300"/>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Конфликтное взаимодействие</a:t>
            </a:r>
          </a:p>
        </p:txBody>
      </p:sp>
      <p:sp>
        <p:nvSpPr>
          <p:cNvPr id="8205" name="WordArt 14"/>
          <p:cNvSpPr>
            <a:spLocks noChangeArrowheads="1" noChangeShapeType="1" noTextEdit="1"/>
          </p:cNvSpPr>
          <p:nvPr/>
        </p:nvSpPr>
        <p:spPr bwMode="auto">
          <a:xfrm>
            <a:off x="2514600" y="5791200"/>
            <a:ext cx="4267200" cy="490538"/>
          </a:xfrm>
          <a:prstGeom prst="rect">
            <a:avLst/>
          </a:prstGeom>
        </p:spPr>
        <p:txBody>
          <a:bodyPr wrap="none" fromWordArt="1">
            <a:prstTxWarp prst="textSlantUp">
              <a:avLst>
                <a:gd name="adj" fmla="val 0"/>
              </a:avLst>
            </a:prstTxWarp>
          </a:bodyPr>
          <a:lstStyle/>
          <a:p>
            <a:pPr algn="ctr"/>
            <a:r>
              <a:rPr lang="ru-RU" sz="3600" kern="10">
                <a:ln w="9525">
                  <a:solidFill>
                    <a:srgbClr val="FF3300"/>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Разрешение конфликта</a:t>
            </a:r>
          </a:p>
        </p:txBody>
      </p:sp>
      <p:sp>
        <p:nvSpPr>
          <p:cNvPr id="8206" name="Line 15"/>
          <p:cNvSpPr>
            <a:spLocks noChangeShapeType="1"/>
          </p:cNvSpPr>
          <p:nvPr/>
        </p:nvSpPr>
        <p:spPr bwMode="auto">
          <a:xfrm flipV="1">
            <a:off x="2133600" y="838200"/>
            <a:ext cx="5105400" cy="0"/>
          </a:xfrm>
          <a:prstGeom prst="line">
            <a:avLst/>
          </a:prstGeom>
          <a:noFill/>
          <a:ln w="76200" cmpd="tri">
            <a:solidFill>
              <a:srgbClr val="FFFF66"/>
            </a:solidFill>
            <a:round/>
            <a:headEnd/>
            <a:tailEnd/>
          </a:ln>
          <a:extLst>
            <a:ext uri="{909E8E84-426E-40DD-AFC4-6F175D3DCCD1}">
              <a14:hiddenFill xmlns="" xmlns:a14="http://schemas.microsoft.com/office/drawing/2010/main">
                <a:noFill/>
              </a14:hiddenFill>
            </a:ext>
          </a:extLst>
        </p:spPr>
        <p:txBody>
          <a:bodyPr/>
          <a:lstStyle/>
          <a:p>
            <a:endParaRPr lang="ru-RU"/>
          </a:p>
        </p:txBody>
      </p:sp>
    </p:spTree>
    <p:extLst>
      <p:ext uri="{BB962C8B-B14F-4D97-AF65-F5344CB8AC3E}">
        <p14:creationId xmlns="" xmlns:p14="http://schemas.microsoft.com/office/powerpoint/2010/main" val="3015161568"/>
      </p:ext>
    </p:extLst>
  </p:cSld>
  <p:clrMapOvr>
    <a:masterClrMapping/>
  </p:clrMapOvr>
  <p:transition spd="med">
    <p:pull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r>
              <a:rPr lang="ru-RU" dirty="0" smtClean="0"/>
              <a:t> Вероятность </a:t>
            </a:r>
            <a:br>
              <a:rPr lang="ru-RU" dirty="0" smtClean="0"/>
            </a:br>
            <a:r>
              <a:rPr lang="ru-RU" dirty="0" smtClean="0"/>
              <a:t>разрешения </a:t>
            </a:r>
            <a:r>
              <a:rPr lang="ru-RU" dirty="0"/>
              <a:t>конфликта</a:t>
            </a:r>
          </a:p>
        </p:txBody>
      </p:sp>
      <p:sp>
        <p:nvSpPr>
          <p:cNvPr id="48131" name="Rectangle 3"/>
          <p:cNvSpPr>
            <a:spLocks noGrp="1" noChangeArrowheads="1"/>
          </p:cNvSpPr>
          <p:nvPr>
            <p:ph type="body" idx="1"/>
          </p:nvPr>
        </p:nvSpPr>
        <p:spPr/>
        <p:txBody>
          <a:bodyPr/>
          <a:lstStyle/>
          <a:p>
            <a:pPr>
              <a:lnSpc>
                <a:spcPct val="90000"/>
              </a:lnSpc>
            </a:pPr>
            <a:r>
              <a:rPr lang="ru-RU" sz="2400" dirty="0" smtClean="0"/>
              <a:t>На стадии возникновения разногласий вероятность </a:t>
            </a:r>
            <a:r>
              <a:rPr lang="ru-RU" sz="2400" dirty="0"/>
              <a:t>разрешения конфликта – 92</a:t>
            </a:r>
            <a:r>
              <a:rPr lang="ru-RU" sz="2400" dirty="0" smtClean="0"/>
              <a:t>%.</a:t>
            </a:r>
          </a:p>
          <a:p>
            <a:pPr>
              <a:lnSpc>
                <a:spcPct val="90000"/>
              </a:lnSpc>
            </a:pPr>
            <a:r>
              <a:rPr lang="ru-RU" sz="2400" dirty="0" smtClean="0"/>
              <a:t> </a:t>
            </a:r>
            <a:r>
              <a:rPr lang="ru-RU" sz="2400" dirty="0"/>
              <a:t>При конфликтном взаимодействии она равняется 46</a:t>
            </a:r>
            <a:r>
              <a:rPr lang="ru-RU" sz="2400" dirty="0" smtClean="0"/>
              <a:t>%,</a:t>
            </a:r>
          </a:p>
          <a:p>
            <a:pPr>
              <a:lnSpc>
                <a:spcPct val="90000"/>
              </a:lnSpc>
            </a:pPr>
            <a:r>
              <a:rPr lang="ru-RU" sz="2400" dirty="0" smtClean="0"/>
              <a:t> При </a:t>
            </a:r>
            <a:r>
              <a:rPr lang="ru-RU" sz="2400" dirty="0"/>
              <a:t>эскалации конфликта всего лишь 5</a:t>
            </a:r>
            <a:r>
              <a:rPr lang="ru-RU" sz="2400" dirty="0" smtClean="0"/>
              <a:t>%</a:t>
            </a:r>
          </a:p>
          <a:p>
            <a:pPr>
              <a:lnSpc>
                <a:spcPct val="90000"/>
              </a:lnSpc>
            </a:pPr>
            <a:r>
              <a:rPr lang="ru-RU" sz="2400" dirty="0" smtClean="0"/>
              <a:t>И </a:t>
            </a:r>
            <a:r>
              <a:rPr lang="ru-RU" sz="2400" dirty="0"/>
              <a:t>на этапе разрешения – 20%. </a:t>
            </a:r>
            <a:endParaRPr lang="ru-RU" sz="2400" dirty="0" smtClean="0"/>
          </a:p>
          <a:p>
            <a:pPr>
              <a:lnSpc>
                <a:spcPct val="90000"/>
              </a:lnSpc>
            </a:pPr>
            <a:r>
              <a:rPr lang="ru-RU" sz="2400" dirty="0" smtClean="0"/>
              <a:t>Стоит </a:t>
            </a:r>
            <a:r>
              <a:rPr lang="ru-RU" sz="2400" dirty="0"/>
              <a:t>задуматься над тем, как научиться “отлавливать” конфликты еще до их начала</a:t>
            </a:r>
            <a:r>
              <a:rPr lang="ru-RU" sz="2400" dirty="0" smtClean="0"/>
              <a:t>!</a:t>
            </a:r>
          </a:p>
          <a:p>
            <a:pPr>
              <a:lnSpc>
                <a:spcPct val="90000"/>
              </a:lnSpc>
            </a:pPr>
            <a:r>
              <a:rPr lang="ru-RU" sz="2400" dirty="0" smtClean="0"/>
              <a:t> </a:t>
            </a:r>
            <a:r>
              <a:rPr lang="ru-RU" sz="2400" dirty="0"/>
              <a:t>Обратите внимание на «качества» чувств, которые вы испытываете на разных стадиях конфликта.</a:t>
            </a:r>
          </a:p>
        </p:txBody>
      </p:sp>
      <p:pic>
        <p:nvPicPr>
          <p:cNvPr id="1026" name="Picture 2" descr="E:\27 марта\картинки к конфликту\199_mediac_6-300x185.jpg"/>
          <p:cNvPicPr>
            <a:picLocks noChangeAspect="1" noChangeArrowheads="1"/>
          </p:cNvPicPr>
          <p:nvPr/>
        </p:nvPicPr>
        <p:blipFill>
          <a:blip r:embed="rId3" cstate="print"/>
          <a:srcRect/>
          <a:stretch>
            <a:fillRect/>
          </a:stretch>
        </p:blipFill>
        <p:spPr bwMode="auto">
          <a:xfrm>
            <a:off x="1" y="188640"/>
            <a:ext cx="2051719" cy="144016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3553</Words>
  <Application>Microsoft Office PowerPoint</Application>
  <PresentationFormat>Экран (4:3)</PresentationFormat>
  <Paragraphs>526</Paragraphs>
  <Slides>67</Slides>
  <Notes>26</Notes>
  <HiddenSlides>3</HiddenSlides>
  <MMClips>0</MMClips>
  <ScaleCrop>false</ScaleCrop>
  <HeadingPairs>
    <vt:vector size="4" baseType="variant">
      <vt:variant>
        <vt:lpstr>Тема</vt:lpstr>
      </vt:variant>
      <vt:variant>
        <vt:i4>1</vt:i4>
      </vt:variant>
      <vt:variant>
        <vt:lpstr>Заголовки слайдов</vt:lpstr>
      </vt:variant>
      <vt:variant>
        <vt:i4>67</vt:i4>
      </vt:variant>
    </vt:vector>
  </HeadingPairs>
  <TitlesOfParts>
    <vt:vector size="68" baseType="lpstr">
      <vt:lpstr>Тема Office</vt:lpstr>
      <vt:lpstr>ЭФФЕКТИВНОЕ ВЗАИМОДЕЙСТВИЕ В КОНФЛИКТЕ</vt:lpstr>
      <vt:lpstr>Конфликт-это…</vt:lpstr>
      <vt:lpstr>Результаты анкетирования</vt:lpstr>
      <vt:lpstr>Отсюда следует…</vt:lpstr>
      <vt:lpstr>Упражнение «Совместный рисунок»</vt:lpstr>
      <vt:lpstr>Слайд 6</vt:lpstr>
      <vt:lpstr>Слайд 7</vt:lpstr>
      <vt:lpstr>Слайд 8</vt:lpstr>
      <vt:lpstr> Вероятность  разрешения конфликта</vt:lpstr>
      <vt:lpstr>Обсуждение рисунков</vt:lpstr>
      <vt:lpstr>Стадии  конфликта</vt:lpstr>
      <vt:lpstr>Быстрый круг</vt:lpstr>
      <vt:lpstr>Положительные моменты конфликта</vt:lpstr>
      <vt:lpstr>Отрицательные стороны  </vt:lpstr>
      <vt:lpstr>Итог конфликтов</vt:lpstr>
      <vt:lpstr>Слайд 16</vt:lpstr>
      <vt:lpstr>Слайд 17</vt:lpstr>
      <vt:lpstr>Стили  взаимодействия в конфликте</vt:lpstr>
      <vt:lpstr>Анализ анкетирования педагогов и учащихся</vt:lpstr>
      <vt:lpstr>Стили  взаимодействия в конфликте 25 школа</vt:lpstr>
      <vt:lpstr>ТИПЫ КОНФЛИКТНЫХ ЛИЧНОСТЕЙ </vt:lpstr>
      <vt:lpstr>модели конфликтных реакций.</vt:lpstr>
      <vt:lpstr>как управлять  собой</vt:lpstr>
      <vt:lpstr>«Гнев как начало конфликта»</vt:lpstr>
      <vt:lpstr>«Вулкан»</vt:lpstr>
      <vt:lpstr>Просмотр видеофильма</vt:lpstr>
      <vt:lpstr>Виды педагогических конфликтов</vt:lpstr>
      <vt:lpstr>Ценностные конфликты </vt:lpstr>
      <vt:lpstr>Личностно-психологические конфликты </vt:lpstr>
      <vt:lpstr>Ресурсно-средовые конфликты</vt:lpstr>
      <vt:lpstr>Особенности педагогических конфликтов</vt:lpstr>
      <vt:lpstr>Слайд 32</vt:lpstr>
      <vt:lpstr>Конфликт «Ученик — ученик» </vt:lpstr>
      <vt:lpstr>Почему возникают конфликты</vt:lpstr>
      <vt:lpstr>Слайд 35</vt:lpstr>
      <vt:lpstr>Способы решения конфликтов между учениками </vt:lpstr>
      <vt:lpstr>Способы решения конфликтов между учениками</vt:lpstr>
      <vt:lpstr>6 шагов к миру</vt:lpstr>
      <vt:lpstr>Плакат для старшеклассников</vt:lpstr>
      <vt:lpstr>Конфликт «Учитель — родитель ученика»</vt:lpstr>
      <vt:lpstr>Способы решения конфликта с родителями ученика </vt:lpstr>
      <vt:lpstr>основные правила разрешения конфликтов с родителями</vt:lpstr>
      <vt:lpstr>Конфликт «Учитель — ученик» </vt:lpstr>
      <vt:lpstr>Слайд 44</vt:lpstr>
      <vt:lpstr> </vt:lpstr>
      <vt:lpstr>Слайд 46</vt:lpstr>
      <vt:lpstr>Конфликты поведения возникают потому что</vt:lpstr>
      <vt:lpstr>Слайд 48</vt:lpstr>
      <vt:lpstr>Слайд 49</vt:lpstr>
      <vt:lpstr>Решение конфликта учителя и ученика </vt:lpstr>
      <vt:lpstr>Решение конфликта учителя и ученика</vt:lpstr>
      <vt:lpstr>Толерантность педагога как эффективное средство профилактики  конфликтов</vt:lpstr>
      <vt:lpstr>Слайд 53</vt:lpstr>
      <vt:lpstr>Стратегия и тактика использования толерантности</vt:lpstr>
      <vt:lpstr>Под высоким напряжением</vt:lpstr>
      <vt:lpstr>Разведем стресс руками</vt:lpstr>
      <vt:lpstr>Упражнение «Нападающий и защищающийся»</vt:lpstr>
      <vt:lpstr>Модальность общения</vt:lpstr>
      <vt:lpstr>Упражнение</vt:lpstr>
      <vt:lpstr>Стереотипы в отношении учеников, </vt:lpstr>
      <vt:lpstr>Стереотипы в отношении  родителей</vt:lpstr>
      <vt:lpstr>Обсуждение</vt:lpstr>
      <vt:lpstr>Дефицит времени</vt:lpstr>
      <vt:lpstr>Слайд 64</vt:lpstr>
      <vt:lpstr>Единый алгоритм решения любого школьного конфликта </vt:lpstr>
      <vt:lpstr>Правила предупреждения конфликтов</vt:lpstr>
      <vt:lpstr>Слайд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Каб 36</dc:creator>
  <cp:lastModifiedBy>User</cp:lastModifiedBy>
  <cp:revision>59</cp:revision>
  <dcterms:created xsi:type="dcterms:W3CDTF">2017-03-25T03:49:43Z</dcterms:created>
  <dcterms:modified xsi:type="dcterms:W3CDTF">2017-03-26T18:22:50Z</dcterms:modified>
</cp:coreProperties>
</file>